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8" r:id="rId5"/>
    <p:sldId id="269" r:id="rId6"/>
    <p:sldId id="266" r:id="rId7"/>
    <p:sldId id="265" r:id="rId8"/>
    <p:sldId id="264" r:id="rId9"/>
    <p:sldId id="259" r:id="rId10"/>
    <p:sldId id="260"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4" autoAdjust="0"/>
    <p:restoredTop sz="83386" autoAdjust="0"/>
  </p:normalViewPr>
  <p:slideViewPr>
    <p:cSldViewPr snapToGrid="0">
      <p:cViewPr>
        <p:scale>
          <a:sx n="100" d="100"/>
          <a:sy n="100" d="100"/>
        </p:scale>
        <p:origin x="3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D4D72-CDC6-4573-A863-B3B3BD73799B}" type="datetimeFigureOut">
              <a:rPr lang="it-IT" smtClean="0"/>
              <a:t>28/01/17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5E37B-2B1F-4A10-AD25-5677999F1FB4}" type="slidenum">
              <a:rPr lang="it-IT" smtClean="0"/>
              <a:t>‹#›</a:t>
            </a:fld>
            <a:endParaRPr lang="it-IT"/>
          </a:p>
        </p:txBody>
      </p:sp>
    </p:spTree>
    <p:extLst>
      <p:ext uri="{BB962C8B-B14F-4D97-AF65-F5344CB8AC3E}">
        <p14:creationId xmlns:p14="http://schemas.microsoft.com/office/powerpoint/2010/main" val="172037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5E37B-2B1F-4A10-AD25-5677999F1FB4}" type="slidenum">
              <a:rPr lang="it-IT" smtClean="0"/>
              <a:t>1</a:t>
            </a:fld>
            <a:endParaRPr lang="it-IT"/>
          </a:p>
        </p:txBody>
      </p:sp>
    </p:spTree>
    <p:extLst>
      <p:ext uri="{BB962C8B-B14F-4D97-AF65-F5344CB8AC3E}">
        <p14:creationId xmlns:p14="http://schemas.microsoft.com/office/powerpoint/2010/main" val="125454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cap="all" dirty="0" smtClean="0">
                <a:solidFill>
                  <a:schemeClr val="tx1"/>
                </a:solidFill>
                <a:effectLst/>
                <a:latin typeface="+mn-lt"/>
                <a:ea typeface="+mn-ea"/>
                <a:cs typeface="+mn-cs"/>
              </a:rPr>
              <a:t>ACCELERATE DEVELOPERS</a:t>
            </a:r>
          </a:p>
          <a:p>
            <a:r>
              <a:rPr lang="en-US" sz="1200" b="0" i="0" kern="1200" dirty="0" smtClean="0">
                <a:solidFill>
                  <a:schemeClr val="tx1"/>
                </a:solidFill>
                <a:effectLst/>
                <a:latin typeface="+mn-lt"/>
                <a:ea typeface="+mn-ea"/>
                <a:cs typeface="+mn-cs"/>
              </a:rPr>
              <a:t>Stop wasting hours setting up developer environments, spinning up new instances, and making copies of production code to run locally. With Docker, you simply take copies of your live environment and run them on any new endpoint running a Docker engine.</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EMPOWER CREATIVITY</a:t>
            </a:r>
          </a:p>
          <a:p>
            <a:r>
              <a:rPr lang="en-US" sz="1200" b="0" i="0" kern="1200" dirty="0" smtClean="0">
                <a:solidFill>
                  <a:schemeClr val="tx1"/>
                </a:solidFill>
                <a:effectLst/>
                <a:latin typeface="+mn-lt"/>
                <a:ea typeface="+mn-ea"/>
                <a:cs typeface="+mn-cs"/>
              </a:rPr>
              <a:t>The isolation capabilities of Docker containers free developers from constraints: they can use the best language and tools for their application services without worrying about causing internal tooling conflicts.</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ELIMINATE ENVIRONMENT INCONSISTENCIES</a:t>
            </a:r>
          </a:p>
          <a:p>
            <a:r>
              <a:rPr lang="en-US" sz="1200" b="0" i="0" kern="1200" dirty="0" smtClean="0">
                <a:solidFill>
                  <a:schemeClr val="tx1"/>
                </a:solidFill>
                <a:effectLst/>
                <a:latin typeface="+mn-lt"/>
                <a:ea typeface="+mn-ea"/>
                <a:cs typeface="+mn-cs"/>
              </a:rPr>
              <a:t>Packaging an application in a container with its </a:t>
            </a:r>
            <a:r>
              <a:rPr lang="en-US" sz="1200" b="0" i="0" kern="1200" dirty="0" err="1" smtClean="0">
                <a:solidFill>
                  <a:schemeClr val="tx1"/>
                </a:solidFill>
                <a:effectLst/>
                <a:latin typeface="+mn-lt"/>
                <a:ea typeface="+mn-ea"/>
                <a:cs typeface="+mn-cs"/>
              </a:rPr>
              <a:t>configs</a:t>
            </a:r>
            <a:r>
              <a:rPr lang="en-US" sz="1200" b="0" i="0" kern="1200" dirty="0" smtClean="0">
                <a:solidFill>
                  <a:schemeClr val="tx1"/>
                </a:solidFill>
                <a:effectLst/>
                <a:latin typeface="+mn-lt"/>
                <a:ea typeface="+mn-ea"/>
                <a:cs typeface="+mn-cs"/>
              </a:rPr>
              <a:t> and dependencies guarantees that the application will always work as designed in any environment: locally, on another machine, in test or production. No more worries about having to install the same configurations into different environments.</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DISTRIBUTE &amp; SHARE CONTENT</a:t>
            </a:r>
          </a:p>
          <a:p>
            <a:r>
              <a:rPr lang="en-US" sz="1200" b="0" i="0" kern="1200" dirty="0" smtClean="0">
                <a:solidFill>
                  <a:schemeClr val="tx1"/>
                </a:solidFill>
                <a:effectLst/>
                <a:latin typeface="+mn-lt"/>
                <a:ea typeface="+mn-ea"/>
                <a:cs typeface="+mn-cs"/>
              </a:rPr>
              <a:t>Store, distribute, and manage Docker images in Docker Hub with your team. Image updates, changes, and history are automatically shared across your organization.</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SIMPLY SHARE YOUR APPLICATION WITH OTHERS</a:t>
            </a:r>
          </a:p>
          <a:p>
            <a:r>
              <a:rPr lang="en-US" sz="1200" b="0" i="0" kern="1200" dirty="0" smtClean="0">
                <a:solidFill>
                  <a:schemeClr val="tx1"/>
                </a:solidFill>
                <a:effectLst/>
                <a:latin typeface="+mn-lt"/>
                <a:ea typeface="+mn-ea"/>
                <a:cs typeface="+mn-cs"/>
              </a:rPr>
              <a:t>Ship containers without worrying about environment dependencies creating issues for your application. Other teams can easily link to or test against your app without having to learn about how it works.</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QUICKLY SCALE</a:t>
            </a:r>
          </a:p>
          <a:p>
            <a:r>
              <a:rPr lang="en-US" sz="1200" b="0" i="0" kern="1200" dirty="0" smtClean="0">
                <a:solidFill>
                  <a:schemeClr val="tx1"/>
                </a:solidFill>
                <a:effectLst/>
                <a:latin typeface="+mn-lt"/>
                <a:ea typeface="+mn-ea"/>
                <a:cs typeface="+mn-cs"/>
              </a:rPr>
              <a:t>Docker containers spin up and down in seconds, making it easy to scale application services to satisfy peak customer demand, and then reduce running containers when demand ebbs.</a:t>
            </a:r>
          </a:p>
          <a:p>
            <a:endParaRPr lang="it-IT" dirty="0" smtClean="0"/>
          </a:p>
          <a:p>
            <a:r>
              <a:rPr lang="en-US" sz="1200" b="0" i="0" kern="1200" cap="all" dirty="0" smtClean="0">
                <a:solidFill>
                  <a:schemeClr val="tx1"/>
                </a:solidFill>
                <a:effectLst/>
                <a:latin typeface="+mn-lt"/>
                <a:ea typeface="+mn-ea"/>
                <a:cs typeface="+mn-cs"/>
              </a:rPr>
              <a:t>EASILY REMEDIATE ISSUES</a:t>
            </a:r>
          </a:p>
          <a:p>
            <a:r>
              <a:rPr lang="en-US" sz="1200" b="0" i="0" kern="1200" dirty="0" smtClean="0">
                <a:solidFill>
                  <a:schemeClr val="tx1"/>
                </a:solidFill>
                <a:effectLst/>
                <a:latin typeface="+mn-lt"/>
                <a:ea typeface="+mn-ea"/>
                <a:cs typeface="+mn-cs"/>
              </a:rPr>
              <a:t>Docker makes it easy to identify issues, isolate the problem container, quickly roll back to make the necessary changes, and then push the updated container into production. Isolation between containers makes these changes less disruptive than in traditional software models.</a:t>
            </a:r>
          </a:p>
          <a:p>
            <a:endParaRPr lang="it-IT" dirty="0"/>
          </a:p>
        </p:txBody>
      </p:sp>
      <p:sp>
        <p:nvSpPr>
          <p:cNvPr id="4" name="Segnaposto numero diapositiva 3"/>
          <p:cNvSpPr>
            <a:spLocks noGrp="1"/>
          </p:cNvSpPr>
          <p:nvPr>
            <p:ph type="sldNum" sz="quarter" idx="10"/>
          </p:nvPr>
        </p:nvSpPr>
        <p:spPr/>
        <p:txBody>
          <a:bodyPr/>
          <a:lstStyle/>
          <a:p>
            <a:fld id="{1965E37B-2B1F-4A10-AD25-5677999F1FB4}" type="slidenum">
              <a:rPr lang="it-IT" smtClean="0"/>
              <a:t>4</a:t>
            </a:fld>
            <a:endParaRPr lang="it-IT"/>
          </a:p>
        </p:txBody>
      </p:sp>
    </p:spTree>
    <p:extLst>
      <p:ext uri="{BB962C8B-B14F-4D97-AF65-F5344CB8AC3E}">
        <p14:creationId xmlns:p14="http://schemas.microsoft.com/office/powerpoint/2010/main" val="125795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5E37B-2B1F-4A10-AD25-5677999F1FB4}" type="slidenum">
              <a:rPr lang="it-IT" smtClean="0"/>
              <a:t>5</a:t>
            </a:fld>
            <a:endParaRPr lang="it-IT"/>
          </a:p>
        </p:txBody>
      </p:sp>
    </p:spTree>
    <p:extLst>
      <p:ext uri="{BB962C8B-B14F-4D97-AF65-F5344CB8AC3E}">
        <p14:creationId xmlns:p14="http://schemas.microsoft.com/office/powerpoint/2010/main" val="6311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cap="all" dirty="0" err="1" smtClean="0">
                <a:solidFill>
                  <a:schemeClr val="tx1"/>
                </a:solidFill>
                <a:effectLst/>
                <a:latin typeface="+mn-lt"/>
                <a:ea typeface="+mn-ea"/>
                <a:cs typeface="+mn-cs"/>
              </a:rPr>
              <a:t>vIRTUAL</a:t>
            </a:r>
            <a:r>
              <a:rPr lang="en-US" sz="1200" b="0" i="0" kern="1200" cap="all" dirty="0" smtClean="0">
                <a:solidFill>
                  <a:schemeClr val="tx1"/>
                </a:solidFill>
                <a:effectLst/>
                <a:latin typeface="+mn-lt"/>
                <a:ea typeface="+mn-ea"/>
                <a:cs typeface="+mn-cs"/>
              </a:rPr>
              <a:t> MACHINES</a:t>
            </a:r>
          </a:p>
          <a:p>
            <a:r>
              <a:rPr lang="en-US" sz="1200" b="0" i="0" kern="1200" dirty="0" smtClean="0">
                <a:solidFill>
                  <a:schemeClr val="tx1"/>
                </a:solidFill>
                <a:effectLst/>
                <a:latin typeface="+mn-lt"/>
                <a:ea typeface="+mn-ea"/>
                <a:cs typeface="+mn-cs"/>
              </a:rPr>
              <a:t>Virtual machines include the application, the necessary binaries and libraries, and an entire guest operating system -- all of which can amount to tens of GBs.</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CONTAINERS</a:t>
            </a:r>
          </a:p>
          <a:p>
            <a:r>
              <a:rPr lang="en-US" sz="1200" b="0" i="0" kern="1200" dirty="0" smtClean="0">
                <a:solidFill>
                  <a:schemeClr val="tx1"/>
                </a:solidFill>
                <a:effectLst/>
                <a:latin typeface="+mn-lt"/>
                <a:ea typeface="+mn-ea"/>
                <a:cs typeface="+mn-cs"/>
              </a:rPr>
              <a:t>Containers include the application and all of its dependencies --but share the kernel with other containers, running as isolated processes in user space on the host operating system. Docker containers are not tied to any specific infrastructure: they run on any computer, on any infrastructure, and in any </a:t>
            </a:r>
            <a:r>
              <a:rPr lang="en-US" sz="1200" b="0" i="0" kern="1200" dirty="0" err="1" smtClean="0">
                <a:solidFill>
                  <a:schemeClr val="tx1"/>
                </a:solidFill>
                <a:effectLst/>
                <a:latin typeface="+mn-lt"/>
                <a:ea typeface="+mn-ea"/>
                <a:cs typeface="+mn-cs"/>
              </a:rPr>
              <a:t>clouD</a:t>
            </a:r>
            <a:r>
              <a:rPr lang="en-US" sz="1200" b="0" i="0" kern="1200" dirty="0" smtClean="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1965E37B-2B1F-4A10-AD25-5677999F1FB4}" type="slidenum">
              <a:rPr lang="it-IT" smtClean="0"/>
              <a:t>6</a:t>
            </a:fld>
            <a:endParaRPr lang="it-IT"/>
          </a:p>
        </p:txBody>
      </p:sp>
    </p:spTree>
    <p:extLst>
      <p:ext uri="{BB962C8B-B14F-4D97-AF65-F5344CB8AC3E}">
        <p14:creationId xmlns:p14="http://schemas.microsoft.com/office/powerpoint/2010/main" val="261142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smtClean="0"/>
              <a:t>Fare clic per modificare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smtClean="0"/>
              <a:t>Fare clic per modificare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tdimot" TargetMode="External"/><Relationship Id="rId3" Type="http://schemas.openxmlformats.org/officeDocument/2006/relationships/hyperlink" Target="https://twitter.com/dimot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www.docker.com/products/overview"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97946" y="1202267"/>
            <a:ext cx="8001000" cy="1651000"/>
          </a:xfrm>
        </p:spPr>
        <p:txBody>
          <a:bodyPr/>
          <a:lstStyle/>
          <a:p>
            <a:r>
              <a:rPr lang="it-IT" dirty="0" err="1" smtClean="0"/>
              <a:t>Meetup</a:t>
            </a:r>
            <a:r>
              <a:rPr lang="it-IT" dirty="0" smtClean="0"/>
              <a:t/>
            </a:r>
            <a:br>
              <a:rPr lang="it-IT" dirty="0" smtClean="0"/>
            </a:br>
            <a:r>
              <a:rPr lang="it-IT" dirty="0" smtClean="0"/>
              <a:t>introduzione a </a:t>
            </a:r>
            <a:r>
              <a:rPr lang="it-IT" dirty="0" err="1" smtClean="0"/>
              <a:t>DOcker</a:t>
            </a:r>
            <a:endParaRPr lang="it-IT" dirty="0"/>
          </a:p>
        </p:txBody>
      </p:sp>
      <p:sp>
        <p:nvSpPr>
          <p:cNvPr id="3" name="Sottotitolo 2"/>
          <p:cNvSpPr>
            <a:spLocks noGrp="1"/>
          </p:cNvSpPr>
          <p:nvPr>
            <p:ph type="subTitle" idx="1"/>
          </p:nvPr>
        </p:nvSpPr>
        <p:spPr>
          <a:xfrm>
            <a:off x="497946" y="3031066"/>
            <a:ext cx="2533121" cy="457200"/>
          </a:xfrm>
        </p:spPr>
        <p:txBody>
          <a:bodyPr/>
          <a:lstStyle/>
          <a:p>
            <a:r>
              <a:rPr lang="it-IT" dirty="0" smtClean="0"/>
              <a:t>Antonio Di </a:t>
            </a:r>
            <a:r>
              <a:rPr lang="it-IT" dirty="0" smtClean="0"/>
              <a:t>Motta</a:t>
            </a:r>
            <a:endParaRPr lang="it-IT" dirty="0" smtClean="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179" y="3488266"/>
            <a:ext cx="3397807" cy="2963333"/>
          </a:xfrm>
          <a:prstGeom prst="rect">
            <a:avLst/>
          </a:prstGeom>
        </p:spPr>
      </p:pic>
    </p:spTree>
    <p:extLst>
      <p:ext uri="{BB962C8B-B14F-4D97-AF65-F5344CB8AC3E}">
        <p14:creationId xmlns:p14="http://schemas.microsoft.com/office/powerpoint/2010/main" val="100875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6712" y="5397500"/>
            <a:ext cx="8534400" cy="1142999"/>
          </a:xfrm>
        </p:spPr>
        <p:txBody>
          <a:bodyPr/>
          <a:lstStyle/>
          <a:p>
            <a:r>
              <a:rPr lang="it-IT" dirty="0" smtClean="0"/>
              <a:t>DOCKER HUB</a:t>
            </a:r>
            <a:endParaRPr lang="it-IT"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13" y="442297"/>
            <a:ext cx="5665787" cy="3287506"/>
          </a:xfrm>
        </p:spPr>
      </p:pic>
      <p:sp>
        <p:nvSpPr>
          <p:cNvPr id="6" name="TextBox 5"/>
          <p:cNvSpPr txBox="1"/>
          <p:nvPr/>
        </p:nvSpPr>
        <p:spPr>
          <a:xfrm>
            <a:off x="5160962" y="3996503"/>
            <a:ext cx="4459288" cy="1815882"/>
          </a:xfrm>
          <a:prstGeom prst="rect">
            <a:avLst/>
          </a:prstGeom>
          <a:noFill/>
        </p:spPr>
        <p:txBody>
          <a:bodyPr wrap="square" rtlCol="0">
            <a:spAutoFit/>
          </a:bodyPr>
          <a:lstStyle/>
          <a:p>
            <a:endParaRPr lang="en-US" sz="1600" b="1" dirty="0" smtClean="0">
              <a:solidFill>
                <a:schemeClr val="bg1"/>
              </a:solidFill>
            </a:endParaRPr>
          </a:p>
          <a:p>
            <a:r>
              <a:rPr lang="en-US" sz="1600" dirty="0" smtClean="0">
                <a:solidFill>
                  <a:schemeClr val="bg1"/>
                </a:solidFill>
              </a:rPr>
              <a:t>// </a:t>
            </a:r>
            <a:r>
              <a:rPr lang="en-US" sz="1600" dirty="0" err="1" smtClean="0">
                <a:solidFill>
                  <a:schemeClr val="bg1"/>
                </a:solidFill>
              </a:rPr>
              <a:t>autenticazione</a:t>
            </a:r>
            <a:endParaRPr lang="en-US" sz="1600" dirty="0" smtClean="0">
              <a:solidFill>
                <a:schemeClr val="bg1"/>
              </a:solidFill>
            </a:endParaRPr>
          </a:p>
          <a:p>
            <a:r>
              <a:rPr lang="en-US" sz="1600" dirty="0" smtClean="0">
                <a:solidFill>
                  <a:schemeClr val="bg1"/>
                </a:solidFill>
              </a:rPr>
              <a:t>$</a:t>
            </a:r>
            <a:r>
              <a:rPr lang="en-US" sz="1600" b="1" dirty="0" smtClean="0">
                <a:solidFill>
                  <a:schemeClr val="bg1"/>
                </a:solidFill>
              </a:rPr>
              <a:t> </a:t>
            </a:r>
            <a:r>
              <a:rPr lang="en-US" sz="1600" b="1" dirty="0" err="1" smtClean="0">
                <a:solidFill>
                  <a:schemeClr val="bg1"/>
                </a:solidFill>
              </a:rPr>
              <a:t>docker</a:t>
            </a:r>
            <a:r>
              <a:rPr lang="en-US" sz="1600" b="1" dirty="0" smtClean="0">
                <a:solidFill>
                  <a:schemeClr val="bg1"/>
                </a:solidFill>
              </a:rPr>
              <a:t> </a:t>
            </a:r>
            <a:r>
              <a:rPr lang="en-US" sz="1600" b="1" dirty="0" smtClean="0">
                <a:solidFill>
                  <a:schemeClr val="accent6"/>
                </a:solidFill>
              </a:rPr>
              <a:t>login/logout</a:t>
            </a:r>
          </a:p>
          <a:p>
            <a:endParaRPr lang="en-US" sz="1600" b="1" dirty="0">
              <a:solidFill>
                <a:schemeClr val="bg1"/>
              </a:solidFill>
            </a:endParaRPr>
          </a:p>
          <a:p>
            <a:r>
              <a:rPr lang="en-US" sz="1600" b="1" dirty="0" smtClean="0">
                <a:solidFill>
                  <a:schemeClr val="bg1"/>
                </a:solidFill>
              </a:rPr>
              <a:t>// </a:t>
            </a:r>
            <a:r>
              <a:rPr lang="en-US" sz="1600" i="1" dirty="0" err="1">
                <a:solidFill>
                  <a:schemeClr val="bg1"/>
                </a:solidFill>
              </a:rPr>
              <a:t>e</a:t>
            </a:r>
            <a:r>
              <a:rPr lang="en-US" sz="1600" i="1" dirty="0" err="1" smtClean="0">
                <a:solidFill>
                  <a:schemeClr val="bg1"/>
                </a:solidFill>
              </a:rPr>
              <a:t>lenco</a:t>
            </a:r>
            <a:r>
              <a:rPr lang="en-US" sz="1600" i="1" dirty="0" smtClean="0">
                <a:solidFill>
                  <a:schemeClr val="bg1"/>
                </a:solidFill>
              </a:rPr>
              <a:t> </a:t>
            </a:r>
            <a:r>
              <a:rPr lang="en-US" sz="1600" i="1" dirty="0" err="1" smtClean="0">
                <a:solidFill>
                  <a:schemeClr val="bg1"/>
                </a:solidFill>
              </a:rPr>
              <a:t>delle</a:t>
            </a:r>
            <a:r>
              <a:rPr lang="en-US" sz="1600" i="1" dirty="0" smtClean="0">
                <a:solidFill>
                  <a:schemeClr val="bg1"/>
                </a:solidFill>
              </a:rPr>
              <a:t> </a:t>
            </a:r>
            <a:r>
              <a:rPr lang="en-US" sz="1600" i="1" dirty="0" err="1" smtClean="0">
                <a:solidFill>
                  <a:schemeClr val="bg1"/>
                </a:solidFill>
              </a:rPr>
              <a:t>docker</a:t>
            </a:r>
            <a:r>
              <a:rPr lang="en-US" sz="1600" i="1" dirty="0" smtClean="0">
                <a:solidFill>
                  <a:schemeClr val="bg1"/>
                </a:solidFill>
              </a:rPr>
              <a:t> images </a:t>
            </a:r>
            <a:r>
              <a:rPr lang="en-US" sz="1600" i="1" dirty="0" err="1" smtClean="0">
                <a:solidFill>
                  <a:schemeClr val="bg1"/>
                </a:solidFill>
              </a:rPr>
              <a:t>locali</a:t>
            </a:r>
            <a:endParaRPr lang="en-US" sz="1600" i="1" dirty="0" smtClean="0">
              <a:solidFill>
                <a:schemeClr val="bg1"/>
              </a:solidFill>
            </a:endParaRPr>
          </a:p>
          <a:p>
            <a:r>
              <a:rPr lang="en-US" sz="1600" dirty="0" smtClean="0">
                <a:solidFill>
                  <a:schemeClr val="bg1"/>
                </a:solidFill>
              </a:rPr>
              <a:t>$ </a:t>
            </a:r>
            <a:r>
              <a:rPr lang="en-US" sz="1600" b="1" dirty="0" err="1" smtClean="0">
                <a:solidFill>
                  <a:schemeClr val="bg1"/>
                </a:solidFill>
              </a:rPr>
              <a:t>docker</a:t>
            </a:r>
            <a:r>
              <a:rPr lang="en-US" sz="1600" dirty="0" smtClean="0">
                <a:solidFill>
                  <a:schemeClr val="bg1"/>
                </a:solidFill>
              </a:rPr>
              <a:t> </a:t>
            </a:r>
            <a:r>
              <a:rPr lang="en-US" sz="1600" b="1" dirty="0" smtClean="0">
                <a:solidFill>
                  <a:schemeClr val="accent6"/>
                </a:solidFill>
              </a:rPr>
              <a:t>pull/push </a:t>
            </a:r>
            <a:r>
              <a:rPr lang="en-US" sz="1600" b="1" dirty="0" smtClean="0">
                <a:solidFill>
                  <a:srgbClr val="FFFF00"/>
                </a:solidFill>
              </a:rPr>
              <a:t>&lt;&lt;</a:t>
            </a:r>
            <a:r>
              <a:rPr lang="en-US" sz="1600" b="1" dirty="0" err="1" smtClean="0">
                <a:solidFill>
                  <a:srgbClr val="FFFF00"/>
                </a:solidFill>
              </a:rPr>
              <a:t>imagename</a:t>
            </a:r>
            <a:r>
              <a:rPr lang="en-US" sz="1600" b="1" dirty="0" smtClean="0">
                <a:solidFill>
                  <a:srgbClr val="FFFF00"/>
                </a:solidFill>
              </a:rPr>
              <a:t>&gt;&gt;</a:t>
            </a:r>
            <a:endParaRPr lang="en-US" sz="1600" b="1" dirty="0" smtClean="0">
              <a:solidFill>
                <a:schemeClr val="bg1"/>
              </a:solidFill>
            </a:endParaRPr>
          </a:p>
          <a:p>
            <a:endParaRPr lang="en-US" sz="1600" dirty="0">
              <a:solidFill>
                <a:srgbClr val="FFFF00"/>
              </a:solidFill>
            </a:endParaRPr>
          </a:p>
        </p:txBody>
      </p:sp>
      <p:sp>
        <p:nvSpPr>
          <p:cNvPr id="8" name="TextBox 7"/>
          <p:cNvSpPr txBox="1"/>
          <p:nvPr/>
        </p:nvSpPr>
        <p:spPr>
          <a:xfrm>
            <a:off x="7173912" y="442297"/>
            <a:ext cx="3074988" cy="3139321"/>
          </a:xfrm>
          <a:prstGeom prst="rect">
            <a:avLst/>
          </a:prstGeom>
          <a:noFill/>
        </p:spPr>
        <p:txBody>
          <a:bodyPr wrap="square" rtlCol="0">
            <a:spAutoFit/>
          </a:bodyPr>
          <a:lstStyle/>
          <a:p>
            <a:r>
              <a:rPr lang="en-US" b="1" dirty="0" err="1" smtClean="0">
                <a:solidFill>
                  <a:schemeClr val="bg1"/>
                </a:solidFill>
              </a:rPr>
              <a:t>Funzionalità</a:t>
            </a:r>
            <a:r>
              <a:rPr lang="en-US" b="1" dirty="0" smtClean="0">
                <a:solidFill>
                  <a:schemeClr val="bg1"/>
                </a:solidFill>
              </a:rPr>
              <a:t> </a:t>
            </a:r>
            <a:r>
              <a:rPr lang="en-US" b="1" dirty="0" err="1" smtClean="0">
                <a:solidFill>
                  <a:schemeClr val="bg1"/>
                </a:solidFill>
              </a:rPr>
              <a:t>principali</a:t>
            </a:r>
            <a:r>
              <a:rPr lang="en-US" b="1" dirty="0">
                <a:solidFill>
                  <a:schemeClr val="bg1"/>
                </a:solidFill>
              </a:rPr>
              <a:t>:</a:t>
            </a:r>
            <a:endParaRPr lang="en-US" b="1" dirty="0" smtClean="0">
              <a:solidFill>
                <a:schemeClr val="bg1"/>
              </a:solidFill>
            </a:endParaRPr>
          </a:p>
          <a:p>
            <a:endParaRPr lang="en-US" b="1" dirty="0">
              <a:solidFill>
                <a:schemeClr val="bg1"/>
              </a:solidFill>
            </a:endParaRPr>
          </a:p>
          <a:p>
            <a:pPr marL="285750" indent="-285750">
              <a:buFont typeface="Arial" charset="0"/>
              <a:buChar char="•"/>
            </a:pPr>
            <a:r>
              <a:rPr lang="en-US" dirty="0" smtClean="0">
                <a:solidFill>
                  <a:schemeClr val="bg1"/>
                </a:solidFill>
              </a:rPr>
              <a:t>Image repository</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Automate builds</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err="1" smtClean="0">
                <a:solidFill>
                  <a:schemeClr val="bg1"/>
                </a:solidFill>
              </a:rPr>
              <a:t>Webhooks</a:t>
            </a:r>
            <a:endParaRPr lang="en-US" dirty="0" smtClean="0">
              <a:solidFill>
                <a:schemeClr val="bg1"/>
              </a:solidFill>
            </a:endParaRP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Organizations</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err="1" smtClean="0">
                <a:solidFill>
                  <a:schemeClr val="bg1"/>
                </a:solidFill>
              </a:rPr>
              <a:t>Github</a:t>
            </a:r>
            <a:r>
              <a:rPr lang="en-US" dirty="0">
                <a:solidFill>
                  <a:schemeClr val="bg1"/>
                </a:solidFill>
              </a:rPr>
              <a:t> </a:t>
            </a:r>
            <a:r>
              <a:rPr lang="en-US" dirty="0" smtClean="0">
                <a:solidFill>
                  <a:schemeClr val="bg1"/>
                </a:solidFill>
              </a:rPr>
              <a:t>e </a:t>
            </a:r>
            <a:r>
              <a:rPr lang="en-US" dirty="0" err="1" smtClean="0">
                <a:solidFill>
                  <a:schemeClr val="bg1"/>
                </a:solidFill>
              </a:rPr>
              <a:t>Bitbucket</a:t>
            </a:r>
            <a:endParaRPr lang="en-US" dirty="0">
              <a:solidFill>
                <a:schemeClr val="bg1"/>
              </a:solidFill>
            </a:endParaRPr>
          </a:p>
        </p:txBody>
      </p:sp>
    </p:spTree>
    <p:extLst>
      <p:ext uri="{BB962C8B-B14F-4D97-AF65-F5344CB8AC3E}">
        <p14:creationId xmlns:p14="http://schemas.microsoft.com/office/powerpoint/2010/main" val="1202844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82239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Chi sono</a:t>
            </a:r>
            <a:endParaRPr lang="it-IT" dirty="0"/>
          </a:p>
        </p:txBody>
      </p:sp>
      <p:sp>
        <p:nvSpPr>
          <p:cNvPr id="3" name="Segnaposto contenuto 2"/>
          <p:cNvSpPr>
            <a:spLocks noGrp="1"/>
          </p:cNvSpPr>
          <p:nvPr>
            <p:ph idx="1"/>
          </p:nvPr>
        </p:nvSpPr>
        <p:spPr>
          <a:xfrm>
            <a:off x="684212" y="474133"/>
            <a:ext cx="9729788" cy="2912534"/>
          </a:xfrm>
        </p:spPr>
        <p:txBody>
          <a:bodyPr/>
          <a:lstStyle/>
          <a:p>
            <a:pPr marL="0" indent="0" algn="just">
              <a:buNone/>
            </a:pPr>
            <a:r>
              <a:rPr lang="it-IT" dirty="0" smtClean="0"/>
              <a:t>Mi chiamo </a:t>
            </a:r>
            <a:r>
              <a:rPr lang="it-IT" b="1" dirty="0" smtClean="0"/>
              <a:t>Antonio </a:t>
            </a:r>
            <a:r>
              <a:rPr lang="it-IT" b="1" dirty="0" smtClean="0"/>
              <a:t>Di Motta </a:t>
            </a:r>
            <a:r>
              <a:rPr lang="it-IT" dirty="0" smtClean="0"/>
              <a:t>e sono un software </a:t>
            </a:r>
            <a:r>
              <a:rPr lang="it-IT" dirty="0" err="1" smtClean="0"/>
              <a:t>architect</a:t>
            </a:r>
            <a:r>
              <a:rPr lang="it-IT" dirty="0" smtClean="0"/>
              <a:t>, mi occupo della progettazione e sviluppo </a:t>
            </a:r>
            <a:r>
              <a:rPr lang="it-IT" dirty="0" smtClean="0"/>
              <a:t>di progetti software complessi nel </a:t>
            </a:r>
            <a:r>
              <a:rPr lang="it-IT" dirty="0" smtClean="0"/>
              <a:t>campo dei </a:t>
            </a:r>
            <a:r>
              <a:rPr lang="it-IT" dirty="0" smtClean="0"/>
              <a:t>trasporti, </a:t>
            </a:r>
            <a:r>
              <a:rPr lang="it-IT" dirty="0" smtClean="0"/>
              <a:t>industria e media</a:t>
            </a:r>
            <a:r>
              <a:rPr lang="it-IT" dirty="0" smtClean="0"/>
              <a:t>.</a:t>
            </a:r>
          </a:p>
          <a:p>
            <a:pPr marL="0" indent="0" algn="just">
              <a:buNone/>
            </a:pPr>
            <a:endParaRPr lang="it-IT" dirty="0" smtClean="0"/>
          </a:p>
          <a:p>
            <a:pPr marL="0" indent="0">
              <a:buNone/>
            </a:pPr>
            <a:r>
              <a:rPr lang="it-IT" dirty="0" smtClean="0">
                <a:hlinkClick r:id="rId2"/>
              </a:rPr>
              <a:t>github.com/antdimot</a:t>
            </a:r>
            <a:endParaRPr lang="it-IT" dirty="0" smtClean="0"/>
          </a:p>
          <a:p>
            <a:pPr marL="0" indent="0">
              <a:buNone/>
            </a:pPr>
            <a:r>
              <a:rPr lang="it-IT" dirty="0" smtClean="0">
                <a:hlinkClick r:id="rId3"/>
              </a:rPr>
              <a:t>twitter.com/dimotta</a:t>
            </a:r>
            <a:endParaRPr lang="it-IT" dirty="0"/>
          </a:p>
        </p:txBody>
      </p:sp>
    </p:spTree>
    <p:extLst>
      <p:ext uri="{BB962C8B-B14F-4D97-AF65-F5344CB8AC3E}">
        <p14:creationId xmlns:p14="http://schemas.microsoft.com/office/powerpoint/2010/main" val="1498950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contesto</a:t>
            </a:r>
            <a:endParaRPr lang="it-IT" dirty="0"/>
          </a:p>
        </p:txBody>
      </p:sp>
      <p:sp>
        <p:nvSpPr>
          <p:cNvPr id="3" name="Segnaposto contenuto 2"/>
          <p:cNvSpPr>
            <a:spLocks noGrp="1"/>
          </p:cNvSpPr>
          <p:nvPr>
            <p:ph idx="1"/>
          </p:nvPr>
        </p:nvSpPr>
        <p:spPr>
          <a:xfrm>
            <a:off x="684212" y="114300"/>
            <a:ext cx="9659938" cy="4648200"/>
          </a:xfrm>
        </p:spPr>
        <p:txBody>
          <a:bodyPr>
            <a:normAutofit/>
          </a:bodyPr>
          <a:lstStyle/>
          <a:p>
            <a:pPr marL="0" indent="0" algn="just">
              <a:buNone/>
            </a:pPr>
            <a:r>
              <a:rPr lang="it-IT" b="1" dirty="0" smtClean="0"/>
              <a:t>Siamo nel mezzo di una nuova trasformazione digitale che coinvolge sia i team di lavoro che il modo con cui si realizzano le applicazioni.</a:t>
            </a:r>
          </a:p>
          <a:p>
            <a:pPr marL="0" indent="0">
              <a:buNone/>
            </a:pPr>
            <a:endParaRPr lang="it-IT" dirty="0" smtClean="0"/>
          </a:p>
          <a:p>
            <a:pPr>
              <a:buFont typeface="Arial" panose="020B0604020202020204" pitchFamily="34" charset="0"/>
              <a:buChar char="•"/>
            </a:pPr>
            <a:r>
              <a:rPr lang="it-IT" dirty="0" smtClean="0"/>
              <a:t>Team </a:t>
            </a:r>
            <a:r>
              <a:rPr lang="it-IT" dirty="0"/>
              <a:t>agili, rilasci frequenti, controllo della sicurezza, riduzione dei costi delle applicazioni </a:t>
            </a:r>
            <a:r>
              <a:rPr lang="it-IT" dirty="0" err="1" smtClean="0"/>
              <a:t>legacy</a:t>
            </a:r>
            <a:endParaRPr lang="it-IT" dirty="0"/>
          </a:p>
          <a:p>
            <a:pPr>
              <a:buFont typeface="Arial" panose="020B0604020202020204" pitchFamily="34" charset="0"/>
              <a:buChar char="•"/>
            </a:pPr>
            <a:r>
              <a:rPr lang="it-IT" dirty="0" smtClean="0"/>
              <a:t>Muoversi da applicazioni giganti e monolitiche verso soluzioni ibride </a:t>
            </a:r>
            <a:r>
              <a:rPr lang="it-IT" dirty="0" err="1" smtClean="0"/>
              <a:t>cloud</a:t>
            </a:r>
            <a:r>
              <a:rPr lang="it-IT" dirty="0" smtClean="0"/>
              <a:t>/ </a:t>
            </a:r>
            <a:r>
              <a:rPr lang="it-IT" dirty="0" err="1" smtClean="0"/>
              <a:t>microsevices</a:t>
            </a:r>
            <a:r>
              <a:rPr lang="it-IT" dirty="0" smtClean="0"/>
              <a:t>.</a:t>
            </a:r>
          </a:p>
          <a:p>
            <a:pPr>
              <a:buFont typeface="Arial" panose="020B0604020202020204" pitchFamily="34" charset="0"/>
              <a:buChar char="•"/>
            </a:pPr>
            <a:r>
              <a:rPr lang="it-IT" dirty="0" smtClean="0"/>
              <a:t>Avvicinando le due figure IT </a:t>
            </a:r>
            <a:r>
              <a:rPr lang="it-IT" dirty="0" err="1" smtClean="0"/>
              <a:t>Operation</a:t>
            </a:r>
            <a:r>
              <a:rPr lang="it-IT" dirty="0" smtClean="0"/>
              <a:t> e </a:t>
            </a:r>
            <a:r>
              <a:rPr lang="it-IT" dirty="0"/>
              <a:t>D</a:t>
            </a:r>
            <a:r>
              <a:rPr lang="it-IT" dirty="0" smtClean="0"/>
              <a:t>eveloper (</a:t>
            </a:r>
            <a:r>
              <a:rPr lang="it-IT" dirty="0" err="1" smtClean="0"/>
              <a:t>DevOps</a:t>
            </a:r>
            <a:r>
              <a:rPr lang="it-IT" dirty="0" smtClean="0"/>
              <a:t>)</a:t>
            </a:r>
          </a:p>
        </p:txBody>
      </p:sp>
    </p:spTree>
    <p:extLst>
      <p:ext uri="{BB962C8B-B14F-4D97-AF65-F5344CB8AC3E}">
        <p14:creationId xmlns:p14="http://schemas.microsoft.com/office/powerpoint/2010/main" val="183124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4212" y="4868332"/>
            <a:ext cx="8534400" cy="1507067"/>
          </a:xfrm>
        </p:spPr>
        <p:txBody>
          <a:bodyPr/>
          <a:lstStyle/>
          <a:p>
            <a:r>
              <a:rPr lang="it-IT" dirty="0" smtClean="0"/>
              <a:t>Perché </a:t>
            </a:r>
            <a:r>
              <a:rPr lang="it-IT" dirty="0" err="1" smtClean="0"/>
              <a:t>docker</a:t>
            </a:r>
            <a:r>
              <a:rPr lang="it-IT" dirty="0" smtClean="0"/>
              <a:t>?</a:t>
            </a:r>
            <a:endParaRPr lang="it-IT" dirty="0"/>
          </a:p>
        </p:txBody>
      </p:sp>
      <p:sp>
        <p:nvSpPr>
          <p:cNvPr id="3" name="Segnaposto contenuto 2"/>
          <p:cNvSpPr>
            <a:spLocks noGrp="1"/>
          </p:cNvSpPr>
          <p:nvPr>
            <p:ph idx="1"/>
          </p:nvPr>
        </p:nvSpPr>
        <p:spPr>
          <a:xfrm>
            <a:off x="684212" y="510540"/>
            <a:ext cx="9659938" cy="4244340"/>
          </a:xfrm>
        </p:spPr>
        <p:txBody>
          <a:bodyPr>
            <a:normAutofit fontScale="92500" lnSpcReduction="20000"/>
          </a:bodyPr>
          <a:lstStyle/>
          <a:p>
            <a:pPr marL="0" indent="0" algn="just">
              <a:buNone/>
            </a:pPr>
            <a:r>
              <a:rPr lang="it-IT" b="1" dirty="0" smtClean="0"/>
              <a:t>COSTRUIRE SOFTWARE MIGLIORE</a:t>
            </a:r>
          </a:p>
          <a:p>
            <a:pPr algn="just">
              <a:buFont typeface="Arial" panose="020B0604020202020204" pitchFamily="34" charset="0"/>
              <a:buChar char="•"/>
            </a:pPr>
            <a:r>
              <a:rPr lang="it-IT" dirty="0"/>
              <a:t>	</a:t>
            </a:r>
            <a:r>
              <a:rPr lang="it-IT" dirty="0" smtClean="0"/>
              <a:t>Sviluppatori più veloci</a:t>
            </a:r>
          </a:p>
          <a:p>
            <a:pPr algn="just">
              <a:buFont typeface="Arial" panose="020B0604020202020204" pitchFamily="34" charset="0"/>
              <a:buChar char="•"/>
            </a:pPr>
            <a:r>
              <a:rPr lang="it-IT" dirty="0"/>
              <a:t>	</a:t>
            </a:r>
            <a:r>
              <a:rPr lang="it-IT" dirty="0" smtClean="0"/>
              <a:t>Eliminazione delle inconsistenze legate agli ambienti</a:t>
            </a:r>
          </a:p>
          <a:p>
            <a:pPr algn="just">
              <a:buFont typeface="Arial" panose="020B0604020202020204" pitchFamily="34" charset="0"/>
              <a:buChar char="•"/>
            </a:pPr>
            <a:endParaRPr lang="it-IT" dirty="0"/>
          </a:p>
          <a:p>
            <a:pPr marL="0" indent="0" algn="just">
              <a:buNone/>
            </a:pPr>
            <a:r>
              <a:rPr lang="it-IT" b="1" dirty="0" smtClean="0"/>
              <a:t>CONDIVIDERE E COLLABORARE</a:t>
            </a:r>
          </a:p>
          <a:p>
            <a:pPr algn="just">
              <a:buFont typeface="Arial" panose="020B0604020202020204" pitchFamily="34" charset="0"/>
              <a:buChar char="•"/>
            </a:pPr>
            <a:r>
              <a:rPr lang="it-IT" dirty="0" smtClean="0"/>
              <a:t>Distribuire e condividere contenuti</a:t>
            </a:r>
          </a:p>
          <a:p>
            <a:pPr algn="just">
              <a:buFont typeface="Arial" panose="020B0604020202020204" pitchFamily="34" charset="0"/>
              <a:buChar char="•"/>
            </a:pPr>
            <a:r>
              <a:rPr lang="it-IT" dirty="0" smtClean="0"/>
              <a:t>Semplificazione del processo di condivisione delle applicazioni</a:t>
            </a:r>
          </a:p>
          <a:p>
            <a:pPr algn="just">
              <a:buFont typeface="Arial" panose="020B0604020202020204" pitchFamily="34" charset="0"/>
              <a:buChar char="•"/>
            </a:pPr>
            <a:endParaRPr lang="it-IT" dirty="0"/>
          </a:p>
          <a:p>
            <a:pPr marL="0" indent="0" algn="just">
              <a:buNone/>
            </a:pPr>
            <a:r>
              <a:rPr lang="it-IT" b="1" dirty="0" smtClean="0"/>
              <a:t>PROCESSO DI RILASCIO VELOCE E SCALABILE</a:t>
            </a:r>
          </a:p>
          <a:p>
            <a:pPr algn="just">
              <a:buFont typeface="Arial" panose="020B0604020202020204" pitchFamily="34" charset="0"/>
              <a:buChar char="•"/>
            </a:pPr>
            <a:r>
              <a:rPr lang="it-IT" dirty="0" smtClean="0"/>
              <a:t>Dinamismo circa i cambiamenti e risoluzione dei problemi</a:t>
            </a:r>
          </a:p>
          <a:p>
            <a:pPr algn="just">
              <a:buFont typeface="Arial" panose="020B0604020202020204" pitchFamily="34" charset="0"/>
              <a:buChar char="•"/>
            </a:pPr>
            <a:r>
              <a:rPr lang="it-IT" dirty="0" smtClean="0"/>
              <a:t>Scalare velocemente nel caso le esigenze di business cambiano</a:t>
            </a:r>
          </a:p>
        </p:txBody>
      </p:sp>
    </p:spTree>
    <p:extLst>
      <p:ext uri="{BB962C8B-B14F-4D97-AF65-F5344CB8AC3E}">
        <p14:creationId xmlns:p14="http://schemas.microsoft.com/office/powerpoint/2010/main" val="77043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137161"/>
            <a:ext cx="5884228" cy="563879"/>
          </a:xfrm>
        </p:spPr>
        <p:txBody>
          <a:bodyPr/>
          <a:lstStyle/>
          <a:p>
            <a:pPr marL="0" lvl="0" indent="0" defTabSz="914400">
              <a:spcBef>
                <a:spcPts val="0"/>
              </a:spcBef>
              <a:spcAft>
                <a:spcPts val="0"/>
              </a:spcAft>
              <a:buClrTx/>
              <a:buSzTx/>
              <a:buNone/>
            </a:pPr>
            <a:r>
              <a:rPr lang="en-US" dirty="0">
                <a:hlinkClick r:id="rId3"/>
              </a:rPr>
              <a:t>https://</a:t>
            </a:r>
            <a:r>
              <a:rPr lang="en-US" dirty="0" smtClean="0">
                <a:hlinkClick r:id="rId3"/>
              </a:rPr>
              <a:t>www.docker.com/products/overview</a:t>
            </a:r>
            <a:endParaRPr lang="en-US"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899159"/>
            <a:ext cx="8656320" cy="4646681"/>
          </a:xfrm>
          <a:prstGeom prst="rect">
            <a:avLst/>
          </a:prstGeom>
        </p:spPr>
      </p:pic>
    </p:spTree>
    <p:extLst>
      <p:ext uri="{BB962C8B-B14F-4D97-AF65-F5344CB8AC3E}">
        <p14:creationId xmlns:p14="http://schemas.microsoft.com/office/powerpoint/2010/main" val="306417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4212" y="4990252"/>
            <a:ext cx="8534400" cy="1507067"/>
          </a:xfrm>
        </p:spPr>
        <p:txBody>
          <a:bodyPr/>
          <a:lstStyle/>
          <a:p>
            <a:r>
              <a:rPr lang="it-IT" dirty="0" err="1" smtClean="0"/>
              <a:t>Docker</a:t>
            </a:r>
            <a:r>
              <a:rPr lang="it-IT" dirty="0" smtClean="0"/>
              <a:t> VS </a:t>
            </a:r>
            <a:r>
              <a:rPr lang="it-IT" dirty="0" err="1" smtClean="0"/>
              <a:t>virtual</a:t>
            </a:r>
            <a:r>
              <a:rPr lang="it-IT" dirty="0" smtClean="0"/>
              <a:t> </a:t>
            </a:r>
            <a:r>
              <a:rPr lang="it-IT" dirty="0" err="1" smtClean="0"/>
              <a:t>machineS</a:t>
            </a:r>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416982"/>
            <a:ext cx="10801847" cy="3875618"/>
          </a:xfrm>
          <a:prstGeom prst="rect">
            <a:avLst/>
          </a:prstGeom>
        </p:spPr>
      </p:pic>
    </p:spTree>
    <p:extLst>
      <p:ext uri="{BB962C8B-B14F-4D97-AF65-F5344CB8AC3E}">
        <p14:creationId xmlns:p14="http://schemas.microsoft.com/office/powerpoint/2010/main" val="2929036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4212" y="4775200"/>
            <a:ext cx="8534400" cy="1507067"/>
          </a:xfrm>
        </p:spPr>
        <p:txBody>
          <a:bodyPr/>
          <a:lstStyle/>
          <a:p>
            <a:r>
              <a:rPr lang="it-IT" dirty="0" err="1" smtClean="0"/>
              <a:t>Docker</a:t>
            </a:r>
            <a:r>
              <a:rPr lang="it-IT" dirty="0" smtClean="0"/>
              <a:t> container</a:t>
            </a:r>
            <a:endParaRPr lang="it-IT" dirty="0"/>
          </a:p>
        </p:txBody>
      </p:sp>
      <p:sp>
        <p:nvSpPr>
          <p:cNvPr id="3" name="Segnaposto contenuto 2"/>
          <p:cNvSpPr>
            <a:spLocks noGrp="1"/>
          </p:cNvSpPr>
          <p:nvPr>
            <p:ph idx="1"/>
          </p:nvPr>
        </p:nvSpPr>
        <p:spPr>
          <a:xfrm>
            <a:off x="684212" y="685800"/>
            <a:ext cx="10542588" cy="4089400"/>
          </a:xfrm>
        </p:spPr>
        <p:txBody>
          <a:bodyPr>
            <a:normAutofit/>
          </a:bodyPr>
          <a:lstStyle/>
          <a:p>
            <a:pPr marL="0" indent="0" algn="just">
              <a:buNone/>
            </a:pPr>
            <a:r>
              <a:rPr lang="it-IT" dirty="0" smtClean="0"/>
              <a:t>Un </a:t>
            </a:r>
            <a:r>
              <a:rPr lang="it-IT" b="1" dirty="0" smtClean="0"/>
              <a:t>Container</a:t>
            </a:r>
            <a:r>
              <a:rPr lang="it-IT" dirty="0" smtClean="0"/>
              <a:t> incapsula un pezzo di software in un completo </a:t>
            </a:r>
            <a:r>
              <a:rPr lang="it-IT" dirty="0" err="1" smtClean="0"/>
              <a:t>filesystem</a:t>
            </a:r>
            <a:r>
              <a:rPr lang="it-IT" dirty="0" smtClean="0"/>
              <a:t> che contiene tutto quello che occorre per farlo funzionare: </a:t>
            </a:r>
            <a:r>
              <a:rPr lang="it-IT" i="1" u="sng" dirty="0" smtClean="0"/>
              <a:t>Codice, Runtime, </a:t>
            </a:r>
            <a:r>
              <a:rPr lang="it-IT" i="1" u="sng" dirty="0" err="1" smtClean="0"/>
              <a:t>Tool</a:t>
            </a:r>
            <a:r>
              <a:rPr lang="it-IT" i="1" u="sng" dirty="0" smtClean="0"/>
              <a:t> di sistema, Librerie di sistema.</a:t>
            </a:r>
          </a:p>
          <a:p>
            <a:pPr marL="0" indent="0">
              <a:buNone/>
            </a:pPr>
            <a:endParaRPr lang="it-IT" dirty="0" smtClean="0"/>
          </a:p>
          <a:p>
            <a:pPr marL="0" indent="0">
              <a:buNone/>
            </a:pPr>
            <a:r>
              <a:rPr lang="it-IT" b="1" dirty="0" smtClean="0"/>
              <a:t>LIGHTWEIGHT: </a:t>
            </a:r>
            <a:r>
              <a:rPr lang="it-IT" dirty="0" smtClean="0"/>
              <a:t>Un container </a:t>
            </a:r>
            <a:r>
              <a:rPr lang="it-IT" dirty="0"/>
              <a:t>v</a:t>
            </a:r>
            <a:r>
              <a:rPr lang="it-IT" dirty="0" smtClean="0"/>
              <a:t>iene eseguita su una singola macchina con cui condivide il </a:t>
            </a:r>
            <a:r>
              <a:rPr lang="it-IT" i="1" u="sng" dirty="0" err="1" smtClean="0"/>
              <a:t>kernel</a:t>
            </a:r>
            <a:r>
              <a:rPr lang="it-IT" dirty="0" smtClean="0"/>
              <a:t> del sistema operativo.</a:t>
            </a:r>
          </a:p>
          <a:p>
            <a:pPr marL="0" indent="0" algn="just">
              <a:buNone/>
            </a:pPr>
            <a:r>
              <a:rPr lang="it-IT" b="1" dirty="0" smtClean="0"/>
              <a:t>OPEN: </a:t>
            </a:r>
            <a:r>
              <a:rPr lang="it-IT" dirty="0" smtClean="0"/>
              <a:t>Un container parte istantaneamente e consuma meno </a:t>
            </a:r>
            <a:r>
              <a:rPr lang="it-IT" i="1" u="sng" dirty="0" err="1" smtClean="0"/>
              <a:t>Ram</a:t>
            </a:r>
            <a:r>
              <a:rPr lang="it-IT" dirty="0" smtClean="0"/>
              <a:t>. Sono basati su standard aperti e funzionano su ogni infrastruttura.</a:t>
            </a:r>
          </a:p>
          <a:p>
            <a:pPr marL="0" indent="0" algn="just">
              <a:buNone/>
            </a:pPr>
            <a:r>
              <a:rPr lang="it-IT" b="1" dirty="0" smtClean="0"/>
              <a:t>SECURE BY DEFAULT: </a:t>
            </a:r>
            <a:r>
              <a:rPr lang="it-IT" dirty="0" smtClean="0"/>
              <a:t>le applicazioni sono isolate tra di loro e dall’infrastruttura sottostante.</a:t>
            </a:r>
            <a:endParaRPr lang="it-IT" dirty="0"/>
          </a:p>
        </p:txBody>
      </p:sp>
    </p:spTree>
    <p:extLst>
      <p:ext uri="{BB962C8B-B14F-4D97-AF65-F5344CB8AC3E}">
        <p14:creationId xmlns:p14="http://schemas.microsoft.com/office/powerpoint/2010/main" val="5134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7532" y="4931229"/>
            <a:ext cx="8534400" cy="1507067"/>
          </a:xfrm>
        </p:spPr>
        <p:txBody>
          <a:bodyPr/>
          <a:lstStyle/>
          <a:p>
            <a:r>
              <a:rPr lang="it-IT" dirty="0" err="1" smtClean="0"/>
              <a:t>docker</a:t>
            </a:r>
            <a:r>
              <a:rPr lang="it-IT" dirty="0" smtClean="0"/>
              <a:t>: concetti chiave</a:t>
            </a:r>
            <a:endParaRPr lang="it-IT" dirty="0"/>
          </a:p>
        </p:txBody>
      </p:sp>
      <p:sp>
        <p:nvSpPr>
          <p:cNvPr id="3" name="Segnaposto contenuto 2"/>
          <p:cNvSpPr>
            <a:spLocks noGrp="1"/>
          </p:cNvSpPr>
          <p:nvPr>
            <p:ph idx="1"/>
          </p:nvPr>
        </p:nvSpPr>
        <p:spPr>
          <a:xfrm>
            <a:off x="684212" y="685800"/>
            <a:ext cx="10479088" cy="4245429"/>
          </a:xfrm>
        </p:spPr>
        <p:txBody>
          <a:bodyPr>
            <a:normAutofit/>
          </a:bodyPr>
          <a:lstStyle/>
          <a:p>
            <a:pPr marL="0" indent="0">
              <a:buNone/>
            </a:pPr>
            <a:r>
              <a:rPr lang="it-IT" b="1" dirty="0" err="1" smtClean="0"/>
              <a:t>Dockerfile</a:t>
            </a:r>
            <a:r>
              <a:rPr lang="it-IT" dirty="0" smtClean="0"/>
              <a:t> è il punto di partenza per il processo di </a:t>
            </a:r>
            <a:r>
              <a:rPr lang="it-IT" i="1" u="sng" dirty="0" err="1" smtClean="0"/>
              <a:t>dockerizzazione</a:t>
            </a:r>
            <a:r>
              <a:rPr lang="it-IT" dirty="0" smtClean="0"/>
              <a:t>. Contiene una descrizione dettagliata della configurazione di una applicazione e delle risorse di cui necessita.</a:t>
            </a:r>
          </a:p>
          <a:p>
            <a:pPr marL="0" indent="0">
              <a:buNone/>
            </a:pPr>
            <a:r>
              <a:rPr lang="it-IT" b="1" dirty="0" err="1"/>
              <a:t>Docker</a:t>
            </a:r>
            <a:r>
              <a:rPr lang="it-IT" b="1" dirty="0"/>
              <a:t> </a:t>
            </a:r>
            <a:r>
              <a:rPr lang="it-IT" b="1" dirty="0" smtClean="0"/>
              <a:t>Image </a:t>
            </a:r>
            <a:r>
              <a:rPr lang="it-IT" dirty="0" smtClean="0"/>
              <a:t>è creato via </a:t>
            </a:r>
            <a:r>
              <a:rPr lang="it-IT" dirty="0" err="1" smtClean="0"/>
              <a:t>dockerfile</a:t>
            </a:r>
            <a:r>
              <a:rPr lang="it-IT" dirty="0" smtClean="0"/>
              <a:t> tramite l’image builder. Si tratta di uno </a:t>
            </a:r>
            <a:r>
              <a:rPr lang="it-IT" u="sng" dirty="0" err="1" smtClean="0"/>
              <a:t>snapshot</a:t>
            </a:r>
            <a:r>
              <a:rPr lang="it-IT" dirty="0" smtClean="0"/>
              <a:t> dell’applicazione.</a:t>
            </a:r>
          </a:p>
          <a:p>
            <a:pPr marL="0" indent="0">
              <a:buNone/>
            </a:pPr>
            <a:r>
              <a:rPr lang="it-IT" b="1" dirty="0" err="1"/>
              <a:t>Docker</a:t>
            </a:r>
            <a:r>
              <a:rPr lang="it-IT" b="1" dirty="0"/>
              <a:t> </a:t>
            </a:r>
            <a:r>
              <a:rPr lang="it-IT" b="1" dirty="0" smtClean="0"/>
              <a:t>Container </a:t>
            </a:r>
            <a:r>
              <a:rPr lang="it-IT" dirty="0" smtClean="0"/>
              <a:t>è l’unità isolata in cui l’applicazione è impacchettata assieme alle librerie e al codice binario.</a:t>
            </a:r>
            <a:endParaRPr lang="it-IT" dirty="0"/>
          </a:p>
          <a:p>
            <a:pPr marL="0" indent="0">
              <a:buNone/>
            </a:pPr>
            <a:r>
              <a:rPr lang="it-IT" b="1" dirty="0" err="1"/>
              <a:t>Docker</a:t>
            </a:r>
            <a:r>
              <a:rPr lang="it-IT" b="1" dirty="0"/>
              <a:t> </a:t>
            </a:r>
            <a:r>
              <a:rPr lang="it-IT" b="1" dirty="0" smtClean="0"/>
              <a:t>Engine </a:t>
            </a:r>
            <a:r>
              <a:rPr lang="it-IT" dirty="0" smtClean="0"/>
              <a:t>è container </a:t>
            </a:r>
            <a:r>
              <a:rPr lang="it-IT" u="sng" dirty="0" err="1" smtClean="0"/>
              <a:t>runtime</a:t>
            </a:r>
            <a:r>
              <a:rPr lang="it-IT" dirty="0" smtClean="0"/>
              <a:t>. Legge le immagini </a:t>
            </a:r>
            <a:r>
              <a:rPr lang="it-IT" dirty="0" err="1" smtClean="0"/>
              <a:t>docker</a:t>
            </a:r>
            <a:r>
              <a:rPr lang="it-IT" dirty="0" smtClean="0"/>
              <a:t> e avvia i container.</a:t>
            </a:r>
            <a:endParaRPr lang="it-IT" dirty="0"/>
          </a:p>
          <a:p>
            <a:pPr marL="0" indent="0">
              <a:buNone/>
            </a:pPr>
            <a:r>
              <a:rPr lang="it-IT" b="1" dirty="0" err="1"/>
              <a:t>Docker</a:t>
            </a:r>
            <a:r>
              <a:rPr lang="it-IT" b="1" dirty="0"/>
              <a:t> </a:t>
            </a:r>
            <a:r>
              <a:rPr lang="it-IT" b="1" dirty="0" err="1" smtClean="0"/>
              <a:t>Registry</a:t>
            </a:r>
            <a:r>
              <a:rPr lang="it-IT" b="1" dirty="0" smtClean="0"/>
              <a:t> </a:t>
            </a:r>
            <a:r>
              <a:rPr lang="it-IT" dirty="0" smtClean="0"/>
              <a:t>è il servizio dove le </a:t>
            </a:r>
            <a:r>
              <a:rPr lang="it-IT" dirty="0" err="1" smtClean="0"/>
              <a:t>Docker</a:t>
            </a:r>
            <a:r>
              <a:rPr lang="it-IT" dirty="0" smtClean="0"/>
              <a:t> Images vengono </a:t>
            </a:r>
            <a:r>
              <a:rPr lang="it-IT" u="sng" dirty="0" smtClean="0"/>
              <a:t>gestite e conservate</a:t>
            </a:r>
            <a:r>
              <a:rPr lang="it-IT" dirty="0" smtClean="0"/>
              <a:t> in modo sicuro.</a:t>
            </a:r>
          </a:p>
        </p:txBody>
      </p:sp>
    </p:spTree>
    <p:extLst>
      <p:ext uri="{BB962C8B-B14F-4D97-AF65-F5344CB8AC3E}">
        <p14:creationId xmlns:p14="http://schemas.microsoft.com/office/powerpoint/2010/main" val="680737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9560" y="5372100"/>
            <a:ext cx="5015548" cy="767079"/>
          </a:xfrm>
        </p:spPr>
        <p:txBody>
          <a:bodyPr/>
          <a:lstStyle/>
          <a:p>
            <a:r>
              <a:rPr lang="it-IT" dirty="0" smtClean="0"/>
              <a:t>A TUTTA CLI</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800" y="401321"/>
            <a:ext cx="5499101" cy="5326379"/>
          </a:xfrm>
          <a:prstGeom prst="rect">
            <a:avLst/>
          </a:prstGeom>
        </p:spPr>
      </p:pic>
      <p:sp>
        <p:nvSpPr>
          <p:cNvPr id="5" name="TextBox 4"/>
          <p:cNvSpPr txBox="1"/>
          <p:nvPr/>
        </p:nvSpPr>
        <p:spPr>
          <a:xfrm>
            <a:off x="289561" y="134621"/>
            <a:ext cx="5895340" cy="4832092"/>
          </a:xfrm>
          <a:prstGeom prst="rect">
            <a:avLst/>
          </a:prstGeom>
          <a:noFill/>
        </p:spPr>
        <p:txBody>
          <a:bodyPr wrap="square" rtlCol="0">
            <a:spAutoFit/>
          </a:bodyPr>
          <a:lstStyle/>
          <a:p>
            <a:r>
              <a:rPr lang="en-US" b="1" dirty="0" smtClean="0">
                <a:solidFill>
                  <a:schemeClr val="bg1"/>
                </a:solidFill>
              </a:rPr>
              <a:t>$ </a:t>
            </a:r>
            <a:r>
              <a:rPr lang="en-US" b="1" dirty="0" err="1" smtClean="0">
                <a:solidFill>
                  <a:schemeClr val="bg1"/>
                </a:solidFill>
              </a:rPr>
              <a:t>docker</a:t>
            </a:r>
            <a:r>
              <a:rPr lang="en-US" b="1" dirty="0" smtClean="0">
                <a:solidFill>
                  <a:schemeClr val="bg1"/>
                </a:solidFill>
              </a:rPr>
              <a:t> &lt;&lt;COMMAND&gt;&gt; [OPTIONS]</a:t>
            </a:r>
          </a:p>
          <a:p>
            <a:endParaRPr lang="en-US" b="1" dirty="0" smtClean="0">
              <a:solidFill>
                <a:schemeClr val="bg1"/>
              </a:solidFill>
            </a:endParaRPr>
          </a:p>
          <a:p>
            <a:endParaRPr lang="en-US" b="1" dirty="0" smtClean="0">
              <a:solidFill>
                <a:schemeClr val="bg1"/>
              </a:solidFill>
            </a:endParaRPr>
          </a:p>
          <a:p>
            <a:endParaRPr lang="en-US" sz="1400" b="1" dirty="0">
              <a:solidFill>
                <a:schemeClr val="bg1"/>
              </a:solidFill>
            </a:endParaRPr>
          </a:p>
          <a:p>
            <a:r>
              <a:rPr lang="en-US" sz="1400" b="1" dirty="0" smtClean="0">
                <a:solidFill>
                  <a:schemeClr val="bg1"/>
                </a:solidFill>
              </a:rPr>
              <a:t>// </a:t>
            </a:r>
            <a:r>
              <a:rPr lang="en-US" sz="1400" i="1" dirty="0" err="1">
                <a:solidFill>
                  <a:schemeClr val="bg1"/>
                </a:solidFill>
              </a:rPr>
              <a:t>e</a:t>
            </a:r>
            <a:r>
              <a:rPr lang="en-US" sz="1400" i="1" dirty="0" err="1" smtClean="0">
                <a:solidFill>
                  <a:schemeClr val="bg1"/>
                </a:solidFill>
              </a:rPr>
              <a:t>lenco</a:t>
            </a:r>
            <a:r>
              <a:rPr lang="en-US" sz="1400" i="1" dirty="0" smtClean="0">
                <a:solidFill>
                  <a:schemeClr val="bg1"/>
                </a:solidFill>
              </a:rPr>
              <a:t> </a:t>
            </a:r>
            <a:r>
              <a:rPr lang="en-US" sz="1400" i="1" dirty="0" err="1" smtClean="0">
                <a:solidFill>
                  <a:schemeClr val="bg1"/>
                </a:solidFill>
              </a:rPr>
              <a:t>delle</a:t>
            </a:r>
            <a:r>
              <a:rPr lang="en-US" sz="1400" i="1" dirty="0" smtClean="0">
                <a:solidFill>
                  <a:schemeClr val="bg1"/>
                </a:solidFill>
              </a:rPr>
              <a:t> </a:t>
            </a:r>
            <a:r>
              <a:rPr lang="en-US" sz="1400" i="1" dirty="0" err="1" smtClean="0">
                <a:solidFill>
                  <a:schemeClr val="bg1"/>
                </a:solidFill>
              </a:rPr>
              <a:t>docker</a:t>
            </a:r>
            <a:r>
              <a:rPr lang="en-US" sz="1400" i="1" dirty="0" smtClean="0">
                <a:solidFill>
                  <a:schemeClr val="bg1"/>
                </a:solidFill>
              </a:rPr>
              <a:t> images </a:t>
            </a:r>
            <a:r>
              <a:rPr lang="en-US" sz="1400" i="1" dirty="0" err="1" smtClean="0">
                <a:solidFill>
                  <a:schemeClr val="bg1"/>
                </a:solidFill>
              </a:rPr>
              <a:t>locali</a:t>
            </a:r>
            <a:endParaRPr lang="en-US" sz="1400" i="1" dirty="0" smtClean="0">
              <a:solidFill>
                <a:schemeClr val="bg1"/>
              </a:solidFill>
            </a:endParaRPr>
          </a:p>
          <a:p>
            <a:r>
              <a:rPr lang="en-US" sz="1400" dirty="0" smtClean="0">
                <a:solidFill>
                  <a:schemeClr val="bg1"/>
                </a:solidFill>
              </a:rPr>
              <a:t>$ </a:t>
            </a:r>
            <a:r>
              <a:rPr lang="en-US" sz="1400" b="1" dirty="0" err="1" smtClean="0">
                <a:solidFill>
                  <a:schemeClr val="bg1"/>
                </a:solidFill>
              </a:rPr>
              <a:t>docker</a:t>
            </a:r>
            <a:r>
              <a:rPr lang="en-US" sz="1400" dirty="0" smtClean="0">
                <a:solidFill>
                  <a:schemeClr val="bg1"/>
                </a:solidFill>
              </a:rPr>
              <a:t> </a:t>
            </a:r>
            <a:r>
              <a:rPr lang="en-US" sz="1400" b="1" dirty="0" smtClean="0">
                <a:solidFill>
                  <a:schemeClr val="accent6"/>
                </a:solidFill>
              </a:rPr>
              <a:t>images</a:t>
            </a:r>
          </a:p>
          <a:p>
            <a:endParaRPr lang="en-US" sz="1400" b="1" dirty="0" smtClean="0">
              <a:solidFill>
                <a:schemeClr val="bg1"/>
              </a:solidFill>
            </a:endParaRPr>
          </a:p>
          <a:p>
            <a:r>
              <a:rPr lang="en-US" sz="1400" i="1" dirty="0" smtClean="0">
                <a:solidFill>
                  <a:schemeClr val="bg1"/>
                </a:solidFill>
              </a:rPr>
              <a:t>// </a:t>
            </a:r>
            <a:r>
              <a:rPr lang="en-US" sz="1400" i="1" dirty="0" err="1" smtClean="0">
                <a:solidFill>
                  <a:schemeClr val="bg1"/>
                </a:solidFill>
              </a:rPr>
              <a:t>creazione</a:t>
            </a:r>
            <a:r>
              <a:rPr lang="en-US" sz="1400" i="1" dirty="0" smtClean="0">
                <a:solidFill>
                  <a:schemeClr val="bg1"/>
                </a:solidFill>
              </a:rPr>
              <a:t> e </a:t>
            </a:r>
            <a:r>
              <a:rPr lang="en-US" sz="1400" i="1" dirty="0" err="1" smtClean="0">
                <a:solidFill>
                  <a:schemeClr val="bg1"/>
                </a:solidFill>
              </a:rPr>
              <a:t>esecuzione</a:t>
            </a:r>
            <a:r>
              <a:rPr lang="en-US" sz="1400" i="1" dirty="0" smtClean="0">
                <a:solidFill>
                  <a:schemeClr val="bg1"/>
                </a:solidFill>
              </a:rPr>
              <a:t> di un </a:t>
            </a:r>
            <a:r>
              <a:rPr lang="en-US" sz="1400" i="1" dirty="0" err="1" smtClean="0">
                <a:solidFill>
                  <a:schemeClr val="bg1"/>
                </a:solidFill>
              </a:rPr>
              <a:t>docker</a:t>
            </a:r>
            <a:r>
              <a:rPr lang="en-US" sz="1400" i="1" dirty="0" smtClean="0">
                <a:solidFill>
                  <a:schemeClr val="bg1"/>
                </a:solidFill>
              </a:rPr>
              <a:t> container </a:t>
            </a:r>
            <a:r>
              <a:rPr lang="en-US" sz="1400" i="1" dirty="0" err="1" smtClean="0">
                <a:solidFill>
                  <a:schemeClr val="bg1"/>
                </a:solidFill>
              </a:rPr>
              <a:t>chiamato</a:t>
            </a:r>
            <a:r>
              <a:rPr lang="en-US" sz="1400" i="1" dirty="0" smtClean="0">
                <a:solidFill>
                  <a:schemeClr val="bg1"/>
                </a:solidFill>
              </a:rPr>
              <a:t> </a:t>
            </a:r>
            <a:r>
              <a:rPr lang="en-US" sz="1400" b="1" i="1" dirty="0" smtClean="0">
                <a:solidFill>
                  <a:schemeClr val="bg1"/>
                </a:solidFill>
              </a:rPr>
              <a:t>c1</a:t>
            </a:r>
          </a:p>
          <a:p>
            <a:r>
              <a:rPr lang="en-US" sz="1400" dirty="0">
                <a:solidFill>
                  <a:schemeClr val="bg1"/>
                </a:solidFill>
              </a:rPr>
              <a:t>$ </a:t>
            </a:r>
            <a:r>
              <a:rPr lang="en-US" sz="1400" b="1" dirty="0" err="1">
                <a:solidFill>
                  <a:schemeClr val="bg1"/>
                </a:solidFill>
              </a:rPr>
              <a:t>docker</a:t>
            </a:r>
            <a:r>
              <a:rPr lang="en-US" sz="1400" dirty="0">
                <a:solidFill>
                  <a:schemeClr val="bg1"/>
                </a:solidFill>
              </a:rPr>
              <a:t> </a:t>
            </a:r>
            <a:r>
              <a:rPr lang="en-US" sz="1400" b="1" dirty="0">
                <a:solidFill>
                  <a:schemeClr val="accent6"/>
                </a:solidFill>
              </a:rPr>
              <a:t>run</a:t>
            </a:r>
            <a:r>
              <a:rPr lang="en-US" sz="1400" dirty="0">
                <a:solidFill>
                  <a:schemeClr val="bg1"/>
                </a:solidFill>
              </a:rPr>
              <a:t> </a:t>
            </a:r>
            <a:r>
              <a:rPr lang="mr-IN" sz="1400" dirty="0" smtClean="0">
                <a:solidFill>
                  <a:schemeClr val="bg1"/>
                </a:solidFill>
              </a:rPr>
              <a:t>–</a:t>
            </a:r>
            <a:r>
              <a:rPr lang="it-IT" sz="1400" dirty="0" smtClean="0">
                <a:solidFill>
                  <a:schemeClr val="bg1"/>
                </a:solidFill>
              </a:rPr>
              <a:t>-</a:t>
            </a:r>
            <a:r>
              <a:rPr lang="en-US" sz="1400" dirty="0" smtClean="0">
                <a:solidFill>
                  <a:schemeClr val="bg1"/>
                </a:solidFill>
              </a:rPr>
              <a:t>name c1 </a:t>
            </a:r>
            <a:r>
              <a:rPr lang="en-US" sz="1400" dirty="0" err="1" smtClean="0">
                <a:solidFill>
                  <a:srgbClr val="FFFF00"/>
                </a:solidFill>
              </a:rPr>
              <a:t>ubuntu</a:t>
            </a:r>
            <a:r>
              <a:rPr lang="en-US" sz="1400" dirty="0" smtClean="0">
                <a:solidFill>
                  <a:srgbClr val="FFFF00"/>
                </a:solidFill>
              </a:rPr>
              <a:t> </a:t>
            </a:r>
            <a:r>
              <a:rPr lang="en-US" sz="1400" dirty="0">
                <a:solidFill>
                  <a:srgbClr val="7030A0"/>
                </a:solidFill>
              </a:rPr>
              <a:t>/bin/echo hello </a:t>
            </a:r>
            <a:r>
              <a:rPr lang="en-US" sz="1400" dirty="0" smtClean="0">
                <a:solidFill>
                  <a:srgbClr val="7030A0"/>
                </a:solidFill>
              </a:rPr>
              <a:t>world</a:t>
            </a:r>
          </a:p>
          <a:p>
            <a:endParaRPr lang="en-US" sz="1400" dirty="0" smtClean="0">
              <a:solidFill>
                <a:srgbClr val="7030A0"/>
              </a:solidFill>
            </a:endParaRPr>
          </a:p>
          <a:p>
            <a:r>
              <a:rPr lang="en-US" sz="1400" dirty="0" smtClean="0">
                <a:solidFill>
                  <a:schemeClr val="bg1"/>
                </a:solidFill>
              </a:rPr>
              <a:t>$ </a:t>
            </a:r>
            <a:r>
              <a:rPr lang="en-US" sz="1400" b="1" dirty="0" err="1" smtClean="0">
                <a:solidFill>
                  <a:schemeClr val="bg1"/>
                </a:solidFill>
              </a:rPr>
              <a:t>docker</a:t>
            </a:r>
            <a:r>
              <a:rPr lang="en-US" sz="1400" dirty="0" smtClean="0">
                <a:solidFill>
                  <a:schemeClr val="bg1"/>
                </a:solidFill>
              </a:rPr>
              <a:t> </a:t>
            </a:r>
            <a:r>
              <a:rPr lang="en-US" sz="1400" b="1" dirty="0" smtClean="0">
                <a:solidFill>
                  <a:schemeClr val="accent6"/>
                </a:solidFill>
              </a:rPr>
              <a:t>stop/start </a:t>
            </a:r>
            <a:r>
              <a:rPr lang="mr-IN" sz="1400" dirty="0" smtClean="0">
                <a:solidFill>
                  <a:schemeClr val="bg1"/>
                </a:solidFill>
              </a:rPr>
              <a:t>–</a:t>
            </a:r>
            <a:r>
              <a:rPr lang="en-US" sz="1400" dirty="0" smtClean="0">
                <a:solidFill>
                  <a:schemeClr val="bg1"/>
                </a:solidFill>
              </a:rPr>
              <a:t>a c1</a:t>
            </a:r>
          </a:p>
          <a:p>
            <a:endParaRPr lang="en-US" sz="1400" dirty="0" smtClean="0">
              <a:solidFill>
                <a:schemeClr val="bg1"/>
              </a:solidFill>
            </a:endParaRPr>
          </a:p>
          <a:p>
            <a:r>
              <a:rPr lang="en-US" sz="1400" i="1" dirty="0" smtClean="0">
                <a:solidFill>
                  <a:schemeClr val="bg1"/>
                </a:solidFill>
              </a:rPr>
              <a:t>// </a:t>
            </a:r>
            <a:r>
              <a:rPr lang="en-US" sz="1400" i="1" dirty="0" err="1" smtClean="0">
                <a:solidFill>
                  <a:schemeClr val="bg1"/>
                </a:solidFill>
              </a:rPr>
              <a:t>elenco</a:t>
            </a:r>
            <a:r>
              <a:rPr lang="en-US" sz="1400" i="1" dirty="0" smtClean="0">
                <a:solidFill>
                  <a:schemeClr val="bg1"/>
                </a:solidFill>
              </a:rPr>
              <a:t> </a:t>
            </a:r>
            <a:r>
              <a:rPr lang="en-US" sz="1400" i="1" dirty="0" err="1" smtClean="0">
                <a:solidFill>
                  <a:schemeClr val="bg1"/>
                </a:solidFill>
              </a:rPr>
              <a:t>dei</a:t>
            </a:r>
            <a:r>
              <a:rPr lang="en-US" sz="1400" i="1" dirty="0" smtClean="0">
                <a:solidFill>
                  <a:schemeClr val="bg1"/>
                </a:solidFill>
              </a:rPr>
              <a:t> </a:t>
            </a:r>
            <a:r>
              <a:rPr lang="en-US" sz="1400" i="1" dirty="0" err="1" smtClean="0">
                <a:solidFill>
                  <a:schemeClr val="bg1"/>
                </a:solidFill>
              </a:rPr>
              <a:t>docker</a:t>
            </a:r>
            <a:r>
              <a:rPr lang="en-US" sz="1400" i="1" dirty="0" smtClean="0">
                <a:solidFill>
                  <a:schemeClr val="bg1"/>
                </a:solidFill>
              </a:rPr>
              <a:t> container</a:t>
            </a:r>
          </a:p>
          <a:p>
            <a:r>
              <a:rPr lang="en-US" sz="1400" dirty="0" smtClean="0">
                <a:solidFill>
                  <a:schemeClr val="bg1"/>
                </a:solidFill>
              </a:rPr>
              <a:t>$ </a:t>
            </a:r>
            <a:r>
              <a:rPr lang="en-US" sz="1400" b="1" dirty="0" err="1" smtClean="0">
                <a:solidFill>
                  <a:schemeClr val="bg1"/>
                </a:solidFill>
              </a:rPr>
              <a:t>docker</a:t>
            </a:r>
            <a:r>
              <a:rPr lang="en-US" sz="1400" dirty="0" smtClean="0">
                <a:solidFill>
                  <a:schemeClr val="bg1"/>
                </a:solidFill>
              </a:rPr>
              <a:t> </a:t>
            </a:r>
            <a:r>
              <a:rPr lang="en-US" sz="1400" b="1" dirty="0" err="1" smtClean="0">
                <a:solidFill>
                  <a:schemeClr val="accent6"/>
                </a:solidFill>
              </a:rPr>
              <a:t>ps</a:t>
            </a:r>
            <a:r>
              <a:rPr lang="en-US" sz="1400" dirty="0" smtClean="0">
                <a:solidFill>
                  <a:schemeClr val="accent6"/>
                </a:solidFill>
              </a:rPr>
              <a:t> </a:t>
            </a:r>
            <a:r>
              <a:rPr lang="mr-IN" sz="1400" dirty="0" smtClean="0">
                <a:solidFill>
                  <a:schemeClr val="bg1"/>
                </a:solidFill>
              </a:rPr>
              <a:t>–</a:t>
            </a:r>
            <a:r>
              <a:rPr lang="en-US" sz="1400" dirty="0" smtClean="0">
                <a:solidFill>
                  <a:schemeClr val="bg1"/>
                </a:solidFill>
              </a:rPr>
              <a:t>a</a:t>
            </a:r>
          </a:p>
          <a:p>
            <a:endParaRPr lang="en-US" sz="1400" dirty="0" smtClean="0">
              <a:solidFill>
                <a:schemeClr val="bg1"/>
              </a:solidFill>
            </a:endParaRPr>
          </a:p>
          <a:p>
            <a:r>
              <a:rPr lang="en-US" sz="1400" i="1" dirty="0" smtClean="0">
                <a:solidFill>
                  <a:schemeClr val="bg1"/>
                </a:solidFill>
              </a:rPr>
              <a:t>// </a:t>
            </a:r>
            <a:r>
              <a:rPr lang="en-US" sz="1400" i="1" dirty="0" err="1" smtClean="0">
                <a:solidFill>
                  <a:schemeClr val="bg1"/>
                </a:solidFill>
              </a:rPr>
              <a:t>rimozione</a:t>
            </a:r>
            <a:r>
              <a:rPr lang="en-US" sz="1400" i="1" dirty="0" smtClean="0">
                <a:solidFill>
                  <a:schemeClr val="bg1"/>
                </a:solidFill>
              </a:rPr>
              <a:t> di un </a:t>
            </a:r>
            <a:r>
              <a:rPr lang="en-US" sz="1400" i="1" dirty="0" err="1" smtClean="0">
                <a:solidFill>
                  <a:schemeClr val="bg1"/>
                </a:solidFill>
              </a:rPr>
              <a:t>docker</a:t>
            </a:r>
            <a:r>
              <a:rPr lang="en-US" sz="1400" i="1" dirty="0" smtClean="0">
                <a:solidFill>
                  <a:schemeClr val="bg1"/>
                </a:solidFill>
              </a:rPr>
              <a:t> container</a:t>
            </a:r>
            <a:endParaRPr lang="en-US" sz="1400" i="1" dirty="0">
              <a:solidFill>
                <a:schemeClr val="bg1"/>
              </a:solidFill>
            </a:endParaRPr>
          </a:p>
          <a:p>
            <a:r>
              <a:rPr lang="en-US" sz="1400" dirty="0" smtClean="0">
                <a:solidFill>
                  <a:schemeClr val="bg1"/>
                </a:solidFill>
              </a:rPr>
              <a:t>$ </a:t>
            </a:r>
            <a:r>
              <a:rPr lang="en-US" sz="1400" b="1" dirty="0" err="1" smtClean="0">
                <a:solidFill>
                  <a:schemeClr val="bg1"/>
                </a:solidFill>
              </a:rPr>
              <a:t>docker</a:t>
            </a:r>
            <a:r>
              <a:rPr lang="en-US" sz="1400" dirty="0" smtClean="0">
                <a:solidFill>
                  <a:schemeClr val="bg1"/>
                </a:solidFill>
              </a:rPr>
              <a:t> </a:t>
            </a:r>
            <a:r>
              <a:rPr lang="en-US" sz="1400" b="1" dirty="0" err="1" smtClean="0">
                <a:solidFill>
                  <a:schemeClr val="accent6"/>
                </a:solidFill>
              </a:rPr>
              <a:t>rm</a:t>
            </a:r>
            <a:r>
              <a:rPr lang="en-US" sz="1400" dirty="0" smtClean="0">
                <a:solidFill>
                  <a:schemeClr val="accent6"/>
                </a:solidFill>
              </a:rPr>
              <a:t> </a:t>
            </a:r>
            <a:r>
              <a:rPr lang="en-US" sz="1400" dirty="0" smtClean="0">
                <a:solidFill>
                  <a:schemeClr val="bg1"/>
                </a:solidFill>
              </a:rPr>
              <a:t>c1</a:t>
            </a:r>
            <a:endParaRPr lang="en-US" sz="1400" dirty="0" smtClean="0">
              <a:solidFill>
                <a:srgbClr val="FFFF00"/>
              </a:solidFill>
            </a:endParaRPr>
          </a:p>
          <a:p>
            <a:endParaRPr lang="en-US" sz="1400" dirty="0">
              <a:solidFill>
                <a:srgbClr val="FFFF00"/>
              </a:solidFill>
            </a:endParaRPr>
          </a:p>
          <a:p>
            <a:r>
              <a:rPr lang="en-US" sz="1400" i="1" dirty="0">
                <a:solidFill>
                  <a:schemeClr val="bg1"/>
                </a:solidFill>
              </a:rPr>
              <a:t>// </a:t>
            </a:r>
            <a:r>
              <a:rPr lang="en-US" sz="1400" i="1" dirty="0" err="1">
                <a:solidFill>
                  <a:schemeClr val="bg1"/>
                </a:solidFill>
              </a:rPr>
              <a:t>rimozione</a:t>
            </a:r>
            <a:r>
              <a:rPr lang="en-US" sz="1400" i="1" dirty="0">
                <a:solidFill>
                  <a:schemeClr val="bg1"/>
                </a:solidFill>
              </a:rPr>
              <a:t> di </a:t>
            </a:r>
            <a:r>
              <a:rPr lang="en-US" sz="1400" i="1" dirty="0" err="1" smtClean="0">
                <a:solidFill>
                  <a:schemeClr val="bg1"/>
                </a:solidFill>
              </a:rPr>
              <a:t>una</a:t>
            </a:r>
            <a:r>
              <a:rPr lang="en-US" sz="1400" i="1" dirty="0" smtClean="0">
                <a:solidFill>
                  <a:schemeClr val="bg1"/>
                </a:solidFill>
              </a:rPr>
              <a:t> </a:t>
            </a:r>
            <a:r>
              <a:rPr lang="en-US" sz="1400" i="1" dirty="0" err="1" smtClean="0">
                <a:solidFill>
                  <a:schemeClr val="bg1"/>
                </a:solidFill>
              </a:rPr>
              <a:t>docker</a:t>
            </a:r>
            <a:r>
              <a:rPr lang="en-US" sz="1400" i="1" dirty="0" smtClean="0">
                <a:solidFill>
                  <a:schemeClr val="bg1"/>
                </a:solidFill>
              </a:rPr>
              <a:t> image</a:t>
            </a:r>
            <a:endParaRPr lang="en-US" sz="1400" i="1" dirty="0">
              <a:solidFill>
                <a:schemeClr val="bg1"/>
              </a:solidFill>
            </a:endParaRPr>
          </a:p>
          <a:p>
            <a:r>
              <a:rPr lang="en-US" sz="1400" dirty="0">
                <a:solidFill>
                  <a:schemeClr val="bg1"/>
                </a:solidFill>
              </a:rPr>
              <a:t>$ </a:t>
            </a:r>
            <a:r>
              <a:rPr lang="en-US" sz="1400" b="1" dirty="0" err="1">
                <a:solidFill>
                  <a:schemeClr val="bg1"/>
                </a:solidFill>
              </a:rPr>
              <a:t>docker</a:t>
            </a:r>
            <a:r>
              <a:rPr lang="en-US" sz="1400" dirty="0">
                <a:solidFill>
                  <a:schemeClr val="bg1"/>
                </a:solidFill>
              </a:rPr>
              <a:t> </a:t>
            </a:r>
            <a:r>
              <a:rPr lang="en-US" sz="1400" b="1" dirty="0" err="1" smtClean="0">
                <a:solidFill>
                  <a:schemeClr val="accent6"/>
                </a:solidFill>
              </a:rPr>
              <a:t>rmi</a:t>
            </a:r>
            <a:r>
              <a:rPr lang="en-US" sz="1400" dirty="0" smtClean="0">
                <a:solidFill>
                  <a:schemeClr val="accent6"/>
                </a:solidFill>
              </a:rPr>
              <a:t> </a:t>
            </a:r>
            <a:r>
              <a:rPr lang="en-US" sz="1400" dirty="0" err="1">
                <a:solidFill>
                  <a:srgbClr val="FFFF00"/>
                </a:solidFill>
              </a:rPr>
              <a:t>ubuntu</a:t>
            </a:r>
            <a:endParaRPr lang="en-US" sz="1400" dirty="0">
              <a:solidFill>
                <a:srgbClr val="FFFF00"/>
              </a:solidFill>
            </a:endParaRPr>
          </a:p>
          <a:p>
            <a:endParaRPr lang="en-US" sz="1600" dirty="0">
              <a:solidFill>
                <a:srgbClr val="FFFF00"/>
              </a:solidFill>
            </a:endParaRPr>
          </a:p>
        </p:txBody>
      </p:sp>
    </p:spTree>
    <p:extLst>
      <p:ext uri="{BB962C8B-B14F-4D97-AF65-F5344CB8AC3E}">
        <p14:creationId xmlns:p14="http://schemas.microsoft.com/office/powerpoint/2010/main" val="2985565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zion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766</TotalTime>
  <Words>796</Words>
  <Application>Microsoft Macintosh PowerPoint</Application>
  <PresentationFormat>Widescreen</PresentationFormat>
  <Paragraphs>108</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Mangal</vt:lpstr>
      <vt:lpstr>Wingdings 3</vt:lpstr>
      <vt:lpstr>Arial</vt:lpstr>
      <vt:lpstr>Sezione</vt:lpstr>
      <vt:lpstr>Meetup introduzione a DOcker</vt:lpstr>
      <vt:lpstr>Chi sono</vt:lpstr>
      <vt:lpstr>IL contesto</vt:lpstr>
      <vt:lpstr>Perché docker?</vt:lpstr>
      <vt:lpstr>PowerPoint Presentation</vt:lpstr>
      <vt:lpstr>Docker VS virtual machineS</vt:lpstr>
      <vt:lpstr>Docker container</vt:lpstr>
      <vt:lpstr>docker: concetti chiave</vt:lpstr>
      <vt:lpstr>A TUTTA CLI</vt:lpstr>
      <vt:lpstr>DOCKER HUB</vt:lpstr>
      <vt:lpstr>demo</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introduzione a DOcker</dc:title>
  <dc:creator>Antonio Di Motta</dc:creator>
  <cp:lastModifiedBy>Antonio Di Motta</cp:lastModifiedBy>
  <cp:revision>51</cp:revision>
  <dcterms:created xsi:type="dcterms:W3CDTF">2017-01-20T11:36:03Z</dcterms:created>
  <dcterms:modified xsi:type="dcterms:W3CDTF">2017-01-28T14:29:07Z</dcterms:modified>
</cp:coreProperties>
</file>