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0"/>
  </p:notesMasterIdLst>
  <p:sldIdLst>
    <p:sldId id="256" r:id="rId2"/>
    <p:sldId id="266" r:id="rId3"/>
    <p:sldId id="259" r:id="rId4"/>
    <p:sldId id="265" r:id="rId5"/>
    <p:sldId id="263" r:id="rId6"/>
    <p:sldId id="261" r:id="rId7"/>
    <p:sldId id="258" r:id="rId8"/>
    <p:sldId id="264" r:id="rId9"/>
    <p:sldId id="260" r:id="rId10"/>
    <p:sldId id="267" r:id="rId11"/>
    <p:sldId id="269" r:id="rId12"/>
    <p:sldId id="270" r:id="rId13"/>
    <p:sldId id="272" r:id="rId14"/>
    <p:sldId id="273" r:id="rId15"/>
    <p:sldId id="274" r:id="rId16"/>
    <p:sldId id="271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4" autoAdjust="0"/>
    <p:restoredTop sz="86442"/>
  </p:normalViewPr>
  <p:slideViewPr>
    <p:cSldViewPr snapToGrid="0">
      <p:cViewPr varScale="1">
        <p:scale>
          <a:sx n="108" d="100"/>
          <a:sy n="108" d="100"/>
        </p:scale>
        <p:origin x="24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DFB4B-623E-374D-95A4-D09BB753533F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46D74-A1C7-F848-9FD4-B7269B19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8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758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4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2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1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6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4/22/17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22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imotta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tdimo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08228" y="772397"/>
            <a:ext cx="5925081" cy="2075526"/>
          </a:xfrm>
        </p:spPr>
        <p:txBody>
          <a:bodyPr/>
          <a:lstStyle/>
          <a:p>
            <a:r>
              <a:rPr lang="it-IT" sz="7200" dirty="0" smtClean="0">
                <a:solidFill>
                  <a:schemeClr val="bg1"/>
                </a:solidFill>
              </a:rPr>
              <a:t>Introduzione a </a:t>
            </a:r>
            <a:r>
              <a:rPr lang="it-IT" sz="7200" dirty="0">
                <a:solidFill>
                  <a:schemeClr val="bg1"/>
                </a:solidFill>
              </a:rPr>
              <a:t/>
            </a:r>
            <a:br>
              <a:rPr lang="it-IT" sz="7200" dirty="0">
                <a:solidFill>
                  <a:schemeClr val="bg1"/>
                </a:solidFill>
              </a:rPr>
            </a:br>
            <a:r>
              <a:rPr lang="it-IT" sz="7200" dirty="0">
                <a:solidFill>
                  <a:schemeClr val="bg1"/>
                </a:solidFill>
              </a:rPr>
              <a:t>.NET CORE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08228" y="3268725"/>
            <a:ext cx="2716955" cy="483877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tx2"/>
                </a:solidFill>
              </a:rPr>
              <a:t>Antonio Di Motta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99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9465" y="282112"/>
            <a:ext cx="10830296" cy="115480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Scegliere tra </a:t>
            </a:r>
            <a:r>
              <a:rPr lang="it-IT" dirty="0" err="1" smtClean="0"/>
              <a:t>.Net</a:t>
            </a:r>
            <a:r>
              <a:rPr lang="it-IT" dirty="0" smtClean="0"/>
              <a:t> Core e </a:t>
            </a:r>
            <a:r>
              <a:rPr lang="it-IT" dirty="0" err="1" smtClean="0"/>
              <a:t>.Net</a:t>
            </a:r>
            <a:r>
              <a:rPr lang="it-IT" dirty="0" smtClean="0"/>
              <a:t> Framework</a:t>
            </a:r>
            <a:br>
              <a:rPr lang="it-IT" dirty="0" smtClean="0"/>
            </a:br>
            <a:r>
              <a:rPr lang="it-IT" dirty="0" smtClean="0"/>
              <a:t>per le applicazioni 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85652" y="1781299"/>
            <a:ext cx="9580757" cy="48441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dirty="0" smtClean="0"/>
              <a:t>Dovresti scegliere .NET </a:t>
            </a:r>
            <a:r>
              <a:rPr lang="it-IT" sz="2000" dirty="0"/>
              <a:t>Core </a:t>
            </a:r>
            <a:r>
              <a:rPr lang="it-IT" sz="2000" dirty="0" smtClean="0"/>
              <a:t>per le tue applicazioni server quando:</a:t>
            </a:r>
            <a:endParaRPr lang="it-IT" sz="2000" dirty="0"/>
          </a:p>
          <a:p>
            <a:pPr>
              <a:buFont typeface="Arial" charset="0"/>
              <a:buChar char="•"/>
            </a:pPr>
            <a:r>
              <a:rPr lang="it-IT" sz="1800" dirty="0" smtClean="0"/>
              <a:t>Hai la necessità di applicazioni </a:t>
            </a:r>
            <a:r>
              <a:rPr lang="it-IT" sz="1800" b="1" dirty="0" smtClean="0"/>
              <a:t>cross-</a:t>
            </a:r>
            <a:r>
              <a:rPr lang="it-IT" sz="1800" b="1" dirty="0" err="1" smtClean="0"/>
              <a:t>platform</a:t>
            </a:r>
            <a:r>
              <a:rPr lang="it-IT" sz="1800" dirty="0" smtClean="0"/>
              <a:t>;</a:t>
            </a:r>
            <a:endParaRPr lang="it-IT" sz="1800" dirty="0"/>
          </a:p>
          <a:p>
            <a:pPr>
              <a:buFont typeface="Arial" charset="0"/>
              <a:buChar char="•"/>
            </a:pPr>
            <a:r>
              <a:rPr lang="it-IT" sz="1800" dirty="0" smtClean="0"/>
              <a:t>Devi realizzare </a:t>
            </a:r>
            <a:r>
              <a:rPr lang="it-IT" sz="1800" b="1" dirty="0" err="1" smtClean="0"/>
              <a:t>microservices</a:t>
            </a:r>
            <a:r>
              <a:rPr lang="it-IT" sz="1800" dirty="0" smtClean="0"/>
              <a:t>;</a:t>
            </a:r>
            <a:endParaRPr lang="it-IT" sz="1800" dirty="0"/>
          </a:p>
          <a:p>
            <a:pPr>
              <a:buFont typeface="Arial" charset="0"/>
              <a:buChar char="•"/>
            </a:pPr>
            <a:r>
              <a:rPr lang="it-IT" sz="1800" dirty="0" smtClean="0"/>
              <a:t>Devi utilizzare </a:t>
            </a:r>
            <a:r>
              <a:rPr lang="it-IT" sz="1800" b="1" dirty="0" err="1" smtClean="0"/>
              <a:t>Docker</a:t>
            </a:r>
            <a:r>
              <a:rPr lang="it-IT" sz="1800" b="1" dirty="0" smtClean="0"/>
              <a:t> containers</a:t>
            </a:r>
            <a:r>
              <a:rPr lang="it-IT" sz="1800" dirty="0" smtClean="0"/>
              <a:t>;</a:t>
            </a:r>
            <a:endParaRPr lang="it-IT" sz="1800" dirty="0"/>
          </a:p>
          <a:p>
            <a:pPr>
              <a:buFont typeface="Arial" charset="0"/>
              <a:buChar char="•"/>
            </a:pPr>
            <a:r>
              <a:rPr lang="it-IT" sz="1800" dirty="0" smtClean="0"/>
              <a:t>Hai la necessità di realizzare sistemi molto performanti e scalabili;</a:t>
            </a:r>
            <a:endParaRPr lang="it-IT" sz="1800" dirty="0"/>
          </a:p>
          <a:p>
            <a:pPr>
              <a:buFont typeface="Arial" charset="0"/>
              <a:buChar char="•"/>
            </a:pPr>
            <a:endParaRPr lang="it-IT" sz="1600" dirty="0"/>
          </a:p>
          <a:p>
            <a:pPr marL="0" indent="0" algn="just">
              <a:buNone/>
            </a:pPr>
            <a:r>
              <a:rPr lang="it-IT" sz="2000" dirty="0"/>
              <a:t>Dovresti scegliere .NET </a:t>
            </a:r>
            <a:r>
              <a:rPr lang="it-IT" sz="2000" dirty="0" smtClean="0"/>
              <a:t>Framework per </a:t>
            </a:r>
            <a:r>
              <a:rPr lang="it-IT" sz="2000" dirty="0"/>
              <a:t>le </a:t>
            </a:r>
            <a:r>
              <a:rPr lang="it-IT" sz="2000" dirty="0" smtClean="0"/>
              <a:t>tue </a:t>
            </a:r>
            <a:r>
              <a:rPr lang="it-IT" sz="2000" dirty="0"/>
              <a:t>applicazioni server </a:t>
            </a:r>
            <a:r>
              <a:rPr lang="it-IT" sz="2000" dirty="0" smtClean="0"/>
              <a:t>quando:</a:t>
            </a:r>
            <a:endParaRPr lang="it-IT" sz="2000" dirty="0"/>
          </a:p>
          <a:p>
            <a:pPr algn="just">
              <a:buFont typeface="Arial" charset="0"/>
              <a:buChar char="•"/>
            </a:pPr>
            <a:r>
              <a:rPr lang="it-IT" sz="1800" dirty="0" smtClean="0"/>
              <a:t>Se già stai usando .NET </a:t>
            </a:r>
            <a:r>
              <a:rPr lang="it-IT" sz="1800" dirty="0"/>
              <a:t>Framework </a:t>
            </a:r>
            <a:r>
              <a:rPr lang="it-IT" sz="1800" dirty="0" smtClean="0"/>
              <a:t>(meglio estendere che migrare);</a:t>
            </a:r>
            <a:endParaRPr lang="it-IT" sz="1800" dirty="0"/>
          </a:p>
          <a:p>
            <a:pPr algn="just">
              <a:buFont typeface="Arial" charset="0"/>
              <a:buChar char="•"/>
            </a:pPr>
            <a:r>
              <a:rPr lang="it-IT" sz="1800" dirty="0" smtClean="0"/>
              <a:t>Se stai già usando librerie </a:t>
            </a:r>
            <a:r>
              <a:rPr lang="it-IT" sz="1800" dirty="0"/>
              <a:t>.NET </a:t>
            </a:r>
            <a:r>
              <a:rPr lang="it-IT" sz="1800" dirty="0" smtClean="0"/>
              <a:t>di terze parti non disponibili per .NET Core;</a:t>
            </a:r>
            <a:endParaRPr lang="it-IT" sz="1800" dirty="0"/>
          </a:p>
          <a:p>
            <a:pPr algn="just">
              <a:buFont typeface="Arial" charset="0"/>
              <a:buChar char="•"/>
            </a:pPr>
            <a:r>
              <a:rPr lang="it-IT" sz="1800" dirty="0" smtClean="0"/>
              <a:t>Hai bisogno di usare tecnologie .NET che non sono disponibili per .NET Core;</a:t>
            </a:r>
            <a:endParaRPr lang="it-IT" sz="1800" dirty="0"/>
          </a:p>
          <a:p>
            <a:pPr algn="just">
              <a:buFont typeface="Arial" charset="0"/>
              <a:buChar char="•"/>
            </a:pPr>
            <a:r>
              <a:rPr lang="it-IT" sz="1800" dirty="0" smtClean="0"/>
              <a:t>Hai bisogni di usare una piattaforma non supportata da .NET Core.</a:t>
            </a:r>
            <a:endParaRPr lang="it-IT" sz="18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1119" y="305862"/>
            <a:ext cx="7522902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 smtClean="0"/>
              <a:t>.Net</a:t>
            </a:r>
            <a:r>
              <a:rPr lang="it-IT" dirty="0" smtClean="0"/>
              <a:t> Core </a:t>
            </a:r>
            <a:r>
              <a:rPr lang="mr-IN" dirty="0" smtClean="0"/>
              <a:t>–</a:t>
            </a:r>
            <a:r>
              <a:rPr lang="it-IT" dirty="0" smtClean="0"/>
              <a:t> Linux </a:t>
            </a:r>
            <a:r>
              <a:rPr lang="it-IT" dirty="0" err="1"/>
              <a:t>d</a:t>
            </a:r>
            <a:r>
              <a:rPr lang="it-IT" dirty="0" err="1" smtClean="0"/>
              <a:t>ownloads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39" y="1015424"/>
            <a:ext cx="8395862" cy="4423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0403" y="5619840"/>
            <a:ext cx="346433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Script di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installazione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dotnet-install.sh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/>
              <a:t>./</a:t>
            </a:r>
            <a:r>
              <a:rPr lang="en-US" sz="1600" dirty="0" err="1"/>
              <a:t>dotnet-install.sh</a:t>
            </a:r>
            <a:r>
              <a:rPr lang="en-US" sz="1600" dirty="0"/>
              <a:t> --shared-runtime</a:t>
            </a:r>
          </a:p>
        </p:txBody>
      </p:sp>
    </p:spTree>
    <p:extLst>
      <p:ext uri="{BB962C8B-B14F-4D97-AF65-F5344CB8AC3E}">
        <p14:creationId xmlns:p14="http://schemas.microsoft.com/office/powerpoint/2010/main" val="491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1119" y="305862"/>
            <a:ext cx="7522902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Installazione per </a:t>
            </a:r>
            <a:r>
              <a:rPr lang="it-IT" dirty="0" err="1" smtClean="0"/>
              <a:t>macOS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0464" y="1355862"/>
            <a:ext cx="78672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Solo per </a:t>
            </a:r>
            <a:r>
              <a:rPr lang="en-US" sz="2000" b="1" dirty="0" err="1" smtClean="0"/>
              <a:t>macOS</a:t>
            </a:r>
            <a:r>
              <a:rPr lang="en-US" sz="2000" b="1" dirty="0" smtClean="0"/>
              <a:t> 10.11+ (64bit)</a:t>
            </a:r>
          </a:p>
          <a:p>
            <a:endParaRPr lang="en-US" sz="2000" b="1" dirty="0"/>
          </a:p>
          <a:p>
            <a:r>
              <a:rPr lang="en-US" sz="2000" b="1" dirty="0" smtClean="0"/>
              <a:t>1) </a:t>
            </a:r>
            <a:r>
              <a:rPr lang="en-US" sz="2000" b="1" dirty="0" err="1" smtClean="0"/>
              <a:t>Installazione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prerequisiti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tramite</a:t>
            </a:r>
            <a:r>
              <a:rPr lang="en-US" sz="2000" b="1" dirty="0" smtClean="0"/>
              <a:t> homebrew):</a:t>
            </a:r>
          </a:p>
          <a:p>
            <a:endParaRPr lang="en-US" sz="2000" dirty="0"/>
          </a:p>
          <a:p>
            <a:r>
              <a:rPr lang="en-US" sz="2000" dirty="0" smtClean="0"/>
              <a:t>$ brew </a:t>
            </a:r>
            <a:r>
              <a:rPr lang="en-US" sz="2000" dirty="0"/>
              <a:t>update</a:t>
            </a:r>
          </a:p>
          <a:p>
            <a:r>
              <a:rPr lang="en-US" sz="2000" dirty="0" smtClean="0"/>
              <a:t>$ brew </a:t>
            </a:r>
            <a:r>
              <a:rPr lang="en-US" sz="2000" dirty="0"/>
              <a:t>install </a:t>
            </a:r>
            <a:r>
              <a:rPr lang="en-US" sz="2000" dirty="0" err="1"/>
              <a:t>openssl</a:t>
            </a:r>
            <a:endParaRPr lang="en-US" sz="2000" dirty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/>
              <a:t>-p /</a:t>
            </a:r>
            <a:r>
              <a:rPr lang="en-US" sz="2000" dirty="0" err="1"/>
              <a:t>usr</a:t>
            </a:r>
            <a:r>
              <a:rPr lang="en-US" sz="2000" dirty="0"/>
              <a:t>/local/lib</a:t>
            </a:r>
          </a:p>
          <a:p>
            <a:r>
              <a:rPr lang="en-US" sz="2000" dirty="0" smtClean="0"/>
              <a:t>$ ln </a:t>
            </a:r>
            <a:r>
              <a:rPr lang="en-US" sz="2000" dirty="0"/>
              <a:t>-s /</a:t>
            </a:r>
            <a:r>
              <a:rPr lang="en-US" sz="2000" dirty="0" err="1"/>
              <a:t>usr</a:t>
            </a:r>
            <a:r>
              <a:rPr lang="en-US" sz="2000" dirty="0"/>
              <a:t>/local/opt/</a:t>
            </a:r>
            <a:r>
              <a:rPr lang="en-US" sz="2000" dirty="0" err="1"/>
              <a:t>openssl</a:t>
            </a:r>
            <a:r>
              <a:rPr lang="en-US" sz="2000" dirty="0"/>
              <a:t>/lib/libcrypto.1.0.0.dylib </a:t>
            </a:r>
            <a:r>
              <a:rPr lang="en-US" sz="2000" dirty="0" smtClean="0"/>
              <a:t>$ /</a:t>
            </a:r>
            <a:r>
              <a:rPr lang="en-US" sz="2000" dirty="0" err="1"/>
              <a:t>usr</a:t>
            </a:r>
            <a:r>
              <a:rPr lang="en-US" sz="2000" dirty="0"/>
              <a:t>/local/lib/</a:t>
            </a:r>
          </a:p>
          <a:p>
            <a:r>
              <a:rPr lang="en-US" sz="2000" dirty="0" smtClean="0"/>
              <a:t>$ ln </a:t>
            </a:r>
            <a:r>
              <a:rPr lang="en-US" sz="2000" dirty="0"/>
              <a:t>-s /</a:t>
            </a:r>
            <a:r>
              <a:rPr lang="en-US" sz="2000" dirty="0" err="1"/>
              <a:t>usr</a:t>
            </a:r>
            <a:r>
              <a:rPr lang="en-US" sz="2000" dirty="0"/>
              <a:t>/local/opt/</a:t>
            </a:r>
            <a:r>
              <a:rPr lang="en-US" sz="2000" dirty="0" err="1"/>
              <a:t>openssl</a:t>
            </a:r>
            <a:r>
              <a:rPr lang="en-US" sz="2000" dirty="0"/>
              <a:t>/lib/libssl.1.0.0.dylib /</a:t>
            </a:r>
            <a:r>
              <a:rPr lang="en-US" sz="2000" dirty="0" err="1"/>
              <a:t>usr</a:t>
            </a:r>
            <a:r>
              <a:rPr lang="en-US" sz="2000" dirty="0"/>
              <a:t>/local/lib</a:t>
            </a:r>
            <a:r>
              <a:rPr lang="en-US" sz="2000" dirty="0" smtClean="0"/>
              <a:t>/</a:t>
            </a:r>
          </a:p>
          <a:p>
            <a:endParaRPr lang="en-US" sz="2000" dirty="0"/>
          </a:p>
          <a:p>
            <a:r>
              <a:rPr lang="en-US" sz="2000" b="1" dirty="0" smtClean="0"/>
              <a:t>2) Download e </a:t>
            </a:r>
            <a:r>
              <a:rPr lang="en-US" sz="2000" b="1" dirty="0" err="1" smtClean="0"/>
              <a:t>installazione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dotnet-dev-osx-x64.1.0.1.pkg</a:t>
            </a:r>
          </a:p>
        </p:txBody>
      </p:sp>
    </p:spTree>
    <p:extLst>
      <p:ext uri="{BB962C8B-B14F-4D97-AF65-F5344CB8AC3E}">
        <p14:creationId xmlns:p14="http://schemas.microsoft.com/office/powerpoint/2010/main" val="16037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1118" y="412740"/>
            <a:ext cx="7522902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 smtClean="0"/>
              <a:t>Docker</a:t>
            </a:r>
            <a:r>
              <a:rPr lang="it-IT" dirty="0"/>
              <a:t> + </a:t>
            </a:r>
            <a:r>
              <a:rPr lang="it-IT" dirty="0" err="1"/>
              <a:t>.Net</a:t>
            </a:r>
            <a:r>
              <a:rPr lang="it-IT" dirty="0"/>
              <a:t> Core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7384" y="2056505"/>
            <a:ext cx="64303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1) </a:t>
            </a:r>
            <a:r>
              <a:rPr lang="en-US" sz="2000" b="1" dirty="0" err="1" smtClean="0"/>
              <a:t>Installare</a:t>
            </a:r>
            <a:r>
              <a:rPr lang="en-US" sz="2000" b="1" dirty="0" smtClean="0"/>
              <a:t> Docker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2) </a:t>
            </a:r>
            <a:r>
              <a:rPr lang="en-US" sz="2000" b="1" dirty="0" err="1" smtClean="0"/>
              <a:t>Eseguire</a:t>
            </a:r>
            <a:r>
              <a:rPr lang="en-US" sz="2000" b="1" dirty="0" smtClean="0"/>
              <a:t> un container </a:t>
            </a:r>
            <a:r>
              <a:rPr lang="en-US" sz="2000" b="1" dirty="0" err="1" smtClean="0"/>
              <a:t>utilizzando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immagine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dotnet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run -it </a:t>
            </a:r>
            <a:r>
              <a:rPr lang="en-US" sz="2000" dirty="0" err="1" smtClean="0"/>
              <a:t>microsoft</a:t>
            </a:r>
            <a:r>
              <a:rPr lang="en-US" sz="2000" dirty="0" smtClean="0"/>
              <a:t>/</a:t>
            </a:r>
            <a:r>
              <a:rPr lang="en-US" sz="2000" dirty="0" err="1" smtClean="0"/>
              <a:t>dotnet:latest</a:t>
            </a:r>
            <a:endParaRPr lang="en-US" sz="2000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32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30274" y="436491"/>
            <a:ext cx="7522902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 smtClean="0"/>
              <a:t>Command</a:t>
            </a:r>
            <a:r>
              <a:rPr lang="it-IT" dirty="0" smtClean="0"/>
              <a:t> Line Tools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24" y="2104987"/>
            <a:ext cx="7178201" cy="28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55486" y="2918433"/>
            <a:ext cx="7522902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Demo CLI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7986" y="127732"/>
            <a:ext cx="7522902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 Uso avanzato di CLI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4109" y="1333475"/>
            <a:ext cx="500919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Esempio</a:t>
            </a:r>
            <a:r>
              <a:rPr lang="en-US" sz="2000" b="1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i="1" dirty="0" err="1"/>
              <a:t>testexample</a:t>
            </a:r>
            <a:endParaRPr lang="en-US" i="1" dirty="0" smtClean="0"/>
          </a:p>
          <a:p>
            <a:r>
              <a:rPr lang="en-US" dirty="0" smtClean="0"/>
              <a:t>$ </a:t>
            </a:r>
            <a:r>
              <a:rPr lang="en-US" b="1" dirty="0" err="1" smtClean="0"/>
              <a:t>dotnet</a:t>
            </a:r>
            <a:r>
              <a:rPr lang="en-US" dirty="0" smtClean="0"/>
              <a:t> </a:t>
            </a:r>
            <a:r>
              <a:rPr lang="en-US" b="1" dirty="0"/>
              <a:t>new </a:t>
            </a:r>
            <a:r>
              <a:rPr lang="en-US" b="1" dirty="0" err="1" smtClean="0"/>
              <a:t>sln</a:t>
            </a:r>
            <a:endParaRPr lang="en-US" b="1" dirty="0" smtClean="0"/>
          </a:p>
          <a:p>
            <a:r>
              <a:rPr lang="en-US" dirty="0" smtClean="0"/>
              <a:t>$ </a:t>
            </a:r>
            <a:r>
              <a:rPr lang="en-US" b="1" dirty="0" err="1" smtClean="0"/>
              <a:t>dotnet</a:t>
            </a:r>
            <a:r>
              <a:rPr lang="en-US" dirty="0" smtClean="0"/>
              <a:t> </a:t>
            </a:r>
            <a:r>
              <a:rPr lang="en-US" b="1" dirty="0"/>
              <a:t>new </a:t>
            </a:r>
            <a:r>
              <a:rPr lang="en-US" b="1" dirty="0" err="1"/>
              <a:t>classlib</a:t>
            </a:r>
            <a:r>
              <a:rPr lang="en-US" b="1" dirty="0"/>
              <a:t> </a:t>
            </a:r>
            <a:r>
              <a:rPr lang="en-US" i="1" dirty="0"/>
              <a:t>-n </a:t>
            </a:r>
            <a:r>
              <a:rPr lang="en-US" i="1" dirty="0" err="1"/>
              <a:t>mylibrary</a:t>
            </a:r>
            <a:r>
              <a:rPr lang="en-US" i="1" dirty="0"/>
              <a:t> -o </a:t>
            </a:r>
            <a:r>
              <a:rPr lang="en-US" i="1" dirty="0" err="1" smtClean="0"/>
              <a:t>mylibrary</a:t>
            </a:r>
            <a:endParaRPr lang="en-US" i="1" dirty="0" smtClean="0"/>
          </a:p>
          <a:p>
            <a:r>
              <a:rPr lang="en-US" dirty="0" smtClean="0"/>
              <a:t>$ </a:t>
            </a:r>
            <a:r>
              <a:rPr lang="en-US" b="1" dirty="0" err="1" smtClean="0"/>
              <a:t>dotnet</a:t>
            </a:r>
            <a:r>
              <a:rPr lang="en-US" dirty="0" smtClean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xunit</a:t>
            </a:r>
            <a:r>
              <a:rPr lang="en-US" dirty="0"/>
              <a:t> -</a:t>
            </a:r>
            <a:r>
              <a:rPr lang="en-US" i="1" dirty="0"/>
              <a:t>n </a:t>
            </a:r>
            <a:r>
              <a:rPr lang="en-US" i="1" dirty="0" err="1"/>
              <a:t>mytests</a:t>
            </a:r>
            <a:r>
              <a:rPr lang="en-US" i="1" dirty="0"/>
              <a:t> -o </a:t>
            </a:r>
            <a:r>
              <a:rPr lang="en-US" i="1" dirty="0" err="1" smtClean="0"/>
              <a:t>mytests</a:t>
            </a:r>
            <a:endParaRPr lang="en-US" i="1" dirty="0" smtClean="0"/>
          </a:p>
          <a:p>
            <a:r>
              <a:rPr lang="en-US" dirty="0"/>
              <a:t>$ </a:t>
            </a:r>
            <a:r>
              <a:rPr lang="en-US" b="1" dirty="0" err="1"/>
              <a:t>dotnet</a:t>
            </a:r>
            <a:r>
              <a:rPr lang="en-US" dirty="0"/>
              <a:t> </a:t>
            </a:r>
            <a:r>
              <a:rPr lang="en-US" b="1" dirty="0" err="1"/>
              <a:t>sln</a:t>
            </a:r>
            <a:r>
              <a:rPr lang="en-US" b="1" dirty="0"/>
              <a:t> add </a:t>
            </a:r>
            <a:r>
              <a:rPr lang="en-US" i="1" dirty="0" err="1" smtClean="0"/>
              <a:t>mylibrary</a:t>
            </a:r>
            <a:r>
              <a:rPr lang="en-US" i="1" dirty="0" smtClean="0"/>
              <a:t>\</a:t>
            </a:r>
            <a:r>
              <a:rPr lang="en-US" i="1" dirty="0" err="1" smtClean="0"/>
              <a:t>mylibrary.csproj</a:t>
            </a:r>
            <a:endParaRPr lang="en-US" i="1" dirty="0" smtClean="0"/>
          </a:p>
          <a:p>
            <a:r>
              <a:rPr lang="en-US" dirty="0"/>
              <a:t>$ </a:t>
            </a:r>
            <a:r>
              <a:rPr lang="en-US" b="1" dirty="0" err="1"/>
              <a:t>dotnet</a:t>
            </a:r>
            <a:r>
              <a:rPr lang="en-US" dirty="0"/>
              <a:t> </a:t>
            </a:r>
            <a:r>
              <a:rPr lang="en-US" b="1" dirty="0" err="1"/>
              <a:t>sln</a:t>
            </a:r>
            <a:r>
              <a:rPr lang="en-US" b="1" dirty="0"/>
              <a:t> add </a:t>
            </a:r>
            <a:r>
              <a:rPr lang="en-US" i="1" dirty="0" err="1" smtClean="0"/>
              <a:t>mytests</a:t>
            </a:r>
            <a:r>
              <a:rPr lang="en-US" i="1" dirty="0" smtClean="0"/>
              <a:t>\</a:t>
            </a:r>
            <a:r>
              <a:rPr lang="en-US" i="1" dirty="0" err="1" smtClean="0"/>
              <a:t>mytests.csproj</a:t>
            </a:r>
            <a:endParaRPr lang="en-US" i="1" dirty="0" smtClean="0"/>
          </a:p>
          <a:p>
            <a:r>
              <a:rPr lang="en-US" dirty="0"/>
              <a:t>$ cd </a:t>
            </a:r>
            <a:r>
              <a:rPr lang="en-US" dirty="0" err="1" smtClean="0"/>
              <a:t>mytests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b="1" dirty="0" err="1" smtClean="0"/>
              <a:t>dotnet</a:t>
            </a:r>
            <a:r>
              <a:rPr lang="en-US" dirty="0" smtClean="0"/>
              <a:t> </a:t>
            </a:r>
            <a:r>
              <a:rPr lang="en-US" b="1" dirty="0"/>
              <a:t>add reference </a:t>
            </a:r>
            <a:r>
              <a:rPr lang="en-US" i="1" dirty="0"/>
              <a:t>..\</a:t>
            </a:r>
            <a:r>
              <a:rPr lang="en-US" i="1" dirty="0" err="1" smtClean="0"/>
              <a:t>mylibrary</a:t>
            </a:r>
            <a:r>
              <a:rPr lang="en-US" i="1" dirty="0" smtClean="0"/>
              <a:t>\</a:t>
            </a:r>
            <a:r>
              <a:rPr lang="en-US" i="1" dirty="0" err="1" smtClean="0"/>
              <a:t>mylibrary.csproj</a:t>
            </a:r>
            <a:endParaRPr lang="en-US" i="1" dirty="0" smtClean="0"/>
          </a:p>
          <a:p>
            <a:r>
              <a:rPr lang="tr-TR" dirty="0" smtClean="0"/>
              <a:t>$ cd ..</a:t>
            </a:r>
          </a:p>
          <a:p>
            <a:r>
              <a:rPr lang="tr-TR" dirty="0"/>
              <a:t>$ </a:t>
            </a:r>
            <a:r>
              <a:rPr lang="tr-TR" b="1" dirty="0" err="1"/>
              <a:t>dotnet</a:t>
            </a:r>
            <a:r>
              <a:rPr lang="tr-TR" dirty="0"/>
              <a:t> </a:t>
            </a:r>
            <a:r>
              <a:rPr lang="tr-TR" b="1" dirty="0" smtClean="0"/>
              <a:t>restore</a:t>
            </a:r>
          </a:p>
          <a:p>
            <a:r>
              <a:rPr lang="tr-TR" dirty="0"/>
              <a:t>$ cd </a:t>
            </a:r>
            <a:r>
              <a:rPr lang="tr-TR" dirty="0" err="1"/>
              <a:t>mytests</a:t>
            </a:r>
            <a:r>
              <a:rPr lang="tr-TR" dirty="0"/>
              <a:t> &amp; </a:t>
            </a:r>
            <a:r>
              <a:rPr lang="tr-TR" dirty="0" err="1"/>
              <a:t>dotnet</a:t>
            </a:r>
            <a:r>
              <a:rPr lang="tr-TR" dirty="0"/>
              <a:t> </a:t>
            </a:r>
            <a:r>
              <a:rPr lang="tr-TR" b="1" dirty="0" smtClean="0"/>
              <a:t>test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7986" y="127732"/>
            <a:ext cx="7522902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 </a:t>
            </a:r>
            <a:r>
              <a:rPr lang="it-IT" dirty="0" err="1" smtClean="0"/>
              <a:t>chess-movement-validator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5639" y="1080655"/>
            <a:ext cx="734521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Un </a:t>
            </a:r>
            <a:r>
              <a:rPr lang="en-US" sz="2000" b="1" dirty="0" err="1" smtClean="0"/>
              <a:t>motore</a:t>
            </a:r>
            <a:r>
              <a:rPr lang="en-US" sz="2000" b="1" dirty="0" smtClean="0"/>
              <a:t> di </a:t>
            </a:r>
            <a:r>
              <a:rPr lang="en-US" sz="2000" b="1" dirty="0" err="1" smtClean="0"/>
              <a:t>validazione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degli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spostamenti</a:t>
            </a:r>
            <a:r>
              <a:rPr lang="en-US" sz="2000" b="1" dirty="0" smtClean="0"/>
              <a:t> di </a:t>
            </a:r>
            <a:r>
              <a:rPr lang="en-US" sz="2000" b="1" dirty="0" err="1" smtClean="0"/>
              <a:t>pezzi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sulla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scacchiera</a:t>
            </a:r>
            <a:r>
              <a:rPr lang="en-US" sz="2000" b="1" dirty="0" smtClean="0"/>
              <a:t>.</a:t>
            </a:r>
          </a:p>
          <a:p>
            <a:r>
              <a:rPr lang="en-US" sz="2000" i="1" dirty="0"/>
              <a:t>https://</a:t>
            </a:r>
            <a:r>
              <a:rPr lang="en-US" sz="2000" i="1" dirty="0" err="1"/>
              <a:t>github.com</a:t>
            </a:r>
            <a:r>
              <a:rPr lang="en-US" sz="2000" i="1" dirty="0"/>
              <a:t>/</a:t>
            </a:r>
            <a:r>
              <a:rPr lang="en-US" sz="2000" i="1" dirty="0" err="1"/>
              <a:t>antdimot</a:t>
            </a:r>
            <a:r>
              <a:rPr lang="en-US" sz="2000" i="1" dirty="0"/>
              <a:t>/chess-movement-validator</a:t>
            </a:r>
            <a:endParaRPr lang="en-US" sz="2000" i="1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801" y="1187533"/>
            <a:ext cx="2438922" cy="245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38" y="2197629"/>
            <a:ext cx="5896429" cy="421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55486" y="2692800"/>
            <a:ext cx="7522902" cy="116667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Demo</a:t>
            </a:r>
            <a:br>
              <a:rPr lang="it-IT" dirty="0" smtClean="0"/>
            </a:br>
            <a:r>
              <a:rPr lang="it-IT" dirty="0" err="1" smtClean="0"/>
              <a:t>chess-movement-validator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008" y="418192"/>
            <a:ext cx="9448544" cy="984883"/>
          </a:xfrm>
        </p:spPr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sono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008" y="1797924"/>
            <a:ext cx="9960667" cy="370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Mi chiamo </a:t>
            </a:r>
            <a:r>
              <a:rPr lang="it-IT" b="1" dirty="0"/>
              <a:t>Antonio Di Motta </a:t>
            </a:r>
            <a:r>
              <a:rPr lang="it-IT" dirty="0"/>
              <a:t>e sono un software </a:t>
            </a:r>
            <a:r>
              <a:rPr lang="it-IT" dirty="0" err="1"/>
              <a:t>architect</a:t>
            </a:r>
            <a:r>
              <a:rPr lang="it-IT" dirty="0"/>
              <a:t>, mi occupo della progettazione e sviluppo di progetti software complessi nel campo dei trasporti, industria e media</a:t>
            </a:r>
            <a:r>
              <a:rPr lang="it-IT" sz="2000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it-IT" sz="2000" dirty="0" smtClean="0">
                <a:hlinkClick r:id="rId2"/>
              </a:rPr>
              <a:t>github.com/antdimot</a:t>
            </a:r>
            <a:r>
              <a:rPr lang="it-IT" sz="2000" dirty="0" smtClean="0"/>
              <a:t> </a:t>
            </a:r>
            <a:endParaRPr lang="it-IT" sz="2000" dirty="0"/>
          </a:p>
          <a:p>
            <a:pPr marL="0" indent="0">
              <a:buNone/>
            </a:pPr>
            <a:r>
              <a:rPr lang="it-IT" sz="2000" dirty="0" smtClean="0">
                <a:hlinkClick r:id="rId3"/>
              </a:rPr>
              <a:t>twitter.com/dimotta</a:t>
            </a:r>
            <a:endParaRPr lang="it-IT" sz="2000" dirty="0"/>
          </a:p>
        </p:txBody>
      </p:sp>
      <p:pic>
        <p:nvPicPr>
          <p:cNvPr id="4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86700" y="282112"/>
            <a:ext cx="6446968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Che cos’è </a:t>
            </a:r>
            <a:r>
              <a:rPr lang="it-IT" dirty="0" err="1"/>
              <a:t>.Net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2876" y="1249418"/>
            <a:ext cx="9294921" cy="48166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dirty="0"/>
              <a:t>.NET è una piattaforma di sviluppo general </a:t>
            </a:r>
            <a:r>
              <a:rPr lang="it-IT" sz="2000" dirty="0" err="1"/>
              <a:t>purpose</a:t>
            </a:r>
            <a:r>
              <a:rPr lang="it-IT" sz="2000" dirty="0"/>
              <a:t> che può essere utilizzato per creare qualsiasi tipo di applicazione e diversi carichi di lavoro. Di base fornisce funzionalità interessanti per molti sviluppatori, tra cui la </a:t>
            </a:r>
            <a:r>
              <a:rPr lang="it-IT" sz="2000" i="1" u="sng" dirty="0"/>
              <a:t>gestione automatica della memoria </a:t>
            </a:r>
            <a:r>
              <a:rPr lang="it-IT" sz="2000" dirty="0"/>
              <a:t>e </a:t>
            </a:r>
            <a:r>
              <a:rPr lang="it-IT" sz="2000" i="1" u="sng" dirty="0"/>
              <a:t>linguaggi di programmazione moderni</a:t>
            </a:r>
            <a:r>
              <a:rPr lang="it-IT" sz="2000" dirty="0"/>
              <a:t>, che rendono più facile costruire in modo efficiente applicazioni di alta qualità.</a:t>
            </a:r>
          </a:p>
          <a:p>
            <a:pPr marL="0" indent="0" algn="just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sz="2000" b="1" dirty="0"/>
              <a:t>Common Language Runtime (CLR)</a:t>
            </a:r>
          </a:p>
          <a:p>
            <a:pPr marL="0" indent="0" algn="just">
              <a:buNone/>
            </a:pPr>
            <a:r>
              <a:rPr lang="it-IT" sz="2000" dirty="0"/>
              <a:t>Servizi comuni per tutti per i linguaggi supportati (</a:t>
            </a:r>
            <a:r>
              <a:rPr lang="en-US" sz="2000" dirty="0"/>
              <a:t>Type System, inheritance, generics, interfaces, overloading for object-oriented programming</a:t>
            </a:r>
            <a:r>
              <a:rPr lang="it-IT" sz="2000" dirty="0"/>
              <a:t>, </a:t>
            </a:r>
            <a:r>
              <a:rPr lang="en-US" sz="2000" dirty="0" err="1"/>
              <a:t>Async</a:t>
            </a:r>
            <a:r>
              <a:rPr lang="en-US" sz="2000" dirty="0"/>
              <a:t> Programming, Threading, Structured Exception Handling, Attributes, Garbage Collection, Delegates</a:t>
            </a:r>
            <a:r>
              <a:rPr lang="it-IT" sz="2000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Intermediate Language (IL)</a:t>
            </a:r>
          </a:p>
          <a:p>
            <a:pPr marL="0" indent="0">
              <a:buNone/>
            </a:pPr>
            <a:r>
              <a:rPr lang="en-US" sz="2000" b="1" dirty="0"/>
              <a:t>Common Language Specifications (CLS) </a:t>
            </a:r>
          </a:p>
          <a:p>
            <a:pPr marL="0" indent="0">
              <a:buNone/>
            </a:pPr>
            <a:r>
              <a:rPr lang="en-US" sz="2000" b="1" dirty="0"/>
              <a:t>Base Class Library</a:t>
            </a:r>
          </a:p>
          <a:p>
            <a:pPr marL="4572" lvl="1" indent="0">
              <a:buNone/>
            </a:pPr>
            <a:r>
              <a:rPr lang="en-US" sz="2000" dirty="0" err="1"/>
              <a:t>Insieme</a:t>
            </a:r>
            <a:r>
              <a:rPr lang="en-US" sz="2000" dirty="0"/>
              <a:t> di tipi (</a:t>
            </a:r>
            <a:r>
              <a:rPr lang="en-US" sz="2000" dirty="0" err="1"/>
              <a:t>System.Object</a:t>
            </a:r>
            <a:r>
              <a:rPr lang="en-US" sz="2000" dirty="0"/>
              <a:t>, System.Int32, </a:t>
            </a:r>
            <a:r>
              <a:rPr lang="en-US" sz="2000" dirty="0" err="1"/>
              <a:t>System.String</a:t>
            </a:r>
            <a:r>
              <a:rPr lang="en-US" sz="2000" dirty="0"/>
              <a:t>, System.IO.*, …) </a:t>
            </a:r>
            <a:r>
              <a:rPr lang="en-US" sz="2000" dirty="0" err="1"/>
              <a:t>comuni</a:t>
            </a:r>
            <a:r>
              <a:rPr lang="en-US" sz="2000" dirty="0"/>
              <a:t>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78002" y="151484"/>
            <a:ext cx="6446968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/>
              <a:t>Il linguaggio C#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8636" y="1069552"/>
            <a:ext cx="6504689" cy="2778053"/>
          </a:xfrm>
        </p:spPr>
        <p:txBody>
          <a:bodyPr>
            <a:noAutofit/>
          </a:bodyPr>
          <a:lstStyle/>
          <a:p>
            <a:r>
              <a:rPr lang="it-IT" sz="2000" dirty="0" smtClean="0"/>
              <a:t>C# è un linguaggio di programmazione semplice, moderno, general-</a:t>
            </a:r>
            <a:r>
              <a:rPr lang="it-IT" sz="2000" dirty="0" err="1" smtClean="0"/>
              <a:t>purpose</a:t>
            </a:r>
            <a:r>
              <a:rPr lang="it-IT" sz="2000" dirty="0" smtClean="0"/>
              <a:t> e </a:t>
            </a:r>
            <a:r>
              <a:rPr lang="it-IT" sz="2000" dirty="0" err="1" smtClean="0"/>
              <a:t>object-oriented</a:t>
            </a:r>
            <a:r>
              <a:rPr lang="it-IT" sz="2000" dirty="0" smtClean="0"/>
              <a:t>.</a:t>
            </a:r>
          </a:p>
          <a:p>
            <a:endParaRPr lang="it-IT" sz="800" dirty="0" smtClean="0"/>
          </a:p>
          <a:p>
            <a:pPr lvl="1">
              <a:buFont typeface="Arial" charset="0"/>
              <a:buChar char="•"/>
            </a:pPr>
            <a:r>
              <a:rPr lang="it-IT" sz="1600" dirty="0" smtClean="0"/>
              <a:t>Molto popolare (</a:t>
            </a:r>
            <a:r>
              <a:rPr lang="it-IT" sz="1600" i="1" dirty="0" smtClean="0"/>
              <a:t>http</a:t>
            </a:r>
            <a:r>
              <a:rPr lang="it-IT" sz="1600" i="1" dirty="0"/>
              <a:t>://</a:t>
            </a:r>
            <a:r>
              <a:rPr lang="it-IT" sz="1600" i="1" dirty="0" err="1" smtClean="0"/>
              <a:t>stackoverflow.com</a:t>
            </a:r>
            <a:r>
              <a:rPr lang="it-IT" sz="1600" i="1" dirty="0" smtClean="0"/>
              <a:t>/</a:t>
            </a:r>
            <a:r>
              <a:rPr lang="it-IT" sz="1600" i="1" dirty="0" err="1" smtClean="0"/>
              <a:t>insights</a:t>
            </a:r>
            <a:r>
              <a:rPr lang="it-IT" sz="1600" i="1" dirty="0" smtClean="0"/>
              <a:t>/</a:t>
            </a:r>
            <a:r>
              <a:rPr lang="it-IT" sz="1600" i="1" dirty="0" err="1" smtClean="0"/>
              <a:t>survey</a:t>
            </a:r>
            <a:r>
              <a:rPr lang="it-IT" sz="1600" i="1" dirty="0" smtClean="0"/>
              <a:t>/2017#most-popular-technologies</a:t>
            </a:r>
            <a:r>
              <a:rPr lang="it-IT" sz="1600" dirty="0" smtClean="0"/>
              <a:t>);</a:t>
            </a:r>
          </a:p>
          <a:p>
            <a:pPr lvl="1">
              <a:buFont typeface="Arial" charset="0"/>
              <a:buChar char="•"/>
            </a:pPr>
            <a:r>
              <a:rPr lang="it-IT" sz="1600" dirty="0" smtClean="0"/>
              <a:t>Adatto per </a:t>
            </a:r>
            <a:r>
              <a:rPr lang="it-IT" sz="1600" dirty="0"/>
              <a:t>mobile, web, </a:t>
            </a:r>
            <a:r>
              <a:rPr lang="it-IT" sz="1600" dirty="0" err="1"/>
              <a:t>cloud</a:t>
            </a:r>
            <a:r>
              <a:rPr lang="it-IT" sz="1600" dirty="0"/>
              <a:t>, desktop, </a:t>
            </a:r>
            <a:r>
              <a:rPr lang="it-IT" sz="1600" dirty="0" err="1"/>
              <a:t>gaming</a:t>
            </a:r>
            <a:r>
              <a:rPr lang="it-IT" sz="1600" dirty="0"/>
              <a:t>, and </a:t>
            </a:r>
            <a:r>
              <a:rPr lang="it-IT" sz="1600" dirty="0" err="1" smtClean="0"/>
              <a:t>IoT</a:t>
            </a:r>
            <a:r>
              <a:rPr lang="it-IT" sz="1600" dirty="0" smtClean="0"/>
              <a:t>;</a:t>
            </a:r>
          </a:p>
          <a:p>
            <a:pPr lvl="1">
              <a:buFont typeface="Arial" charset="0"/>
              <a:buChar char="•"/>
            </a:pPr>
            <a:r>
              <a:rPr lang="it-IT" sz="1600" dirty="0" smtClean="0"/>
              <a:t>Supporto </a:t>
            </a:r>
            <a:r>
              <a:rPr lang="it-IT" sz="1600" dirty="0" err="1" smtClean="0"/>
              <a:t>async</a:t>
            </a:r>
            <a:r>
              <a:rPr lang="it-IT" sz="1600" dirty="0" smtClean="0"/>
              <a:t> </a:t>
            </a:r>
            <a:r>
              <a:rPr lang="it-IT" sz="1600" dirty="0" err="1" smtClean="0"/>
              <a:t>patterns</a:t>
            </a:r>
            <a:r>
              <a:rPr lang="it-IT" sz="1600" dirty="0" smtClean="0"/>
              <a:t>;</a:t>
            </a:r>
            <a:endParaRPr lang="it-IT" sz="1600" dirty="0"/>
          </a:p>
          <a:p>
            <a:pPr lvl="1">
              <a:buFont typeface="Arial" charset="0"/>
              <a:buChar char="•"/>
            </a:pPr>
            <a:r>
              <a:rPr lang="it-IT" sz="1600" dirty="0"/>
              <a:t>L</a:t>
            </a:r>
            <a:r>
              <a:rPr lang="it-IT" sz="1600" dirty="0" smtClean="0"/>
              <a:t>anguage </a:t>
            </a:r>
            <a:r>
              <a:rPr lang="it-IT" sz="1600" dirty="0" err="1"/>
              <a:t>integrated</a:t>
            </a:r>
            <a:r>
              <a:rPr lang="it-IT" sz="1600" dirty="0"/>
              <a:t> </a:t>
            </a:r>
            <a:r>
              <a:rPr lang="it-IT" sz="1600" dirty="0" err="1" smtClean="0"/>
              <a:t>queries</a:t>
            </a:r>
            <a:r>
              <a:rPr lang="it-IT" sz="1600" dirty="0" smtClean="0"/>
              <a:t> (</a:t>
            </a:r>
            <a:r>
              <a:rPr lang="it-IT" sz="1600" dirty="0" err="1" smtClean="0"/>
              <a:t>Linq</a:t>
            </a:r>
            <a:r>
              <a:rPr lang="it-IT" sz="1600" dirty="0" smtClean="0"/>
              <a:t>);</a:t>
            </a:r>
            <a:endParaRPr lang="it-IT" sz="1600" dirty="0"/>
          </a:p>
          <a:p>
            <a:pPr lvl="1">
              <a:buFont typeface="Arial" charset="0"/>
              <a:buChar char="•"/>
            </a:pPr>
            <a:r>
              <a:rPr lang="it-IT" sz="1600" dirty="0" err="1"/>
              <a:t>A</a:t>
            </a:r>
            <a:r>
              <a:rPr lang="it-IT" sz="1600" dirty="0" err="1" smtClean="0"/>
              <a:t>utomatic</a:t>
            </a:r>
            <a:r>
              <a:rPr lang="it-IT" sz="1600" dirty="0" smtClean="0"/>
              <a:t> </a:t>
            </a:r>
            <a:r>
              <a:rPr lang="it-IT" sz="1600" dirty="0" err="1"/>
              <a:t>memory</a:t>
            </a:r>
            <a:r>
              <a:rPr lang="it-IT" sz="1600" dirty="0"/>
              <a:t> </a:t>
            </a:r>
            <a:r>
              <a:rPr lang="it-IT" sz="1600" dirty="0" smtClean="0"/>
              <a:t>management;</a:t>
            </a:r>
            <a:endParaRPr lang="it-IT" sz="1600" dirty="0"/>
          </a:p>
          <a:p>
            <a:pPr lvl="1">
              <a:buFont typeface="Arial" charset="0"/>
              <a:buChar char="•"/>
            </a:pPr>
            <a:r>
              <a:rPr lang="it-IT" sz="1600" dirty="0" smtClean="0"/>
              <a:t>Sintassi familiare per Java </a:t>
            </a:r>
            <a:r>
              <a:rPr lang="it-IT" sz="1600" dirty="0"/>
              <a:t>&amp; C-style </a:t>
            </a:r>
            <a:r>
              <a:rPr lang="it-IT" sz="1600" dirty="0" err="1" smtClean="0"/>
              <a:t>devs</a:t>
            </a:r>
            <a:r>
              <a:rPr lang="it-IT" sz="1600" dirty="0" smtClean="0"/>
              <a:t>.</a:t>
            </a:r>
            <a:endParaRPr lang="it-IT" sz="16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69" y="4056111"/>
            <a:ext cx="4317366" cy="2256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27" y="1069552"/>
            <a:ext cx="3378285" cy="47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07815" y="1225425"/>
            <a:ext cx="9163592" cy="8371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dirty="0"/>
              <a:t>E’ una organizzazione no profit, nata con lo scopo di migliorare/accelerare lo sviluppo e la collaborazione di progetti open-source su </a:t>
            </a:r>
            <a:r>
              <a:rPr lang="it-IT" sz="2000" dirty="0" err="1"/>
              <a:t>.Net</a:t>
            </a:r>
            <a:r>
              <a:rPr lang="it-IT" sz="2000" dirty="0"/>
              <a:t> Framework.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127" y="2465949"/>
            <a:ext cx="6857462" cy="3600167"/>
          </a:xfrm>
          <a:prstGeom prst="rect">
            <a:avLst/>
          </a:prstGeom>
        </p:spPr>
      </p:pic>
      <p:sp>
        <p:nvSpPr>
          <p:cNvPr id="11" name="Titolo 1"/>
          <p:cNvSpPr>
            <a:spLocks noGrp="1"/>
          </p:cNvSpPr>
          <p:nvPr>
            <p:ph type="title"/>
          </p:nvPr>
        </p:nvSpPr>
        <p:spPr>
          <a:xfrm>
            <a:off x="2666127" y="282112"/>
            <a:ext cx="6446968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.Net</a:t>
            </a:r>
            <a:r>
              <a:rPr lang="it-IT" dirty="0"/>
              <a:t> Foundation</a:t>
            </a:r>
          </a:p>
        </p:txBody>
      </p:sp>
    </p:spTree>
    <p:extLst>
      <p:ext uri="{BB962C8B-B14F-4D97-AF65-F5344CB8AC3E}">
        <p14:creationId xmlns:p14="http://schemas.microsoft.com/office/powerpoint/2010/main" val="17968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999" y="1794178"/>
            <a:ext cx="7730979" cy="4436771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2666126" y="410901"/>
            <a:ext cx="6446968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.Net</a:t>
            </a:r>
            <a:r>
              <a:rPr lang="it-IT" dirty="0"/>
              <a:t> Architettura</a:t>
            </a:r>
          </a:p>
        </p:txBody>
      </p:sp>
    </p:spTree>
    <p:extLst>
      <p:ext uri="{BB962C8B-B14F-4D97-AF65-F5344CB8AC3E}">
        <p14:creationId xmlns:p14="http://schemas.microsoft.com/office/powerpoint/2010/main" val="42120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9455" y="367246"/>
            <a:ext cx="6900312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.Net</a:t>
            </a:r>
            <a:r>
              <a:rPr lang="it-IT" dirty="0"/>
              <a:t> Standard Library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38151" y="1628594"/>
            <a:ext cx="9533256" cy="30740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it-IT" sz="2000" dirty="0"/>
              <a:t>E’ un insieme di API implementata da un </a:t>
            </a:r>
            <a:r>
              <a:rPr lang="it-IT" sz="2000" dirty="0" err="1"/>
              <a:t>.Net</a:t>
            </a:r>
            <a:r>
              <a:rPr lang="it-IT" sz="2000" dirty="0"/>
              <a:t> </a:t>
            </a:r>
            <a:r>
              <a:rPr lang="it-IT" sz="2000" dirty="0" err="1"/>
              <a:t>runtime</a:t>
            </a:r>
            <a:r>
              <a:rPr lang="it-IT" sz="2000" dirty="0"/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dirty="0"/>
              <a:t>E’ implementa in base ad una specifica versione di </a:t>
            </a:r>
            <a:r>
              <a:rPr lang="it-IT" sz="2000" b="1" dirty="0" err="1"/>
              <a:t>.Net</a:t>
            </a:r>
            <a:r>
              <a:rPr lang="it-IT" sz="2000" b="1" dirty="0"/>
              <a:t> Standard </a:t>
            </a:r>
            <a:r>
              <a:rPr lang="it-IT" sz="2000" dirty="0"/>
              <a:t>(attualmente dalla 1.0 alla1.6);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dirty="0"/>
              <a:t>Rappresenta il contratto d un </a:t>
            </a:r>
            <a:r>
              <a:rPr lang="it-IT" sz="2000" dirty="0" err="1"/>
              <a:t>runtime</a:t>
            </a:r>
            <a:r>
              <a:rPr lang="it-IT" sz="2000" dirty="0"/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dirty="0"/>
              <a:t>Permette la portabilità di una applicazione tra diversi </a:t>
            </a:r>
            <a:r>
              <a:rPr lang="it-IT" sz="2000" dirty="0" err="1"/>
              <a:t>runtime</a:t>
            </a:r>
            <a:r>
              <a:rPr lang="it-IT" sz="2000" dirty="0"/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dirty="0"/>
              <a:t>Se una applicazione è sviluppata </a:t>
            </a:r>
            <a:r>
              <a:rPr lang="it-IT" sz="2000" dirty="0" smtClean="0"/>
              <a:t>per una </a:t>
            </a:r>
            <a:r>
              <a:rPr lang="it-IT" sz="2000" dirty="0"/>
              <a:t>determinata versione di </a:t>
            </a:r>
            <a:r>
              <a:rPr lang="it-IT" sz="2000" dirty="0" err="1"/>
              <a:t>.Net</a:t>
            </a:r>
            <a:r>
              <a:rPr lang="it-IT" sz="2000" dirty="0"/>
              <a:t> Standard allora è garantito che funzionerà con qualsiasi </a:t>
            </a:r>
            <a:r>
              <a:rPr lang="it-IT" sz="2000" dirty="0" err="1"/>
              <a:t>runtime</a:t>
            </a:r>
            <a:r>
              <a:rPr lang="it-IT" sz="2000" dirty="0"/>
              <a:t> che supporta quella versione.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9454" y="177242"/>
            <a:ext cx="6900312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.Net</a:t>
            </a:r>
            <a:r>
              <a:rPr lang="it-IT" dirty="0"/>
              <a:t> Standard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329" y="1001458"/>
            <a:ext cx="10494562" cy="10689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it-IT" sz="2000" dirty="0"/>
              <a:t>E’ una specifica formale di API </a:t>
            </a:r>
            <a:r>
              <a:rPr lang="it-IT" sz="2000" dirty="0" err="1"/>
              <a:t>.Net</a:t>
            </a:r>
            <a:r>
              <a:rPr lang="it-IT" sz="2000" dirty="0"/>
              <a:t> che devono essere disponibili per </a:t>
            </a:r>
            <a:r>
              <a:rPr lang="it-IT" sz="2000" dirty="0" err="1"/>
              <a:t>.Net</a:t>
            </a:r>
            <a:r>
              <a:rPr lang="it-IT" sz="2000" dirty="0"/>
              <a:t> </a:t>
            </a:r>
            <a:r>
              <a:rPr lang="it-IT" sz="2000" dirty="0" err="1"/>
              <a:t>runtime</a:t>
            </a:r>
            <a:r>
              <a:rPr lang="it-IT" sz="2000" dirty="0"/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dirty="0"/>
              <a:t>Un </a:t>
            </a:r>
            <a:r>
              <a:rPr lang="it-IT" sz="2000" dirty="0" err="1"/>
              <a:t>.Net</a:t>
            </a:r>
            <a:r>
              <a:rPr lang="it-IT" sz="2000" dirty="0"/>
              <a:t> </a:t>
            </a:r>
            <a:r>
              <a:rPr lang="it-IT" sz="2000" dirty="0" err="1"/>
              <a:t>runtime</a:t>
            </a:r>
            <a:r>
              <a:rPr lang="it-IT" sz="2000" dirty="0"/>
              <a:t> che supporta una specifica versione di </a:t>
            </a:r>
            <a:r>
              <a:rPr lang="it-IT" sz="2000" dirty="0" err="1"/>
              <a:t>.Net</a:t>
            </a:r>
            <a:r>
              <a:rPr lang="it-IT" sz="2000" dirty="0"/>
              <a:t> Standard supporta anche le precedenti </a:t>
            </a:r>
            <a:r>
              <a:rPr lang="it-IT" sz="2000" dirty="0" smtClean="0"/>
              <a:t>versioni.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13" y="2185058"/>
            <a:ext cx="6414072" cy="4142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110" y="2665312"/>
            <a:ext cx="3505311" cy="20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66127" y="282112"/>
            <a:ext cx="6446968" cy="709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Che cos’è </a:t>
            </a:r>
            <a:r>
              <a:rPr lang="it-IT" dirty="0" err="1"/>
              <a:t>.Net</a:t>
            </a:r>
            <a:r>
              <a:rPr lang="it-IT" dirty="0"/>
              <a:t> Core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66899" y="1218643"/>
            <a:ext cx="9747012" cy="52059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dirty="0"/>
              <a:t>.NET Core è una piattaforma di sviluppo general </a:t>
            </a:r>
            <a:r>
              <a:rPr lang="it-IT" sz="2000" dirty="0" err="1"/>
              <a:t>purpose</a:t>
            </a:r>
            <a:r>
              <a:rPr lang="it-IT" sz="2000" dirty="0"/>
              <a:t> gestita da Microsoft e dalla community .NET su GitHub. È multipiattaforma, supporta </a:t>
            </a:r>
            <a:r>
              <a:rPr lang="it-IT" sz="2000" b="1" dirty="0"/>
              <a:t>Windows</a:t>
            </a:r>
            <a:r>
              <a:rPr lang="it-IT" sz="2000" dirty="0"/>
              <a:t>, </a:t>
            </a:r>
            <a:r>
              <a:rPr lang="it-IT" sz="2000" b="1" dirty="0" err="1"/>
              <a:t>macOS</a:t>
            </a:r>
            <a:r>
              <a:rPr lang="it-IT" sz="2000" dirty="0"/>
              <a:t> e </a:t>
            </a:r>
            <a:r>
              <a:rPr lang="it-IT" sz="2000" b="1" dirty="0"/>
              <a:t>Linux</a:t>
            </a:r>
            <a:r>
              <a:rPr lang="it-IT" sz="2000" dirty="0"/>
              <a:t> e può essere usata su dispositivi, ambienti cloud e scenari </a:t>
            </a:r>
            <a:r>
              <a:rPr lang="it-IT" sz="2000" dirty="0" err="1" smtClean="0"/>
              <a:t>IoT</a:t>
            </a:r>
            <a:r>
              <a:rPr lang="it-IT" sz="2000" dirty="0" smtClean="0"/>
              <a:t>.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b="1" dirty="0"/>
              <a:t>Distribuzione flessibile: </a:t>
            </a:r>
            <a:r>
              <a:rPr lang="it-IT" sz="2000" dirty="0"/>
              <a:t>può essere incluso nell'</a:t>
            </a:r>
            <a:r>
              <a:rPr lang="it-IT" sz="2000" dirty="0" err="1"/>
              <a:t>app</a:t>
            </a:r>
            <a:r>
              <a:rPr lang="it-IT" sz="2000" dirty="0"/>
              <a:t> o installato side-by-side a livello di computer o di utente.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b="1" dirty="0"/>
              <a:t>Multipiattaforma: </a:t>
            </a:r>
            <a:r>
              <a:rPr lang="it-IT" sz="2000" dirty="0"/>
              <a:t>viene eseguito in Windows, </a:t>
            </a:r>
            <a:r>
              <a:rPr lang="it-IT" sz="2000" dirty="0" err="1"/>
              <a:t>macOS</a:t>
            </a:r>
            <a:r>
              <a:rPr lang="it-IT" sz="2000" dirty="0"/>
              <a:t> e Linux e può essere portato in altri sistemi operativi. Le CPU, gli scenari applicativi e i sistemi operativi supportati aumenteranno nel tempo e saranno rilasciati da Microsoft, altre società e singoli utenti.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b="1" dirty="0"/>
              <a:t>Strumenti da riga di comando: </a:t>
            </a:r>
            <a:r>
              <a:rPr lang="it-IT" sz="2000" dirty="0"/>
              <a:t>tutti gli scenari di prodotto possono essere usati dalla riga di comando.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b="1" dirty="0"/>
              <a:t>Compatibile: </a:t>
            </a:r>
            <a:r>
              <a:rPr lang="it-IT" sz="2000" dirty="0"/>
              <a:t>.NET Core è compatibile con .NET Framework, </a:t>
            </a:r>
            <a:r>
              <a:rPr lang="it-IT" sz="2000" dirty="0" err="1"/>
              <a:t>Xamarin</a:t>
            </a:r>
            <a:r>
              <a:rPr lang="it-IT" sz="2000" dirty="0"/>
              <a:t> e Mono, tramite la libreria .NET Standard.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2000" b="1" dirty="0"/>
              <a:t>Open source: </a:t>
            </a:r>
            <a:r>
              <a:rPr lang="it-IT" sz="2000" dirty="0"/>
              <a:t>la piattaforma .NET Core è open source e usa le licenze MIT e Apache 2. La documentazione è concessa in licenza da CC-BY. .NET Core è un progetto </a:t>
            </a:r>
            <a:r>
              <a:rPr lang="it-IT" sz="2000" dirty="0">
                <a:solidFill>
                  <a:srgbClr val="FF0000"/>
                </a:solidFill>
              </a:rPr>
              <a:t>.</a:t>
            </a:r>
            <a:r>
              <a:rPr lang="it-IT" sz="2000" b="1" dirty="0">
                <a:solidFill>
                  <a:srgbClr val="FF0000"/>
                </a:solidFill>
              </a:rPr>
              <a:t>NET Foundation</a:t>
            </a:r>
            <a:r>
              <a:rPr lang="it-IT" sz="2000" b="1" dirty="0" smtClean="0">
                <a:solidFill>
                  <a:srgbClr val="FF0000"/>
                </a:solidFill>
              </a:rPr>
              <a:t>.</a:t>
            </a:r>
            <a:endParaRPr lang="it-IT" sz="2000" b="1" dirty="0">
              <a:solidFill>
                <a:srgbClr val="FF0000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308" y="5506790"/>
            <a:ext cx="1118652" cy="11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888</TotalTime>
  <Words>888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Wingdings</vt:lpstr>
      <vt:lpstr>Metropolitano</vt:lpstr>
      <vt:lpstr>Introduzione a  .NET CORE</vt:lpstr>
      <vt:lpstr>Chi sono</vt:lpstr>
      <vt:lpstr>Che cos’è .Net</vt:lpstr>
      <vt:lpstr>Il linguaggio C#</vt:lpstr>
      <vt:lpstr>.Net Foundation</vt:lpstr>
      <vt:lpstr>.Net Architettura</vt:lpstr>
      <vt:lpstr>.Net Standard Library</vt:lpstr>
      <vt:lpstr>.Net Standard</vt:lpstr>
      <vt:lpstr>Che cos’è .Net Core</vt:lpstr>
      <vt:lpstr>Scegliere tra .Net Core e .Net Framework per le applicazioni server</vt:lpstr>
      <vt:lpstr>.Net Core – Linux downloads</vt:lpstr>
      <vt:lpstr>Installazione per macOS</vt:lpstr>
      <vt:lpstr>Docker + .Net Core</vt:lpstr>
      <vt:lpstr>Command Line Tools</vt:lpstr>
      <vt:lpstr>Demo CLI</vt:lpstr>
      <vt:lpstr> Uso avanzato di CLI</vt:lpstr>
      <vt:lpstr> chess-movement-validator</vt:lpstr>
      <vt:lpstr>Demo chess-movement-validator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 .NET CORE</dc:title>
  <dc:creator>Antonio Di Motta</dc:creator>
  <cp:lastModifiedBy>Antonio Di Motta</cp:lastModifiedBy>
  <cp:revision>50</cp:revision>
  <dcterms:created xsi:type="dcterms:W3CDTF">2017-04-19T14:21:38Z</dcterms:created>
  <dcterms:modified xsi:type="dcterms:W3CDTF">2017-04-22T19:18:07Z</dcterms:modified>
</cp:coreProperties>
</file>