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6" r:id="rId2"/>
    <p:sldId id="258" r:id="rId3"/>
    <p:sldId id="277" r:id="rId4"/>
    <p:sldId id="260" r:id="rId5"/>
    <p:sldId id="296" r:id="rId6"/>
    <p:sldId id="293" r:id="rId7"/>
    <p:sldId id="301" r:id="rId8"/>
    <p:sldId id="307" r:id="rId9"/>
    <p:sldId id="302" r:id="rId10"/>
    <p:sldId id="303" r:id="rId11"/>
    <p:sldId id="304" r:id="rId12"/>
    <p:sldId id="305" r:id="rId13"/>
    <p:sldId id="306" r:id="rId14"/>
    <p:sldId id="298" r:id="rId15"/>
    <p:sldId id="299" r:id="rId16"/>
    <p:sldId id="300" r:id="rId17"/>
    <p:sldId id="309" r:id="rId18"/>
    <p:sldId id="311" r:id="rId19"/>
    <p:sldId id="297" r:id="rId20"/>
    <p:sldId id="308" r:id="rId21"/>
    <p:sldId id="312" r:id="rId22"/>
    <p:sldId id="314" r:id="rId23"/>
    <p:sldId id="310" r:id="rId24"/>
    <p:sldId id="315" r:id="rId25"/>
    <p:sldId id="316" r:id="rId26"/>
    <p:sldId id="317" r:id="rId27"/>
    <p:sldId id="271" r:id="rId28"/>
  </p:sldIdLst>
  <p:sldSz cx="9144000" cy="6858000" type="screen4x3"/>
  <p:notesSz cx="6797675" cy="9926638"/>
  <p:embeddedFontLst>
    <p:embeddedFont>
      <p:font typeface="나눔명조 ExtraBold" panose="02020603020101020101" pitchFamily="18" charset="-127"/>
      <p:bold r:id="rId31"/>
    </p:embeddedFont>
    <p:embeddedFont>
      <p:font typeface="나눔고딕 ExtraBold" panose="020D0904000000000000" pitchFamily="50" charset="-127"/>
      <p:bold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나눔고딕" panose="020D0604000000000000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748">
          <p15:clr>
            <a:srgbClr val="A4A3A4"/>
          </p15:clr>
        </p15:guide>
        <p15:guide id="5" orient="horz" pos="618">
          <p15:clr>
            <a:srgbClr val="A4A3A4"/>
          </p15:clr>
        </p15:guide>
        <p15:guide id="6" pos="275">
          <p15:clr>
            <a:srgbClr val="A4A3A4"/>
          </p15:clr>
        </p15:guide>
        <p15:guide id="7" pos="5495">
          <p15:clr>
            <a:srgbClr val="A4A3A4"/>
          </p15:clr>
        </p15:guide>
        <p15:guide id="8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2D2D2D"/>
    <a:srgbClr val="373737"/>
    <a:srgbClr val="323232"/>
    <a:srgbClr val="282828"/>
    <a:srgbClr val="00D0C6"/>
    <a:srgbClr val="0082B0"/>
    <a:srgbClr val="00708A"/>
    <a:srgbClr val="106EA8"/>
    <a:srgbClr val="09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86364" autoAdjust="0"/>
  </p:normalViewPr>
  <p:slideViewPr>
    <p:cSldViewPr>
      <p:cViewPr varScale="1">
        <p:scale>
          <a:sx n="109" d="100"/>
          <a:sy n="109" d="100"/>
        </p:scale>
        <p:origin x="90" y="-78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98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1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782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672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80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016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038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249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62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56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186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412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1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1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093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435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67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214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60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826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52160" y="4628091"/>
            <a:ext cx="3024336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소속팀  </a:t>
            </a:r>
            <a:r>
              <a:rPr lang="ko-KR" altLang="en-US" sz="17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최상민 </a:t>
            </a:r>
            <a:r>
              <a:rPr lang="ko-KR" altLang="en-US" sz="17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변찬중</a:t>
            </a:r>
            <a:r>
              <a:rPr lang="ko-KR" altLang="en-US" sz="17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지형구 </a:t>
            </a:r>
            <a:endParaRPr lang="en-US" altLang="ko-KR" sz="17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7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       </a:t>
            </a:r>
            <a:r>
              <a:rPr lang="ko-KR" altLang="en-US" sz="17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백재상 오현재</a:t>
            </a:r>
            <a:endParaRPr lang="en-US" altLang="ko-KR" sz="17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700" b="1" dirty="0" err="1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작성년월일</a:t>
            </a:r>
            <a:r>
              <a:rPr lang="ko-KR" altLang="en-US" sz="17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7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2018.06.10</a:t>
            </a:r>
          </a:p>
          <a:p>
            <a:pPr>
              <a:lnSpc>
                <a:spcPct val="150000"/>
              </a:lnSpc>
            </a:pPr>
            <a:endParaRPr lang="en-US" altLang="ko-KR" sz="17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7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7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7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124168" y="4509120"/>
            <a:ext cx="576064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67544" y="548680"/>
            <a:ext cx="7772400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pc="-50" dirty="0" smtClean="0"/>
              <a:t>3</a:t>
            </a:r>
            <a:r>
              <a:rPr lang="ko-KR" altLang="en-US" spc="-50" dirty="0" smtClean="0"/>
              <a:t>조</a:t>
            </a:r>
            <a:r>
              <a:rPr lang="en-US" altLang="ko-KR" spc="-50" dirty="0" smtClean="0"/>
              <a:t/>
            </a:r>
            <a:br>
              <a:rPr lang="en-US" altLang="ko-KR" spc="-50" dirty="0" smtClean="0"/>
            </a:br>
            <a:r>
              <a:rPr lang="ko-KR" altLang="en-US" spc="-50" dirty="0" smtClean="0"/>
              <a:t>최종 데모</a:t>
            </a:r>
            <a:endParaRPr lang="ko-KR" altLang="en-US" spc="-5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333683" y="2405648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24302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UI</a:t>
            </a:r>
            <a:endParaRPr lang="ko-KR" altLang="en-US" sz="1800" b="1" spc="-50" dirty="0"/>
          </a:p>
        </p:txBody>
      </p:sp>
      <p:sp>
        <p:nvSpPr>
          <p:cNvPr id="3" name="직사각형 2"/>
          <p:cNvSpPr/>
          <p:nvPr/>
        </p:nvSpPr>
        <p:spPr>
          <a:xfrm>
            <a:off x="3238707" y="706078"/>
            <a:ext cx="11785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첫 페이지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87510"/>
            <a:ext cx="2832422" cy="20655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670" y="1287509"/>
            <a:ext cx="2814385" cy="206552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588224" y="749098"/>
            <a:ext cx="962123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로그인 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865" y="3861048"/>
            <a:ext cx="6060258" cy="273630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978272" y="3336888"/>
            <a:ext cx="11144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회원 가입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033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333683" y="2405648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24302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UI</a:t>
            </a:r>
            <a:endParaRPr lang="ko-KR" altLang="en-US" sz="1800" b="1" spc="-50" dirty="0"/>
          </a:p>
        </p:txBody>
      </p:sp>
      <p:sp>
        <p:nvSpPr>
          <p:cNvPr id="17" name="직사각형 16"/>
          <p:cNvSpPr/>
          <p:nvPr/>
        </p:nvSpPr>
        <p:spPr>
          <a:xfrm>
            <a:off x="4354897" y="588776"/>
            <a:ext cx="13308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메인 페이지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144188"/>
            <a:ext cx="5184576" cy="33123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418" y="4910909"/>
            <a:ext cx="5184576" cy="161421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354897" y="4398321"/>
            <a:ext cx="13308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공약 게시판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07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333683" y="2405648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24302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UI</a:t>
            </a:r>
            <a:endParaRPr lang="ko-KR" altLang="en-US" sz="1800" b="1" spc="-50" dirty="0"/>
          </a:p>
        </p:txBody>
      </p:sp>
      <p:sp>
        <p:nvSpPr>
          <p:cNvPr id="17" name="직사각형 16"/>
          <p:cNvSpPr/>
          <p:nvPr/>
        </p:nvSpPr>
        <p:spPr>
          <a:xfrm>
            <a:off x="4347419" y="681707"/>
            <a:ext cx="13675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인증 게시판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023" y="1251173"/>
            <a:ext cx="5418329" cy="20657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83" y="3933056"/>
            <a:ext cx="5418329" cy="209271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347419" y="3359882"/>
            <a:ext cx="1367536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질문 게시판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428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333683" y="2405648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24302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UI</a:t>
            </a:r>
            <a:endParaRPr lang="ko-KR" altLang="en-US" sz="1800" b="1" spc="-50" dirty="0"/>
          </a:p>
        </p:txBody>
      </p:sp>
      <p:sp>
        <p:nvSpPr>
          <p:cNvPr id="17" name="직사각형 16"/>
          <p:cNvSpPr/>
          <p:nvPr/>
        </p:nvSpPr>
        <p:spPr>
          <a:xfrm>
            <a:off x="4735932" y="549375"/>
            <a:ext cx="210826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학과 별 투표 페이지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124744"/>
            <a:ext cx="5688632" cy="27363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4459622"/>
            <a:ext cx="3240360" cy="18669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513401" y="3861047"/>
            <a:ext cx="18277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로그 아웃 페이지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67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11152" y="3131423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29415" y="1334974"/>
            <a:ext cx="5760640" cy="29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24302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582369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DB Design</a:t>
            </a:r>
            <a:endParaRPr lang="ko-KR" altLang="en-US" sz="1800" b="1" spc="-50" dirty="0"/>
          </a:p>
        </p:txBody>
      </p:sp>
      <p:sp>
        <p:nvSpPr>
          <p:cNvPr id="2" name="직사각형 1"/>
          <p:cNvSpPr/>
          <p:nvPr/>
        </p:nvSpPr>
        <p:spPr>
          <a:xfrm>
            <a:off x="2333683" y="895634"/>
            <a:ext cx="25346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   </a:t>
            </a: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회원 </a:t>
            </a:r>
            <a:r>
              <a:rPr lang="ko-KR" altLang="en-US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데이터베이스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3683" y="3789040"/>
            <a:ext cx="30304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  </a:t>
            </a:r>
            <a:r>
              <a:rPr lang="ko-KR" altLang="en-US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후보자 데이터베이스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466" y="1502272"/>
            <a:ext cx="4867275" cy="1885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089" y="4467251"/>
            <a:ext cx="50006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10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11152" y="3131423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29415" y="1334974"/>
            <a:ext cx="5760640" cy="29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24302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582369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DB Design</a:t>
            </a:r>
            <a:endParaRPr lang="ko-KR" altLang="en-US" sz="1800" b="1" spc="-50" dirty="0"/>
          </a:p>
        </p:txBody>
      </p:sp>
      <p:sp>
        <p:nvSpPr>
          <p:cNvPr id="2" name="직사각형 1"/>
          <p:cNvSpPr/>
          <p:nvPr/>
        </p:nvSpPr>
        <p:spPr>
          <a:xfrm>
            <a:off x="2333683" y="895634"/>
            <a:ext cx="372089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4-3   </a:t>
            </a:r>
            <a:r>
              <a:rPr lang="ko-KR" altLang="en-US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중복 투표 방지 데이터베이스</a:t>
            </a:r>
            <a:r>
              <a:rPr lang="en-US" altLang="ko-KR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3683" y="3269922"/>
            <a:ext cx="30304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4-4  </a:t>
            </a:r>
            <a:r>
              <a:rPr lang="ko-KR" altLang="en-US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투표 현황 데이터베이스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541331"/>
            <a:ext cx="4524375" cy="137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3916252"/>
            <a:ext cx="42386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60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11152" y="3131423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29415" y="1334974"/>
            <a:ext cx="5760640" cy="29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24302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582369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DB </a:t>
            </a:r>
            <a:r>
              <a:rPr lang="en-US" altLang="ko-KR" sz="1800" spc="-50" dirty="0" smtClean="0"/>
              <a:t>Design</a:t>
            </a:r>
            <a:endParaRPr lang="ko-KR" altLang="en-US" sz="1800" b="1" spc="-50" dirty="0"/>
          </a:p>
        </p:txBody>
      </p:sp>
      <p:sp>
        <p:nvSpPr>
          <p:cNvPr id="2" name="직사각형 1"/>
          <p:cNvSpPr/>
          <p:nvPr/>
        </p:nvSpPr>
        <p:spPr>
          <a:xfrm>
            <a:off x="2333683" y="895634"/>
            <a:ext cx="324800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4-5   </a:t>
            </a:r>
            <a:r>
              <a:rPr lang="ko-KR" altLang="en-US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인증 게시판 데이터베이스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11760" y="4217332"/>
            <a:ext cx="43985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4-6  </a:t>
            </a:r>
            <a:r>
              <a:rPr lang="en-US" altLang="ko-KR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 : 1 </a:t>
            </a:r>
            <a:r>
              <a:rPr lang="ko-KR" altLang="en-US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질문 게시판 데이터베이스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736" y="4797152"/>
            <a:ext cx="5181600" cy="1800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222" y="1391759"/>
            <a:ext cx="5153025" cy="1200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3221" y="2580284"/>
            <a:ext cx="5153025" cy="145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93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4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smtClean="0"/>
              <a:t>Page Navigation Model</a:t>
            </a:r>
            <a:endParaRPr lang="ko-KR" altLang="en-US" sz="3800" b="0" spc="-90" dirty="0"/>
          </a:p>
        </p:txBody>
      </p:sp>
    </p:spTree>
    <p:extLst>
      <p:ext uri="{BB962C8B-B14F-4D97-AF65-F5344CB8AC3E}">
        <p14:creationId xmlns:p14="http://schemas.microsoft.com/office/powerpoint/2010/main" val="1688431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24301" y="241598"/>
            <a:ext cx="287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33738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51153" y="653753"/>
            <a:ext cx="2605200" cy="1470025"/>
          </a:xfrm>
        </p:spPr>
        <p:txBody>
          <a:bodyPr anchor="t">
            <a:normAutofit/>
          </a:bodyPr>
          <a:lstStyle/>
          <a:p>
            <a:r>
              <a:rPr lang="en-US" altLang="ko-KR" sz="1800" b="1" spc="-50" dirty="0" smtClean="0"/>
              <a:t>Page Navigation Model </a:t>
            </a:r>
            <a:endParaRPr lang="ko-KR" altLang="en-US" sz="1800" b="1" spc="-50" dirty="0"/>
          </a:p>
        </p:txBody>
      </p:sp>
      <p:sp>
        <p:nvSpPr>
          <p:cNvPr id="62" name="TextBox 61"/>
          <p:cNvSpPr txBox="1"/>
          <p:nvPr/>
        </p:nvSpPr>
        <p:spPr>
          <a:xfrm>
            <a:off x="3855358" y="793834"/>
            <a:ext cx="996979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91529" y="2484124"/>
            <a:ext cx="1296144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공약게시판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03735" y="2484124"/>
            <a:ext cx="2209597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후보자 질문 게시판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89253" y="2491284"/>
            <a:ext cx="2232248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진행중인 투표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330750" y="2492916"/>
            <a:ext cx="1296144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인증게시판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25257" y="1617406"/>
            <a:ext cx="1080120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2" name="직선 연결선 71"/>
          <p:cNvCxnSpPr>
            <a:endCxn id="73" idx="0"/>
          </p:cNvCxnSpPr>
          <p:nvPr/>
        </p:nvCxnSpPr>
        <p:spPr>
          <a:xfrm>
            <a:off x="5986195" y="1036822"/>
            <a:ext cx="0" cy="5805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662159" y="1617406"/>
            <a:ext cx="648072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성공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4" name="직선 화살표 연결선 73"/>
          <p:cNvCxnSpPr>
            <a:stCxn id="73" idx="1"/>
            <a:endCxn id="82" idx="3"/>
          </p:cNvCxnSpPr>
          <p:nvPr/>
        </p:nvCxnSpPr>
        <p:spPr>
          <a:xfrm flipH="1" flipV="1">
            <a:off x="4863470" y="1440689"/>
            <a:ext cx="798689" cy="3306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5986195" y="103682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850291" y="882933"/>
            <a:ext cx="648072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실패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7" name="직선 화살표 연결선 76"/>
          <p:cNvCxnSpPr>
            <a:stCxn id="76" idx="2"/>
          </p:cNvCxnSpPr>
          <p:nvPr/>
        </p:nvCxnSpPr>
        <p:spPr>
          <a:xfrm>
            <a:off x="7174327" y="1190710"/>
            <a:ext cx="0" cy="3917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1374607" y="2244162"/>
            <a:ext cx="32545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374607" y="2244162"/>
            <a:ext cx="0" cy="2126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030948" y="2244162"/>
            <a:ext cx="0" cy="2329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4545219" y="2244162"/>
            <a:ext cx="3110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866491" y="1286800"/>
            <a:ext cx="996979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3" name="직선 연결선 82"/>
          <p:cNvCxnSpPr>
            <a:stCxn id="62" idx="3"/>
          </p:cNvCxnSpPr>
          <p:nvPr/>
        </p:nvCxnSpPr>
        <p:spPr>
          <a:xfrm>
            <a:off x="4852337" y="947723"/>
            <a:ext cx="1160995" cy="988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4381875" y="1612252"/>
            <a:ext cx="0" cy="6319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381875" y="2244161"/>
            <a:ext cx="0" cy="2329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7655991" y="2244160"/>
            <a:ext cx="0" cy="2329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67" idx="2"/>
          </p:cNvCxnSpPr>
          <p:nvPr/>
        </p:nvCxnSpPr>
        <p:spPr>
          <a:xfrm>
            <a:off x="7705377" y="2799061"/>
            <a:ext cx="0" cy="5422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057305" y="3958653"/>
            <a:ext cx="1296144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투표창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79054" y="5141838"/>
            <a:ext cx="1296144" cy="7386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 및 투표 인증 게시판으로 가기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1" name="직선 연결선 90"/>
          <p:cNvCxnSpPr>
            <a:stCxn id="90" idx="2"/>
          </p:cNvCxnSpPr>
          <p:nvPr/>
        </p:nvCxnSpPr>
        <p:spPr>
          <a:xfrm>
            <a:off x="7727126" y="5880502"/>
            <a:ext cx="0" cy="526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V="1">
            <a:off x="7923951" y="6579954"/>
            <a:ext cx="17584" cy="29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H="1" flipV="1">
            <a:off x="4629176" y="5895107"/>
            <a:ext cx="3106280" cy="5118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4629176" y="2944658"/>
            <a:ext cx="0" cy="29358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>
            <a:off x="2978822" y="2944658"/>
            <a:ext cx="1650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76" idx="3"/>
          </p:cNvCxnSpPr>
          <p:nvPr/>
        </p:nvCxnSpPr>
        <p:spPr>
          <a:xfrm>
            <a:off x="7498363" y="1036822"/>
            <a:ext cx="327765" cy="153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822399" y="786931"/>
            <a:ext cx="1186898" cy="5232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찾기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0" name="직선 화살표 연결선 99"/>
          <p:cNvCxnSpPr>
            <a:endCxn id="69" idx="2"/>
          </p:cNvCxnSpPr>
          <p:nvPr/>
        </p:nvCxnSpPr>
        <p:spPr>
          <a:xfrm flipV="1">
            <a:off x="2978822" y="2800693"/>
            <a:ext cx="0" cy="1439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075030" y="3355954"/>
            <a:ext cx="1260694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7727126" y="3687509"/>
            <a:ext cx="0" cy="2711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067245" y="4543428"/>
            <a:ext cx="1296144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투표하기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7727126" y="4272284"/>
            <a:ext cx="0" cy="2711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7735455" y="4851205"/>
            <a:ext cx="0" cy="2711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85867" y="3369609"/>
            <a:ext cx="1260694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전공 선택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1374607" y="2813666"/>
            <a:ext cx="0" cy="5422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4384379" y="1074238"/>
            <a:ext cx="0" cy="212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719218" y="1283509"/>
            <a:ext cx="996979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로그아웃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2241779" y="1617406"/>
            <a:ext cx="0" cy="6319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109" idx="3"/>
            <a:endCxn id="82" idx="1"/>
          </p:cNvCxnSpPr>
          <p:nvPr/>
        </p:nvCxnSpPr>
        <p:spPr>
          <a:xfrm>
            <a:off x="2716197" y="1437398"/>
            <a:ext cx="1150294" cy="32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277988" y="3411609"/>
            <a:ext cx="996979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로고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 flipH="1">
            <a:off x="1374607" y="3153068"/>
            <a:ext cx="63525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2708920" y="2813666"/>
            <a:ext cx="0" cy="3394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5122099" y="2799061"/>
            <a:ext cx="0" cy="3394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3855358" y="3153068"/>
            <a:ext cx="0" cy="2585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3648634" y="1582448"/>
            <a:ext cx="0" cy="18183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3626894" y="1582448"/>
            <a:ext cx="23959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379726" y="4456704"/>
            <a:ext cx="1352769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투표 결과 확인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4002854" y="1584654"/>
            <a:ext cx="0" cy="30332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3746692" y="4617895"/>
            <a:ext cx="2561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433927" y="4136085"/>
            <a:ext cx="1962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투표 완료 시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017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</a:t>
            </a:r>
            <a:r>
              <a:rPr lang="en-US" altLang="ko-KR" sz="16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5</a:t>
            </a:r>
            <a:endParaRPr lang="en-US" altLang="ko-KR" sz="1600" b="1" u="sng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smtClean="0"/>
              <a:t>MVC</a:t>
            </a:r>
            <a:endParaRPr lang="ko-KR" altLang="en-US" sz="3800" b="0" spc="-90" dirty="0"/>
          </a:p>
        </p:txBody>
      </p:sp>
    </p:spTree>
    <p:extLst>
      <p:ext uri="{BB962C8B-B14F-4D97-AF65-F5344CB8AC3E}">
        <p14:creationId xmlns:p14="http://schemas.microsoft.com/office/powerpoint/2010/main" val="4182273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2308126" y="1270010"/>
            <a:ext cx="2376264" cy="2265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  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로그인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&amp;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로그아웃</a:t>
            </a:r>
            <a:endParaRPr lang="en-US" altLang="ko-KR" sz="16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  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투표 기능</a:t>
            </a:r>
            <a:endParaRPr lang="en-US" altLang="ko-KR" sz="16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  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공약 게시판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1-4  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인증 게시판</a:t>
            </a:r>
            <a:endParaRPr lang="en-US" altLang="ko-KR" sz="16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1-5   1 : 1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질문 게시판</a:t>
            </a:r>
            <a:endParaRPr lang="en-US" altLang="ko-KR" sz="16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1-6  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완료하지 못한 구현</a:t>
            </a:r>
            <a:endParaRPr lang="en-US" altLang="ko-KR" sz="16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12318" y="940068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 </a:t>
            </a:r>
            <a:r>
              <a:rPr lang="ko-KR" altLang="en-US" sz="16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요구사항</a:t>
            </a:r>
            <a:endParaRPr lang="en-US" altLang="ko-KR" sz="16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311177" y="3807175"/>
            <a:ext cx="2916598" cy="802655"/>
            <a:chOff x="2312318" y="2101721"/>
            <a:chExt cx="2592288" cy="802655"/>
          </a:xfrm>
        </p:grpSpPr>
        <p:sp>
          <p:nvSpPr>
            <p:cNvPr id="35" name="TextBox 34"/>
            <p:cNvSpPr txBox="1"/>
            <p:nvPr/>
          </p:nvSpPr>
          <p:spPr>
            <a:xfrm>
              <a:off x="2312318" y="2101721"/>
              <a:ext cx="2592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2 </a:t>
              </a:r>
              <a:r>
                <a:rPr lang="en-US" altLang="ko-KR" sz="16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6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Page Navigation Model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317651" y="2442711"/>
              <a:ext cx="23762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	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308126" y="4618482"/>
            <a:ext cx="2595339" cy="808871"/>
            <a:chOff x="2308126" y="3973929"/>
            <a:chExt cx="2595339" cy="808871"/>
          </a:xfrm>
        </p:grpSpPr>
        <p:sp>
          <p:nvSpPr>
            <p:cNvPr id="39" name="TextBox 38"/>
            <p:cNvSpPr txBox="1"/>
            <p:nvPr/>
          </p:nvSpPr>
          <p:spPr>
            <a:xfrm>
              <a:off x="2311177" y="3973929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3  UI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08126" y="4321135"/>
              <a:ext cx="23762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220072" y="939671"/>
            <a:ext cx="3744415" cy="3387978"/>
            <a:chOff x="5464671" y="939671"/>
            <a:chExt cx="2592288" cy="3387978"/>
          </a:xfrm>
        </p:grpSpPr>
        <p:sp>
          <p:nvSpPr>
            <p:cNvPr id="41" name="TextBox 40"/>
            <p:cNvSpPr txBox="1"/>
            <p:nvPr/>
          </p:nvSpPr>
          <p:spPr>
            <a:xfrm>
              <a:off x="5464671" y="939671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4 DB </a:t>
              </a:r>
              <a:r>
                <a:rPr lang="ko-KR" altLang="en-US" sz="16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16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470004" y="1280661"/>
              <a:ext cx="2376264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4-1  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회원 데이터베이스</a:t>
              </a:r>
              <a:endPara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4-2  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후보자 데이터베이스</a:t>
              </a:r>
              <a:endPara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4-3  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중복 투표 방지 데이터베이스</a:t>
              </a:r>
              <a:endPara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4-4  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투표 현황 데이터베이스</a:t>
              </a:r>
              <a:endPara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4-5  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인증 게시판 데이터베이스</a:t>
              </a:r>
              <a:endPara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4-6   1 : 1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질문 게시판 데이터베이스</a:t>
              </a:r>
              <a:endPara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205601" y="3807175"/>
            <a:ext cx="2595339" cy="1547535"/>
            <a:chOff x="5441429" y="2380228"/>
            <a:chExt cx="2595339" cy="1547535"/>
          </a:xfrm>
        </p:grpSpPr>
        <p:sp>
          <p:nvSpPr>
            <p:cNvPr id="43" name="TextBox 42"/>
            <p:cNvSpPr txBox="1"/>
            <p:nvPr/>
          </p:nvSpPr>
          <p:spPr>
            <a:xfrm>
              <a:off x="5444480" y="2380228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5  MVC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441429" y="2727434"/>
              <a:ext cx="237626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5-1 </a:t>
              </a:r>
              <a:r>
                <a:rPr lang="ko-KR" altLang="en-US" sz="1600" dirty="0" err="1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뷰</a:t>
              </a:r>
              <a:endPara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5-2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모델</a:t>
              </a:r>
              <a:endPara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5-3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컨트롤</a:t>
              </a:r>
              <a:endPara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" name="제목 18"/>
          <p:cNvSpPr>
            <a:spLocks noGrp="1"/>
          </p:cNvSpPr>
          <p:nvPr>
            <p:ph type="ctrTitle"/>
          </p:nvPr>
        </p:nvSpPr>
        <p:spPr>
          <a:xfrm>
            <a:off x="323528" y="893480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mtClean="0"/>
              <a:t>목차</a:t>
            </a:r>
            <a:endParaRPr lang="ko-KR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333683" y="2405648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MVC</a:t>
            </a:r>
            <a:endParaRPr lang="ko-KR" altLang="en-US" sz="1800" b="1" spc="-50" dirty="0"/>
          </a:p>
        </p:txBody>
      </p:sp>
      <p:sp>
        <p:nvSpPr>
          <p:cNvPr id="2" name="직사각형 1"/>
          <p:cNvSpPr/>
          <p:nvPr/>
        </p:nvSpPr>
        <p:spPr>
          <a:xfrm>
            <a:off x="6421106" y="691373"/>
            <a:ext cx="764953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VIEW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76822" y="1282654"/>
            <a:ext cx="1863907" cy="5143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공통</a:t>
            </a: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foot.jsp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top.jsp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Main.jsp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회원가입</a:t>
            </a: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로그인</a:t>
            </a: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아이디찾기</a:t>
            </a:r>
            <a:endParaRPr lang="ko-KR" altLang="en-US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FindID_PW.html</a:t>
            </a: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FindId.jsp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FindPassword.jsp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IdCheck.jsp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Join.jsp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Login_Join.html</a:t>
            </a: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Login.html</a:t>
            </a: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LoginResult.jsp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LogoutResult.jsp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인증게시판</a:t>
            </a: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boardList.jsp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boardModify.jsp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boardRemove.jsp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boardView.jsp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uploadAction.jsp</a:t>
            </a: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2049" y="1174968"/>
            <a:ext cx="1863907" cy="3758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질문게시판</a:t>
            </a: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Q&amp;AFree.jsp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FreeBoard.jsp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FreeWrite.html</a:t>
            </a: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FreeEdit.jsp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FreeEdit.jsP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FreeWrite.html</a:t>
            </a:r>
          </a:p>
          <a:p>
            <a:pPr>
              <a:lnSpc>
                <a:spcPct val="150000"/>
              </a:lnSpc>
            </a:pP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공약게시판</a:t>
            </a: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promiseList.jsp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투표</a:t>
            </a: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DoVote.jsp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VoteFinish.html</a:t>
            </a: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VoteResult.jsp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VotingList.jsp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15803" y="667137"/>
            <a:ext cx="125226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CONTROL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87811" y="1282654"/>
            <a:ext cx="1863907" cy="6067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회원가입</a:t>
            </a: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로그인</a:t>
            </a: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아이디찾기</a:t>
            </a:r>
            <a:endParaRPr lang="ko-KR" altLang="en-US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LoginServlet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LogOutServlet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JoinServlet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UserBean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투표</a:t>
            </a: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VoteServlet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voteResultServlet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votingServlet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질문게시판</a:t>
            </a: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BBSListServlet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FreeWriteServlet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인증게시판</a:t>
            </a: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BoardDao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FileDAO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BoardAddServlet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BoardFileServlet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BoardListServlet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BoardRemoveServlet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BoardViewServlet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공약게시판</a:t>
            </a: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promiseServlet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23728" y="670719"/>
            <a:ext cx="100380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MODEL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35907" y="1280147"/>
            <a:ext cx="1863907" cy="3989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투표</a:t>
            </a: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votingBean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질문게시판</a:t>
            </a: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BBSItem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BBSList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인증게시판</a:t>
            </a: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Board</a:t>
            </a: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FileDTO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회원정보</a:t>
            </a: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UserDataBean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UserInfoBean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후보자 </a:t>
            </a: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candidateBean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25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2C48C8F-6F70-494C-86F5-90A39BFC3F0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24302" y="241598"/>
            <a:ext cx="287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제목 12"/>
          <p:cNvSpPr txBox="1">
            <a:spLocks/>
          </p:cNvSpPr>
          <p:nvPr/>
        </p:nvSpPr>
        <p:spPr>
          <a:xfrm>
            <a:off x="321568" y="582369"/>
            <a:ext cx="2818988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1800" spc="-50" smtClean="0"/>
              <a:t>MVC </a:t>
            </a:r>
            <a:r>
              <a:rPr lang="ko-KR" altLang="en-US" sz="1800" spc="-50" smtClean="0"/>
              <a:t>모식도 </a:t>
            </a:r>
            <a:r>
              <a:rPr lang="en-US" altLang="ko-KR" sz="1800" spc="-50" smtClean="0"/>
              <a:t>- </a:t>
            </a:r>
            <a:r>
              <a:rPr lang="ko-KR" altLang="en-US" sz="1800" spc="-50" smtClean="0"/>
              <a:t>공약게시판</a:t>
            </a:r>
            <a:endParaRPr lang="ko-KR" altLang="en-US" sz="1800" spc="-50" dirty="0"/>
          </a:p>
        </p:txBody>
      </p:sp>
      <p:sp>
        <p:nvSpPr>
          <p:cNvPr id="66" name="TextBox 65"/>
          <p:cNvSpPr txBox="1"/>
          <p:nvPr/>
        </p:nvSpPr>
        <p:spPr>
          <a:xfrm>
            <a:off x="1547664" y="1163492"/>
            <a:ext cx="1160605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Main.jsp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13" y="1742392"/>
            <a:ext cx="4169539" cy="3140444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076659" y="1163491"/>
            <a:ext cx="1418776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Promise.servlet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660232" y="3651636"/>
            <a:ext cx="1418776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romiseList.jsp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260" y="5036726"/>
            <a:ext cx="6772350" cy="1443393"/>
          </a:xfrm>
          <a:prstGeom prst="rect">
            <a:avLst/>
          </a:prstGeom>
        </p:spPr>
      </p:pic>
      <p:cxnSp>
        <p:nvCxnSpPr>
          <p:cNvPr id="71" name="직선 화살표 연결선 70"/>
          <p:cNvCxnSpPr>
            <a:stCxn id="66" idx="3"/>
            <a:endCxn id="68" idx="1"/>
          </p:cNvCxnSpPr>
          <p:nvPr/>
        </p:nvCxnSpPr>
        <p:spPr>
          <a:xfrm flipV="1">
            <a:off x="2708269" y="1317380"/>
            <a:ext cx="1368390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5999491" y="3805526"/>
            <a:ext cx="660741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724128" y="1317380"/>
            <a:ext cx="0" cy="2488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5724128" y="3805525"/>
            <a:ext cx="2753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68" idx="3"/>
          </p:cNvCxnSpPr>
          <p:nvPr/>
        </p:nvCxnSpPr>
        <p:spPr>
          <a:xfrm flipV="1">
            <a:off x="5495435" y="1317379"/>
            <a:ext cx="22869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5741089" y="2019471"/>
            <a:ext cx="1943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Forward Method Call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88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2C48C8F-6F70-494C-86F5-90A39BFC3F0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4302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2"/>
          <p:cNvSpPr txBox="1">
            <a:spLocks/>
          </p:cNvSpPr>
          <p:nvPr/>
        </p:nvSpPr>
        <p:spPr>
          <a:xfrm>
            <a:off x="321567" y="582369"/>
            <a:ext cx="4994203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1800" spc="-50" smtClean="0"/>
              <a:t>MVC </a:t>
            </a:r>
            <a:r>
              <a:rPr lang="ko-KR" altLang="en-US" sz="1800" spc="-50" smtClean="0"/>
              <a:t>모식도 </a:t>
            </a:r>
            <a:r>
              <a:rPr lang="en-US" altLang="ko-KR" sz="1800" spc="-50" smtClean="0"/>
              <a:t>– </a:t>
            </a:r>
            <a:r>
              <a:rPr lang="ko-KR" altLang="en-US" sz="1800" spc="-50" smtClean="0"/>
              <a:t>인증게시판 </a:t>
            </a:r>
            <a:r>
              <a:rPr lang="en-US" altLang="ko-KR" sz="1800" spc="-50" smtClean="0"/>
              <a:t>(</a:t>
            </a:r>
            <a:r>
              <a:rPr lang="ko-KR" altLang="en-US" sz="1800" spc="-50" smtClean="0"/>
              <a:t>게시글 작성</a:t>
            </a:r>
            <a:r>
              <a:rPr lang="en-US" altLang="ko-KR" sz="1800" spc="-50" smtClean="0"/>
              <a:t>, </a:t>
            </a:r>
            <a:r>
              <a:rPr lang="ko-KR" altLang="en-US" sz="1800" spc="-50" smtClean="0"/>
              <a:t>수정</a:t>
            </a:r>
            <a:r>
              <a:rPr lang="en-US" altLang="ko-KR" sz="1800" spc="-50" smtClean="0"/>
              <a:t>, </a:t>
            </a:r>
            <a:r>
              <a:rPr lang="ko-KR" altLang="en-US" sz="1800" spc="-50" smtClean="0"/>
              <a:t>삭제</a:t>
            </a:r>
            <a:r>
              <a:rPr lang="en-US" altLang="ko-KR" sz="1800" spc="-50" smtClean="0"/>
              <a:t>)</a:t>
            </a:r>
            <a:endParaRPr lang="ko-KR" altLang="en-US" sz="1800" spc="-50" dirty="0"/>
          </a:p>
        </p:txBody>
      </p:sp>
      <p:sp>
        <p:nvSpPr>
          <p:cNvPr id="12" name="TextBox 11"/>
          <p:cNvSpPr txBox="1"/>
          <p:nvPr/>
        </p:nvSpPr>
        <p:spPr>
          <a:xfrm>
            <a:off x="1547664" y="1163492"/>
            <a:ext cx="1160605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Main.jsp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69451" y="1163492"/>
            <a:ext cx="1512168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boardList.jsp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화살표 연결선 16"/>
          <p:cNvCxnSpPr>
            <a:endCxn id="16" idx="1"/>
          </p:cNvCxnSpPr>
          <p:nvPr/>
        </p:nvCxnSpPr>
        <p:spPr>
          <a:xfrm>
            <a:off x="5490746" y="1317379"/>
            <a:ext cx="1078705" cy="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2093562"/>
            <a:ext cx="1905013" cy="5232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BoardAddServlet.java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64353" y="1163491"/>
            <a:ext cx="2006210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BoardListServlet.java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직선 화살표 연결선 19"/>
          <p:cNvCxnSpPr>
            <a:endCxn id="19" idx="1"/>
          </p:cNvCxnSpPr>
          <p:nvPr/>
        </p:nvCxnSpPr>
        <p:spPr>
          <a:xfrm>
            <a:off x="2708269" y="1317377"/>
            <a:ext cx="756084" cy="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771" y="1626120"/>
            <a:ext cx="3764185" cy="1274436"/>
          </a:xfrm>
          <a:prstGeom prst="rect">
            <a:avLst/>
          </a:prstGeom>
        </p:spPr>
      </p:pic>
      <p:cxnSp>
        <p:nvCxnSpPr>
          <p:cNvPr id="22" name="직선 연결선 21"/>
          <p:cNvCxnSpPr>
            <a:stCxn id="21" idx="2"/>
          </p:cNvCxnSpPr>
          <p:nvPr/>
        </p:nvCxnSpPr>
        <p:spPr>
          <a:xfrm>
            <a:off x="7197864" y="2900556"/>
            <a:ext cx="0" cy="4334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770726" y="3334011"/>
            <a:ext cx="36176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69812" y="2093562"/>
            <a:ext cx="1855106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boardAdd.jsp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화살표 연결선 24"/>
          <p:cNvCxnSpPr>
            <a:stCxn id="24" idx="1"/>
            <a:endCxn id="18" idx="3"/>
          </p:cNvCxnSpPr>
          <p:nvPr/>
        </p:nvCxnSpPr>
        <p:spPr>
          <a:xfrm flipH="1">
            <a:off x="1905013" y="2247451"/>
            <a:ext cx="564799" cy="1077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>
            <a:off x="4324918" y="2247844"/>
            <a:ext cx="445808" cy="1398149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43" y="2930050"/>
            <a:ext cx="2129676" cy="3189109"/>
          </a:xfrm>
          <a:prstGeom prst="rect">
            <a:avLst/>
          </a:prstGeom>
        </p:spPr>
      </p:pic>
      <p:cxnSp>
        <p:nvCxnSpPr>
          <p:cNvPr id="28" name="직선 화살표 연결선 27"/>
          <p:cNvCxnSpPr/>
          <p:nvPr/>
        </p:nvCxnSpPr>
        <p:spPr>
          <a:xfrm>
            <a:off x="4770726" y="3645993"/>
            <a:ext cx="0" cy="710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64353" y="3742273"/>
            <a:ext cx="1659887" cy="5232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BoardViewServlet.java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화살표 연결선 29"/>
          <p:cNvCxnSpPr>
            <a:endCxn id="31" idx="0"/>
          </p:cNvCxnSpPr>
          <p:nvPr/>
        </p:nvCxnSpPr>
        <p:spPr>
          <a:xfrm flipH="1">
            <a:off x="4294296" y="4265493"/>
            <a:ext cx="11180" cy="288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66043" y="4553791"/>
            <a:ext cx="1456505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boardView.jsp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870" y="4902736"/>
            <a:ext cx="1797370" cy="1694616"/>
          </a:xfrm>
          <a:prstGeom prst="rect">
            <a:avLst/>
          </a:prstGeom>
        </p:spPr>
      </p:pic>
      <p:cxnSp>
        <p:nvCxnSpPr>
          <p:cNvPr id="33" name="직선 화살표 연결선 32"/>
          <p:cNvCxnSpPr/>
          <p:nvPr/>
        </p:nvCxnSpPr>
        <p:spPr>
          <a:xfrm>
            <a:off x="6364115" y="3322441"/>
            <a:ext cx="0" cy="4198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21586" y="6037533"/>
            <a:ext cx="1499920" cy="5232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BoardModify</a:t>
            </a:r>
            <a:endParaRPr lang="en-US" altLang="ko-KR" sz="14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Servlet.java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26205" y="3747091"/>
            <a:ext cx="1592349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boardModify.jsp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432584" y="5629271"/>
            <a:ext cx="0" cy="3720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0839" y="4195157"/>
            <a:ext cx="2003079" cy="1434114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>
            <a:off x="8385745" y="3322441"/>
            <a:ext cx="0" cy="4198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86756" y="3753313"/>
            <a:ext cx="1592349" cy="5232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boardRemove.jsp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8299893" y="5154473"/>
            <a:ext cx="0" cy="3781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620000" y="5554792"/>
            <a:ext cx="1386719" cy="5232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BoardRemove</a:t>
            </a:r>
            <a:endParaRPr lang="en-US" altLang="ko-KR" sz="14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Servlet.java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1801" y="4190950"/>
            <a:ext cx="1416185" cy="963523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038066" y="814152"/>
            <a:ext cx="1943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Forward Method Call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401463" y="1714746"/>
            <a:ext cx="1943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Forward Method Call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5" name="직선 화살표 연결선 44"/>
          <p:cNvCxnSpPr>
            <a:stCxn id="18" idx="0"/>
          </p:cNvCxnSpPr>
          <p:nvPr/>
        </p:nvCxnSpPr>
        <p:spPr>
          <a:xfrm flipV="1">
            <a:off x="952507" y="1471268"/>
            <a:ext cx="5627068" cy="6222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21071" y="1603559"/>
            <a:ext cx="1975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Redirect Method Call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62781" y="4245831"/>
            <a:ext cx="1943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Forward Method Call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332221" y="5220176"/>
            <a:ext cx="1943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Forward Method Call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65224" y="5640311"/>
            <a:ext cx="1943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Forward Method Call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234" y="6551447"/>
            <a:ext cx="1975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Redirect Method Call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1" name="직선 화살표 연결선 50"/>
          <p:cNvCxnSpPr>
            <a:stCxn id="34" idx="1"/>
            <a:endCxn id="31" idx="3"/>
          </p:cNvCxnSpPr>
          <p:nvPr/>
        </p:nvCxnSpPr>
        <p:spPr>
          <a:xfrm flipH="1" flipV="1">
            <a:off x="5022548" y="4707680"/>
            <a:ext cx="699038" cy="15914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5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2"/>
          <p:cNvSpPr txBox="1">
            <a:spLocks/>
          </p:cNvSpPr>
          <p:nvPr/>
        </p:nvSpPr>
        <p:spPr>
          <a:xfrm>
            <a:off x="321568" y="582369"/>
            <a:ext cx="2013992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1800" spc="-50" dirty="0" smtClean="0"/>
              <a:t>MVC – </a:t>
            </a:r>
            <a:r>
              <a:rPr lang="ko-KR" altLang="en-US" sz="1800" spc="-50" dirty="0" smtClean="0"/>
              <a:t>질문 게시판</a:t>
            </a:r>
            <a:endParaRPr lang="ko-KR" altLang="en-US" sz="1800" spc="-50" dirty="0"/>
          </a:p>
        </p:txBody>
      </p:sp>
      <p:sp>
        <p:nvSpPr>
          <p:cNvPr id="16" name="TextBox 15"/>
          <p:cNvSpPr txBox="1"/>
          <p:nvPr/>
        </p:nvSpPr>
        <p:spPr>
          <a:xfrm>
            <a:off x="1673175" y="1271409"/>
            <a:ext cx="1314649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FreeBoard.jsp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330499" y="1579186"/>
            <a:ext cx="0" cy="4732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54088" y="2052394"/>
            <a:ext cx="1752821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BBSListServlet.java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99" y="2592043"/>
            <a:ext cx="3099265" cy="1998306"/>
          </a:xfrm>
          <a:prstGeom prst="rect">
            <a:avLst/>
          </a:prstGeom>
        </p:spPr>
      </p:pic>
      <p:cxnSp>
        <p:nvCxnSpPr>
          <p:cNvPr id="25" name="직선 연결선 24"/>
          <p:cNvCxnSpPr>
            <a:stCxn id="16" idx="0"/>
          </p:cNvCxnSpPr>
          <p:nvPr/>
        </p:nvCxnSpPr>
        <p:spPr>
          <a:xfrm flipH="1" flipV="1">
            <a:off x="2330498" y="764704"/>
            <a:ext cx="2" cy="5067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330498" y="756340"/>
            <a:ext cx="5049811" cy="167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31" idx="0"/>
          </p:cNvCxnSpPr>
          <p:nvPr/>
        </p:nvCxnSpPr>
        <p:spPr>
          <a:xfrm>
            <a:off x="4499992" y="764704"/>
            <a:ext cx="0" cy="506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42667" y="1271168"/>
            <a:ext cx="1314649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FreeWrite.jsp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4499991" y="1578945"/>
            <a:ext cx="0" cy="4734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07904" y="2052392"/>
            <a:ext cx="1944216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FreeWriteServlet.java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582188"/>
            <a:ext cx="2656829" cy="200816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449" y="1815670"/>
            <a:ext cx="2311723" cy="2153970"/>
          </a:xfrm>
          <a:prstGeom prst="rect">
            <a:avLst/>
          </a:prstGeom>
        </p:spPr>
      </p:pic>
      <p:cxnSp>
        <p:nvCxnSpPr>
          <p:cNvPr id="42" name="직선 화살표 연결선 41"/>
          <p:cNvCxnSpPr/>
          <p:nvPr/>
        </p:nvCxnSpPr>
        <p:spPr>
          <a:xfrm>
            <a:off x="7380309" y="756340"/>
            <a:ext cx="3" cy="5231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22987" y="1317381"/>
            <a:ext cx="1314649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Q&amp;AFree.jsp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62947" y="5709910"/>
            <a:ext cx="1314649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FreeEdit.jsp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9" name="직선 연결선 48"/>
          <p:cNvCxnSpPr>
            <a:stCxn id="40" idx="2"/>
          </p:cNvCxnSpPr>
          <p:nvPr/>
        </p:nvCxnSpPr>
        <p:spPr>
          <a:xfrm flipH="1">
            <a:off x="7380310" y="3969640"/>
            <a:ext cx="1" cy="13760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987824" y="5343935"/>
            <a:ext cx="4392485" cy="17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7020272" y="5357788"/>
            <a:ext cx="0" cy="33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7020271" y="6017687"/>
            <a:ext cx="0" cy="33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362947" y="6381922"/>
            <a:ext cx="1521421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FreeEditPro.java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865" y="5491876"/>
            <a:ext cx="2916254" cy="1280049"/>
          </a:xfrm>
          <a:prstGeom prst="rect">
            <a:avLst/>
          </a:prstGeom>
        </p:spPr>
      </p:pic>
      <p:cxnSp>
        <p:nvCxnSpPr>
          <p:cNvPr id="65" name="직선 화살표 연결선 64"/>
          <p:cNvCxnSpPr/>
          <p:nvPr/>
        </p:nvCxnSpPr>
        <p:spPr>
          <a:xfrm>
            <a:off x="2987824" y="5339818"/>
            <a:ext cx="0" cy="33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454088" y="5679110"/>
            <a:ext cx="1791553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FreeDeletePro.java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8231" y="6017688"/>
            <a:ext cx="1407904" cy="754238"/>
          </a:xfrm>
          <a:prstGeom prst="rect">
            <a:avLst/>
          </a:prstGeom>
        </p:spPr>
      </p:pic>
      <p:cxnSp>
        <p:nvCxnSpPr>
          <p:cNvPr id="72" name="직선 화살표 연결선 71"/>
          <p:cNvCxnSpPr/>
          <p:nvPr/>
        </p:nvCxnSpPr>
        <p:spPr>
          <a:xfrm flipV="1">
            <a:off x="1907704" y="4590349"/>
            <a:ext cx="0" cy="10887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832261" y="5317054"/>
            <a:ext cx="19319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Redirect Method Call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039322" y="6042630"/>
            <a:ext cx="19319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Redirect Method Call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707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2C48C8F-6F70-494C-86F5-90A39BFC3F09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4302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2"/>
          <p:cNvSpPr txBox="1">
            <a:spLocks/>
          </p:cNvSpPr>
          <p:nvPr/>
        </p:nvSpPr>
        <p:spPr>
          <a:xfrm>
            <a:off x="321568" y="582369"/>
            <a:ext cx="4034408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1800" spc="-50" smtClean="0"/>
              <a:t>MVC </a:t>
            </a:r>
            <a:r>
              <a:rPr lang="ko-KR" altLang="en-US" sz="1800" spc="-50" smtClean="0"/>
              <a:t>모식도 </a:t>
            </a:r>
            <a:r>
              <a:rPr lang="en-US" altLang="ko-KR" sz="1800" spc="-50" smtClean="0"/>
              <a:t>– </a:t>
            </a:r>
            <a:r>
              <a:rPr lang="ko-KR" altLang="en-US" sz="1800" spc="-50" smtClean="0"/>
              <a:t>인증게시판 </a:t>
            </a:r>
            <a:r>
              <a:rPr lang="en-US" altLang="ko-KR" sz="1800" spc="-50" smtClean="0"/>
              <a:t>(</a:t>
            </a:r>
            <a:r>
              <a:rPr lang="ko-KR" altLang="en-US" sz="1800" spc="-50" smtClean="0"/>
              <a:t>사진 업로드</a:t>
            </a:r>
            <a:r>
              <a:rPr lang="en-US" altLang="ko-KR" sz="1800" spc="-50" smtClean="0"/>
              <a:t>)</a:t>
            </a:r>
            <a:endParaRPr lang="ko-KR" altLang="en-US" sz="1800" spc="-50" dirty="0"/>
          </a:p>
        </p:txBody>
      </p:sp>
      <p:sp>
        <p:nvSpPr>
          <p:cNvPr id="12" name="TextBox 11"/>
          <p:cNvSpPr txBox="1"/>
          <p:nvPr/>
        </p:nvSpPr>
        <p:spPr>
          <a:xfrm>
            <a:off x="1763688" y="1313498"/>
            <a:ext cx="1855106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boardAdd.jsp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92626" y="1330895"/>
            <a:ext cx="1855106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uploadAction.jsp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831764"/>
            <a:ext cx="4536504" cy="737771"/>
          </a:xfrm>
          <a:prstGeom prst="rect">
            <a:avLst/>
          </a:prstGeom>
        </p:spPr>
      </p:pic>
      <p:cxnSp>
        <p:nvCxnSpPr>
          <p:cNvPr id="18" name="직선 화살표 연결선 17"/>
          <p:cNvCxnSpPr>
            <a:stCxn id="12" idx="3"/>
          </p:cNvCxnSpPr>
          <p:nvPr/>
        </p:nvCxnSpPr>
        <p:spPr>
          <a:xfrm>
            <a:off x="3618794" y="1467387"/>
            <a:ext cx="2033326" cy="173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625" y="1775164"/>
            <a:ext cx="2987231" cy="447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0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2C48C8F-6F70-494C-86F5-90A39BFC3F09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4302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2"/>
          <p:cNvSpPr>
            <a:spLocks noGrp="1"/>
          </p:cNvSpPr>
          <p:nvPr>
            <p:ph type="ctrTitle"/>
          </p:nvPr>
        </p:nvSpPr>
        <p:spPr>
          <a:xfrm>
            <a:off x="321568" y="582369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MVC </a:t>
            </a:r>
            <a:r>
              <a:rPr lang="ko-KR" altLang="en-US" sz="1800" spc="-50" dirty="0" smtClean="0"/>
              <a:t>모식도 </a:t>
            </a:r>
            <a:r>
              <a:rPr lang="en-US" altLang="ko-KR" sz="1800" spc="-50" dirty="0" smtClean="0"/>
              <a:t>– </a:t>
            </a:r>
            <a:r>
              <a:rPr lang="ko-KR" altLang="en-US" sz="1800" spc="-50" dirty="0" smtClean="0"/>
              <a:t>투표 </a:t>
            </a:r>
            <a:endParaRPr lang="ko-KR" altLang="en-US" sz="1800" b="1" spc="-50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1163492"/>
            <a:ext cx="1736669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VotingServlet.java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화살표 연결선 15"/>
          <p:cNvCxnSpPr>
            <a:stCxn id="12" idx="3"/>
          </p:cNvCxnSpPr>
          <p:nvPr/>
        </p:nvCxnSpPr>
        <p:spPr>
          <a:xfrm>
            <a:off x="2708269" y="1317381"/>
            <a:ext cx="92762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81673" y="1163492"/>
            <a:ext cx="1160605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DoVote.jsp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35896" y="1163492"/>
            <a:ext cx="1160605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Main.jsp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직선 화살표 연결선 18"/>
          <p:cNvCxnSpPr>
            <a:endCxn id="17" idx="1"/>
          </p:cNvCxnSpPr>
          <p:nvPr/>
        </p:nvCxnSpPr>
        <p:spPr>
          <a:xfrm>
            <a:off x="4806534" y="1317379"/>
            <a:ext cx="775139" cy="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669845"/>
            <a:ext cx="3149029" cy="149597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350186" y="3577835"/>
            <a:ext cx="1736669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VoteServlet.java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" name="직선 화살표 연결선 21"/>
          <p:cNvCxnSpPr>
            <a:stCxn id="20" idx="2"/>
          </p:cNvCxnSpPr>
          <p:nvPr/>
        </p:nvCxnSpPr>
        <p:spPr>
          <a:xfrm>
            <a:off x="6218523" y="3165821"/>
            <a:ext cx="0" cy="4071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218520" y="3885612"/>
            <a:ext cx="0" cy="3201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50185" y="4230907"/>
            <a:ext cx="1736669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VoteFinish.html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495" y="4695086"/>
            <a:ext cx="2529782" cy="1869083"/>
          </a:xfrm>
          <a:prstGeom prst="rect">
            <a:avLst/>
          </a:prstGeom>
        </p:spPr>
      </p:pic>
      <p:cxnSp>
        <p:nvCxnSpPr>
          <p:cNvPr id="26" name="직선 연결선 25"/>
          <p:cNvCxnSpPr>
            <a:stCxn id="24" idx="1"/>
          </p:cNvCxnSpPr>
          <p:nvPr/>
        </p:nvCxnSpPr>
        <p:spPr>
          <a:xfrm flipH="1">
            <a:off x="3923928" y="4384796"/>
            <a:ext cx="14262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923928" y="2924944"/>
            <a:ext cx="0" cy="14598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708269" y="2924944"/>
            <a:ext cx="121565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3648" y="2771055"/>
            <a:ext cx="1304621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boardList.jsp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72200" y="3913311"/>
            <a:ext cx="19319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Redirect Method Call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214928" y="814541"/>
            <a:ext cx="1943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Forward Method Call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064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2C48C8F-6F70-494C-86F5-90A39BFC3F09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4302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2"/>
          <p:cNvSpPr>
            <a:spLocks noGrp="1"/>
          </p:cNvSpPr>
          <p:nvPr>
            <p:ph type="ctrTitle"/>
          </p:nvPr>
        </p:nvSpPr>
        <p:spPr>
          <a:xfrm>
            <a:off x="321568" y="582369"/>
            <a:ext cx="281027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MVC </a:t>
            </a:r>
            <a:r>
              <a:rPr lang="ko-KR" altLang="en-US" sz="1800" spc="-50" dirty="0" smtClean="0"/>
              <a:t>모식도 </a:t>
            </a:r>
            <a:r>
              <a:rPr lang="en-US" altLang="ko-KR" sz="1800" spc="-50" dirty="0" smtClean="0"/>
              <a:t>– </a:t>
            </a:r>
            <a:r>
              <a:rPr lang="ko-KR" altLang="en-US" sz="1800" spc="-50" dirty="0" smtClean="0"/>
              <a:t>투표 </a:t>
            </a:r>
            <a:r>
              <a:rPr lang="ko-KR" altLang="en-US" sz="1800" spc="-50" dirty="0" err="1" smtClean="0"/>
              <a:t>결과창</a:t>
            </a:r>
            <a:endParaRPr lang="ko-KR" altLang="en-US" sz="1800" b="1" spc="-50" dirty="0"/>
          </a:p>
        </p:txBody>
      </p:sp>
      <p:sp>
        <p:nvSpPr>
          <p:cNvPr id="12" name="TextBox 11"/>
          <p:cNvSpPr txBox="1"/>
          <p:nvPr/>
        </p:nvSpPr>
        <p:spPr>
          <a:xfrm>
            <a:off x="3995936" y="1091868"/>
            <a:ext cx="1160605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Main.jsp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89430" y="1853181"/>
            <a:ext cx="1872208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voteResultServlet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89430" y="2623874"/>
            <a:ext cx="1900110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VoteResult.jsp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36" y="3254860"/>
            <a:ext cx="6938664" cy="2910443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H="1">
            <a:off x="4576238" y="2165648"/>
            <a:ext cx="1" cy="4582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4576237" y="1392610"/>
            <a:ext cx="1" cy="4582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712624" y="2218783"/>
            <a:ext cx="1943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Forward Method Call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716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347864" y="14847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0" spc="-50" dirty="0" smtClean="0"/>
              <a:t>감사합니다</a:t>
            </a:r>
            <a:r>
              <a:rPr lang="en-US" altLang="ko-KR" sz="3600" dirty="0" smtClean="0"/>
              <a:t>.</a:t>
            </a:r>
            <a:br>
              <a:rPr lang="en-US" altLang="ko-KR" sz="3600" dirty="0" smtClean="0"/>
            </a:br>
            <a:endParaRPr lang="ko-KR" altLang="en-US" sz="3600" dirty="0"/>
          </a:p>
        </p:txBody>
      </p:sp>
      <p:sp>
        <p:nvSpPr>
          <p:cNvPr id="8" name="제목 6"/>
          <p:cNvSpPr txBox="1">
            <a:spLocks/>
          </p:cNvSpPr>
          <p:nvPr/>
        </p:nvSpPr>
        <p:spPr>
          <a:xfrm>
            <a:off x="3707904" y="230891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600" smtClean="0"/>
              <a:t>Q &amp; A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endParaRPr lang="ko-KR" alt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1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800" b="0" spc="-90" dirty="0" smtClean="0"/>
              <a:t>요구사항</a:t>
            </a:r>
            <a:endParaRPr lang="ko-KR" altLang="en-US" sz="3800" b="0" spc="-9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333683" y="2405648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29414" y="1670635"/>
            <a:ext cx="63070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1)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아이디 중복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학번 중복 방지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       -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아이디 입력 시  데이터베이스에 이미 존재하는 아이디인지 확인하여 중복 방지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      -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학번 입력 시 데이터베이스에 이미 존재하는 학번인지 확인하여 중복 방지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2)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조건에 맞지 않는 입력 시 빨간 줄 표시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      - </a:t>
            </a:r>
            <a:r>
              <a:rPr lang="en-US" altLang="ko-KR" sz="12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jsp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페이지에서 회원 정보를 입력 받을 시 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required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를 이용하여 조건에 맞지 않는 입력 시 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       </a:t>
            </a:r>
          </a:p>
          <a:p>
            <a:pPr>
              <a:lnSpc>
                <a:spcPct val="150000"/>
              </a:lnSpc>
            </a:pP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       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빨간 줄 표시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      </a:t>
            </a:r>
          </a:p>
          <a:p>
            <a:pPr>
              <a:lnSpc>
                <a:spcPct val="150000"/>
              </a:lnSpc>
            </a:pP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로그인 </a:t>
            </a:r>
            <a:r>
              <a:rPr lang="en-US" altLang="ko-KR" sz="1800" spc="-50" dirty="0" smtClean="0"/>
              <a:t>&amp; </a:t>
            </a:r>
            <a:r>
              <a:rPr lang="ko-KR" altLang="en-US" sz="1800" spc="-50" dirty="0" smtClean="0"/>
              <a:t>로그아웃</a:t>
            </a:r>
            <a:endParaRPr lang="ko-KR" altLang="en-US" sz="1800" b="1" spc="-50" dirty="0"/>
          </a:p>
        </p:txBody>
      </p:sp>
      <p:sp>
        <p:nvSpPr>
          <p:cNvPr id="2" name="직사각형 1"/>
          <p:cNvSpPr/>
          <p:nvPr/>
        </p:nvSpPr>
        <p:spPr>
          <a:xfrm>
            <a:off x="2333683" y="1220459"/>
            <a:ext cx="1050288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회원가입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33683" y="3360374"/>
            <a:ext cx="254108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아이디 </a:t>
            </a:r>
            <a:r>
              <a:rPr lang="ko-KR" altLang="en-US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및 비밀번호 찾기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29415" y="3868205"/>
            <a:ext cx="5760640" cy="1722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1)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이름으로 아이디 찾기 기능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       -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데이터베이스에 접근하여 입력한 이름과 짝지어진 아이디를 출력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       -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정보 보호를 위해  앞자리 세 자리 표시 후 별표 출력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2)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이름과 아이디로 비밀번호 찾기 기능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       -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데이터베이스에 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접근하여 입력한 이름과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아이디로 짝지어진 비밀번호를 출력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       -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정보 보호를 위해 앞자리 세 자리 표시 후 별표 출력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33682" y="5441516"/>
            <a:ext cx="833883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29415" y="5949347"/>
            <a:ext cx="5760640" cy="614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로그인 시 다른 페이지에서 아이디 값을 가져올 수 있도록 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세션에 아이디를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저장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홈페이지 이용 가능 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333683" y="2405648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로그인 </a:t>
            </a:r>
            <a:r>
              <a:rPr lang="en-US" altLang="ko-KR" sz="1800" spc="-50" dirty="0" smtClean="0"/>
              <a:t>&amp; </a:t>
            </a:r>
            <a:r>
              <a:rPr lang="ko-KR" altLang="en-US" sz="1800" spc="-50" dirty="0" smtClean="0"/>
              <a:t>로그아웃</a:t>
            </a:r>
            <a:endParaRPr lang="ko-KR" altLang="en-US" sz="1800" b="1" spc="-50" dirty="0"/>
          </a:p>
        </p:txBody>
      </p:sp>
      <p:sp>
        <p:nvSpPr>
          <p:cNvPr id="2" name="직사각형 1"/>
          <p:cNvSpPr/>
          <p:nvPr/>
        </p:nvSpPr>
        <p:spPr>
          <a:xfrm>
            <a:off x="2333683" y="1220459"/>
            <a:ext cx="11144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로그 아웃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09747" y="1770733"/>
            <a:ext cx="5760640" cy="614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로그 아웃 시 세션의 아이디 해제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로그인 페이지로 이동 가능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038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333683" y="2405648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29414" y="1670635"/>
            <a:ext cx="63070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1)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타 학과 투표 제한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            -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투표하려는 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학과와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데이터베이스에 접근하여 읽어온 본인의 학과가 다를 시 투표 제한</a:t>
            </a: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2)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중복 투표 제한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            -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투표 시 아이디를 데이터베이스에 추가하여 추후 중복 투표 시도 시 데이터베이스에서 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             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본인 아이디를 검색하여 아이디가 존재한다면 투표 제한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24302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투표 기능</a:t>
            </a:r>
            <a:endParaRPr lang="ko-KR" altLang="en-US" sz="1800" b="1" spc="-50" dirty="0"/>
          </a:p>
        </p:txBody>
      </p:sp>
      <p:sp>
        <p:nvSpPr>
          <p:cNvPr id="2" name="직사각형 1"/>
          <p:cNvSpPr/>
          <p:nvPr/>
        </p:nvSpPr>
        <p:spPr>
          <a:xfrm>
            <a:off x="2333683" y="1220459"/>
            <a:ext cx="11144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투표 제한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33683" y="3103672"/>
            <a:ext cx="11144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투표 실시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29415" y="3560935"/>
            <a:ext cx="6307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위의 제한에 걸리지 않으면 투표 가능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             -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투표 시 아이디와 학부를 데이터베이스에 추가하고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투표한 후보자의 데이터베이스에   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             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접근하여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득표 수 수정 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00356" y="4345765"/>
            <a:ext cx="11144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투표 종료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29415" y="4853596"/>
            <a:ext cx="6307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투표 종료 시 후보자 별 득표수 확인 가능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             -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투표가 진행 중인지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종료됐는지 설정하기 위해 데이터베이스에 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flag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인자를 주어 투표</a:t>
            </a: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              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가 시작하지 않았을 시 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0,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진행 중일 시 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1,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종료 시 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 초기화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진행중인 투표는 득표수 확인 불가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종료 된 투표만 후보자 별 득표수 확인 가능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561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333683" y="2195418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29415" y="1124744"/>
            <a:ext cx="5760640" cy="614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데이터베이스에서 각 학과별 후보자의 정보를 읽어와 출력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24302" y="241598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1-3,4,5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848972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게시판</a:t>
            </a:r>
            <a:endParaRPr lang="ko-KR" altLang="en-US" sz="1800" b="1" spc="-50" dirty="0"/>
          </a:p>
        </p:txBody>
      </p:sp>
      <p:sp>
        <p:nvSpPr>
          <p:cNvPr id="2" name="직사각형 1"/>
          <p:cNvSpPr/>
          <p:nvPr/>
        </p:nvSpPr>
        <p:spPr>
          <a:xfrm>
            <a:off x="2333683" y="685404"/>
            <a:ext cx="188545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   </a:t>
            </a: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공약 게시판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33683" y="1420945"/>
            <a:ext cx="188545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1-4   </a:t>
            </a: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인증 게시판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2903" y="4389407"/>
            <a:ext cx="186989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1-5   </a:t>
            </a: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질문 게시판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28634" y="4892110"/>
            <a:ext cx="61630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글쓰기</a:t>
            </a: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학과 선택 후 글을 입력할 시 데이터베이스에 글쓴이 아이디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질문하는 학과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제목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 입력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-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글 번호는 데이터베이스 생성시 </a:t>
            </a:r>
            <a:r>
              <a:rPr lang="en-US" altLang="ko-KR" sz="12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auto_increment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 선언하여 자동증가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2"/>
            </a:pP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수정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삭제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-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본인이 쓴 글일 때만 수정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삭제 가능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-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수정 시 데이터베이스를 수정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삭제 시 데이터베이스에서 삭제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29415" y="1883337"/>
            <a:ext cx="59938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글쓰기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글을 입력할 시 데이터베이스에 글쓴이 아이디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비밀번호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아이디 입력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글 번호는 데이터베이스 생성시 </a:t>
            </a:r>
            <a:r>
              <a:rPr lang="en-US" altLang="ko-KR" sz="12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auto_increment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 선언하여 자동 증가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2"/>
            </a:pP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사진 업로드</a:t>
            </a: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-  application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내장 객체로 실제 파일이 업로드 되는 경로로 사진 업로드</a:t>
            </a: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- 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파일 이름과 실제 저장되는 파일 이름 데이터베이스에 저장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3)  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수정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삭제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비밀번호를 확인하여 본인과 일치할 시 수정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삭제 가능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수정 시 데이터베이스를 수정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삭제 시 데이터베이스에서 삭제</a:t>
            </a: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</a:t>
            </a: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982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0234"/>
              </p:ext>
            </p:extLst>
          </p:nvPr>
        </p:nvGraphicFramePr>
        <p:xfrm>
          <a:off x="2411760" y="2276872"/>
          <a:ext cx="2592288" cy="295232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96144"/>
                <a:gridCol w="1296144"/>
              </a:tblGrid>
              <a:tr h="41108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요구 사항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   실제 구현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531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글 작성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O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635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수정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5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삭제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635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답글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0"/>
          <p:cNvSpPr>
            <a:spLocks noGrp="1"/>
          </p:cNvSpPr>
          <p:nvPr>
            <p:ph type="ctrTitle"/>
          </p:nvPr>
        </p:nvSpPr>
        <p:spPr>
          <a:xfrm>
            <a:off x="314003" y="918245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완료하지 못한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구현</a:t>
            </a:r>
            <a:endParaRPr lang="ko-KR" altLang="en-US" sz="1800" spc="-5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3706"/>
              </p:ext>
            </p:extLst>
          </p:nvPr>
        </p:nvGraphicFramePr>
        <p:xfrm>
          <a:off x="5652120" y="2204864"/>
          <a:ext cx="2448272" cy="358763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24136"/>
                <a:gridCol w="1224136"/>
              </a:tblGrid>
              <a:tr h="41108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요구 사항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   실제 구현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531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글 작성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O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635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수정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O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5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삭제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O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635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이미지 업로드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5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이미지 출력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1-6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059832" y="1638325"/>
            <a:ext cx="10374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질문 게시판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00192" y="1638325"/>
            <a:ext cx="10374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spc="-5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인증 게시판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980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3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smtClean="0"/>
              <a:t>UI</a:t>
            </a:r>
            <a:endParaRPr lang="ko-KR" altLang="en-US" sz="3800" b="0" spc="-90" dirty="0"/>
          </a:p>
        </p:txBody>
      </p:sp>
    </p:spTree>
    <p:extLst>
      <p:ext uri="{BB962C8B-B14F-4D97-AF65-F5344CB8AC3E}">
        <p14:creationId xmlns:p14="http://schemas.microsoft.com/office/powerpoint/2010/main" val="2563216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5797</TotalTime>
  <Words>978</Words>
  <Application>Microsoft Office PowerPoint</Application>
  <PresentationFormat>화면 슬라이드 쇼(4:3)</PresentationFormat>
  <Paragraphs>353</Paragraphs>
  <Slides>27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나눔명조 ExtraBold</vt:lpstr>
      <vt:lpstr>나눔고딕 ExtraBold</vt:lpstr>
      <vt:lpstr>맑은 고딕</vt:lpstr>
      <vt:lpstr>나눔고딕</vt:lpstr>
      <vt:lpstr>Arial</vt:lpstr>
      <vt:lpstr>Office 테마</vt:lpstr>
      <vt:lpstr>3조 최종 데모</vt:lpstr>
      <vt:lpstr>목차</vt:lpstr>
      <vt:lpstr>요구사항</vt:lpstr>
      <vt:lpstr>로그인 &amp; 로그아웃</vt:lpstr>
      <vt:lpstr>로그인 &amp; 로그아웃</vt:lpstr>
      <vt:lpstr>투표 기능</vt:lpstr>
      <vt:lpstr>게시판</vt:lpstr>
      <vt:lpstr>완료하지 못한 구현</vt:lpstr>
      <vt:lpstr>UI</vt:lpstr>
      <vt:lpstr>UI</vt:lpstr>
      <vt:lpstr>UI</vt:lpstr>
      <vt:lpstr>UI</vt:lpstr>
      <vt:lpstr>UI</vt:lpstr>
      <vt:lpstr>DB Design</vt:lpstr>
      <vt:lpstr>DB Design</vt:lpstr>
      <vt:lpstr>DB Design</vt:lpstr>
      <vt:lpstr>Page Navigation Model</vt:lpstr>
      <vt:lpstr>Page Navigation Model </vt:lpstr>
      <vt:lpstr>MVC</vt:lpstr>
      <vt:lpstr>MVC</vt:lpstr>
      <vt:lpstr>PowerPoint 프레젠테이션</vt:lpstr>
      <vt:lpstr>PowerPoint 프레젠테이션</vt:lpstr>
      <vt:lpstr>PowerPoint 프레젠테이션</vt:lpstr>
      <vt:lpstr>PowerPoint 프레젠테이션</vt:lpstr>
      <vt:lpstr>MVC 모식도 – 투표 </vt:lpstr>
      <vt:lpstr>MVC 모식도 – 투표 결과창</vt:lpstr>
      <vt:lpstr>감사합니다.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User</cp:lastModifiedBy>
  <cp:revision>59</cp:revision>
  <dcterms:created xsi:type="dcterms:W3CDTF">2011-08-23T09:45:48Z</dcterms:created>
  <dcterms:modified xsi:type="dcterms:W3CDTF">2018-10-31T08:45:54Z</dcterms:modified>
</cp:coreProperties>
</file>