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2" r:id="rId3"/>
    <p:sldId id="280" r:id="rId4"/>
    <p:sldId id="278" r:id="rId5"/>
    <p:sldId id="259" r:id="rId6"/>
    <p:sldId id="287" r:id="rId7"/>
    <p:sldId id="285" r:id="rId8"/>
    <p:sldId id="286" r:id="rId9"/>
    <p:sldId id="279" r:id="rId10"/>
    <p:sldId id="284" r:id="rId11"/>
    <p:sldId id="288" r:id="rId12"/>
    <p:sldId id="289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GUEZ GONI Antonio" initials="DGA" lastIdx="1" clrIdx="0">
    <p:extLst>
      <p:ext uri="{19B8F6BF-5375-455C-9EA6-DF929625EA0E}">
        <p15:presenceInfo xmlns:p15="http://schemas.microsoft.com/office/powerpoint/2012/main" userId="DOMINGUEZ GONI 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1DFF-85EA-457B-8022-0E340D217B12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0227-FE94-4189-8BDE-36484BBF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7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7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9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0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8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3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0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124608" y="3076850"/>
            <a:ext cx="4851661" cy="59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MADRID, </a:t>
            </a:r>
            <a:r>
              <a:rPr lang="en-GB" sz="2000" b="1" dirty="0" smtClean="0"/>
              <a:t>SEPTIEMBRE </a:t>
            </a:r>
            <a:r>
              <a:rPr lang="en-GB" sz="2000" b="1" dirty="0" smtClean="0"/>
              <a:t>2020</a:t>
            </a:r>
            <a:endParaRPr lang="en-GB" sz="2000" b="1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777591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3600" b="1" dirty="0" smtClean="0"/>
              <a:t>TFM - Análisis Sentimiento Twitter</a:t>
            </a:r>
            <a:endParaRPr lang="es-ES_tradnl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9" y="810500"/>
            <a:ext cx="3400877" cy="10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19205"/>
            <a:ext cx="776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Estado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14" name="Imagen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179" y="616765"/>
            <a:ext cx="5406266" cy="2884598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327" y="3501363"/>
            <a:ext cx="5237971" cy="289927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51643" y="1854758"/>
            <a:ext cx="58507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términos generales, la opinión de la red social </a:t>
            </a:r>
            <a:r>
              <a:rPr lang="es-ES" sz="1600" dirty="0" smtClean="0"/>
              <a:t>ha </a:t>
            </a:r>
            <a:r>
              <a:rPr lang="es-ES" sz="1600" dirty="0"/>
              <a:t>sido bastante </a:t>
            </a:r>
            <a:r>
              <a:rPr lang="es-ES" sz="1600" dirty="0" smtClean="0"/>
              <a:t>neutra.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</a:t>
            </a:r>
            <a:r>
              <a:rPr lang="es-ES" sz="1600" dirty="0" smtClean="0"/>
              <a:t>l </a:t>
            </a:r>
            <a:r>
              <a:rPr lang="es-ES" sz="1600" dirty="0"/>
              <a:t>número de Tweets disminuye a partir de febrero debido a la finalización de la campaña de navidad y las </a:t>
            </a:r>
            <a:r>
              <a:rPr lang="es-ES" sz="1600" dirty="0" smtClean="0"/>
              <a:t>rebajas.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Vuelve a incrementarse en </a:t>
            </a:r>
            <a:r>
              <a:rPr lang="es-ES" sz="1600" dirty="0"/>
              <a:t>el mes de marzo, superando incluso al mes de enero, debido a la crisis sanitaria del Covid-19</a:t>
            </a:r>
            <a:r>
              <a:rPr lang="es-E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</a:t>
            </a:r>
            <a:r>
              <a:rPr lang="es-ES" sz="1600" dirty="0" smtClean="0"/>
              <a:t>ran </a:t>
            </a:r>
            <a:r>
              <a:rPr lang="es-ES" sz="1600" dirty="0"/>
              <a:t>impacto </a:t>
            </a:r>
            <a:r>
              <a:rPr lang="es-ES" sz="1600" dirty="0" smtClean="0"/>
              <a:t>en </a:t>
            </a:r>
            <a:r>
              <a:rPr lang="es-ES" sz="1600" dirty="0"/>
              <a:t>la red social el anuncio </a:t>
            </a:r>
            <a:r>
              <a:rPr lang="es-ES" sz="1600" dirty="0" smtClean="0"/>
              <a:t>del cierre de </a:t>
            </a:r>
            <a:r>
              <a:rPr lang="es-ES" sz="1600" dirty="0"/>
              <a:t>algunos centros comerciales en España </a:t>
            </a:r>
            <a:r>
              <a:rPr lang="es-ES" sz="1600" dirty="0" smtClean="0"/>
              <a:t>con </a:t>
            </a:r>
            <a:r>
              <a:rPr lang="es-ES" sz="1600" dirty="0"/>
              <a:t>sentimiento </a:t>
            </a:r>
            <a:r>
              <a:rPr lang="es-ES" sz="1600" dirty="0" smtClean="0"/>
              <a:t>negativo.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80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</a:t>
            </a:r>
            <a:r>
              <a:rPr lang="es-ES" sz="2000" b="1" dirty="0" err="1" smtClean="0"/>
              <a:t>Following</a:t>
            </a:r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8" y="745259"/>
            <a:ext cx="5227784" cy="267975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8" y="3425017"/>
            <a:ext cx="5227784" cy="282469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51643" y="1898516"/>
            <a:ext cx="5333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</a:t>
            </a:r>
            <a:r>
              <a:rPr lang="es-ES" sz="1600" dirty="0" smtClean="0"/>
              <a:t>uy </a:t>
            </a:r>
            <a:r>
              <a:rPr lang="es-ES" sz="1600" dirty="0"/>
              <a:t>interesante la información de las cuentas que </a:t>
            </a:r>
            <a:r>
              <a:rPr lang="es-ES" sz="1600" dirty="0" smtClean="0"/>
              <a:t>se hacen </a:t>
            </a:r>
            <a:r>
              <a:rPr lang="es-ES" sz="1600" dirty="0" err="1"/>
              <a:t>following</a:t>
            </a:r>
            <a:r>
              <a:rPr lang="es-ES" sz="1600" dirty="0"/>
              <a:t> para poder destinar </a:t>
            </a:r>
            <a:r>
              <a:rPr lang="es-ES" sz="1600" dirty="0" smtClean="0"/>
              <a:t>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Preocupante la poca actividad durante el periodo de confinamiento.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Coordinación del Dpto.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Aunque la actividad es mucho menor, ve </a:t>
            </a:r>
            <a:r>
              <a:rPr lang="es-ES" sz="1600" dirty="0"/>
              <a:t>un pequeño incremento de comentarios positivos (cerca del 7</a:t>
            </a:r>
            <a:r>
              <a:rPr lang="es-ES" sz="1600" dirty="0" smtClean="0"/>
              <a:t>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0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Estado Covid-19</a:t>
            </a:r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19178" y="1293439"/>
            <a:ext cx="5234470" cy="262113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1643" y="1710921"/>
            <a:ext cx="549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Profundizando en los datos del </a:t>
            </a:r>
            <a:r>
              <a:rPr lang="es-ES" sz="1600" dirty="0" err="1"/>
              <a:t>Covid</a:t>
            </a:r>
            <a:r>
              <a:rPr lang="es-ES" sz="1600" dirty="0"/>
              <a:t>, vemos un despunte de los tweets generados sobre los </a:t>
            </a:r>
            <a:r>
              <a:rPr lang="es-ES" sz="1600" dirty="0" smtClean="0"/>
              <a:t>días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</a:t>
            </a:r>
          </a:p>
          <a:p>
            <a:pPr lvl="1"/>
            <a:r>
              <a:rPr lang="es-ES" sz="1600" dirty="0" smtClean="0"/>
              <a:t>con </a:t>
            </a:r>
            <a:r>
              <a:rPr lang="es-ES" sz="1600" dirty="0"/>
              <a:t>una mejora de </a:t>
            </a:r>
            <a:r>
              <a:rPr lang="es-ES" sz="1600" dirty="0" smtClean="0"/>
              <a:t>sentimiento de los Tweets </a:t>
            </a:r>
            <a:r>
              <a:rPr lang="es-ES" sz="1600" dirty="0"/>
              <a:t>positivos.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 – Estado de alarma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 – ERTE en El Corte Inglés  </a:t>
            </a:r>
          </a:p>
          <a:p>
            <a:endParaRPr lang="es-ES" sz="1600" dirty="0"/>
          </a:p>
        </p:txBody>
      </p:sp>
      <p:pic>
        <p:nvPicPr>
          <p:cNvPr id="14" name="Imagen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205883" y="4133143"/>
            <a:ext cx="5986117" cy="2073390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7710" y="4400154"/>
            <a:ext cx="630110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397875" y="2243399"/>
            <a:ext cx="5223642" cy="78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SUGERENCIAS Y PREGUNTAS </a:t>
            </a:r>
            <a:endParaRPr lang="en-GB" sz="3600" b="1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547080" y="3136779"/>
            <a:ext cx="4851661" cy="468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GB" sz="2000" b="1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61394" y="1328999"/>
            <a:ext cx="2575034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b="1" dirty="0" smtClean="0"/>
              <a:t>GRACIAS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5233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01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OVERVIEW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06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86200" y="1316899"/>
            <a:ext cx="110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Motivación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 </a:t>
            </a:r>
            <a:r>
              <a:rPr lang="es-ES" sz="1600" dirty="0" smtClean="0"/>
              <a:t>propósito de proyecto es averiguar la opinión de los usuarios acerca de mi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¿Qué está ocurriendo?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¿Estamos ofreciendo un buen servicio?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¿Destino recursos en cierta área o en otra</a:t>
            </a:r>
            <a:r>
              <a:rPr lang="es-ES" sz="16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¿Factores externos están afectando?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  <a:p>
            <a:r>
              <a:rPr lang="es-ES" sz="2000" b="1" dirty="0" smtClean="0"/>
              <a:t>Objetivo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Construir un proyecto que extraiga información de Twitter y que analice los Tweets generados por los usuarios sobre mi empresa.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Extraer </a:t>
            </a:r>
            <a:r>
              <a:rPr lang="es-ES" sz="1600" dirty="0" smtClean="0"/>
              <a:t>todos los Tweets generados desde Enero 2020 a </a:t>
            </a:r>
            <a:r>
              <a:rPr lang="es-ES" sz="1600" dirty="0" smtClean="0"/>
              <a:t>Junio </a:t>
            </a:r>
            <a:r>
              <a:rPr lang="es-ES" sz="1600" dirty="0" smtClean="0"/>
              <a:t>2020 con la palabra clave </a:t>
            </a:r>
            <a:r>
              <a:rPr lang="es-ES" sz="1600" i="1" dirty="0" smtClean="0"/>
              <a:t>El Corte Inglé</a:t>
            </a:r>
            <a:r>
              <a:rPr lang="es-ES" sz="1600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Analizar el sentimiento de dichos Tweets</a:t>
            </a:r>
            <a:r>
              <a:rPr lang="es-E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las cuentas </a:t>
            </a:r>
            <a:r>
              <a:rPr lang="es-ES" sz="1600" dirty="0" err="1" smtClean="0"/>
              <a:t>following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Covid-19</a:t>
            </a:r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OVERVIEW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05" y="2186939"/>
            <a:ext cx="2305338" cy="6496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047" y="3126523"/>
            <a:ext cx="818055" cy="7136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671" y="6217341"/>
            <a:ext cx="1238657" cy="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02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ALCANCE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335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OBJETIVO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51643" y="1379554"/>
            <a:ext cx="7226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¿Qué quiero obtener?</a:t>
            </a:r>
          </a:p>
          <a:p>
            <a:endParaRPr lang="es-ES" sz="2000" b="1" dirty="0" smtClean="0"/>
          </a:p>
          <a:p>
            <a:r>
              <a:rPr lang="es-ES" sz="1600" dirty="0" smtClean="0"/>
              <a:t>El objetivo del proyecto es conocer la opinión pública sobre los servicios que ha ofrecido mi empresa en </a:t>
            </a:r>
            <a:r>
              <a:rPr lang="es-ES" sz="1600" dirty="0" smtClean="0"/>
              <a:t>un periodo de tiempo determinado.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En la actualidad, existen proyectos donde se realiza análisis de sentimiento de las redes sociales y por tanto, no se diferenciaría de los ya existentes. Pero sí daría un valor añadido al porfolio de aplicaciones de una empresa para mejorar la calidad.</a:t>
            </a:r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2000" b="1" dirty="0" smtClean="0"/>
              <a:t>Técnicas</a:t>
            </a:r>
          </a:p>
          <a:p>
            <a:endParaRPr lang="es-ES" sz="2000" b="1" dirty="0" smtClean="0"/>
          </a:p>
          <a:p>
            <a:r>
              <a:rPr lang="es-ES" sz="1600" dirty="0" smtClean="0"/>
              <a:t>Las técnicas a utilizar serían: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Engineering</a:t>
            </a:r>
            <a:r>
              <a:rPr lang="es-ES" sz="1600" dirty="0" smtClean="0"/>
              <a:t>: Extracción de datos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Science</a:t>
            </a:r>
            <a:r>
              <a:rPr lang="es-ES" sz="1600" dirty="0" smtClean="0"/>
              <a:t>: Técnicas de </a:t>
            </a:r>
            <a:r>
              <a:rPr lang="es-ES" sz="1600" dirty="0" err="1" smtClean="0"/>
              <a:t>NLProc</a:t>
            </a:r>
            <a:r>
              <a:rPr lang="es-ES" sz="1600" dirty="0" smtClean="0"/>
              <a:t> para el análisis de sentimiento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Reporting</a:t>
            </a:r>
            <a:r>
              <a:rPr lang="es-ES" sz="1600" dirty="0" smtClean="0"/>
              <a:t>: creación de un </a:t>
            </a:r>
            <a:r>
              <a:rPr lang="es-ES" sz="1600" dirty="0" err="1" smtClean="0"/>
              <a:t>CdM</a:t>
            </a:r>
            <a:r>
              <a:rPr lang="es-ES" sz="1600" dirty="0" smtClean="0"/>
              <a:t> en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8571346" y="1918602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1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2110" y="3138868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s-E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2874" y="4409409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00B050"/>
                </a:solidFill>
              </a:rPr>
              <a:t>3</a:t>
            </a:r>
            <a:endParaRPr lang="es-ES" sz="4000" b="1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/>
          <p:cNvCxnSpPr>
            <a:stCxn id="3" idx="2"/>
          </p:cNvCxnSpPr>
          <p:nvPr/>
        </p:nvCxnSpPr>
        <p:spPr>
          <a:xfrm>
            <a:off x="8779164" y="2626488"/>
            <a:ext cx="0" cy="49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2"/>
          </p:cNvCxnSpPr>
          <p:nvPr/>
        </p:nvCxnSpPr>
        <p:spPr>
          <a:xfrm flipH="1">
            <a:off x="8760692" y="3846754"/>
            <a:ext cx="9236" cy="528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V="1">
            <a:off x="8779164" y="2957342"/>
            <a:ext cx="2249054" cy="2344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769928" y="4230558"/>
            <a:ext cx="2128981" cy="28517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432801" y="5264762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Reporting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8" idx="2"/>
          </p:cNvCxnSpPr>
          <p:nvPr/>
        </p:nvCxnSpPr>
        <p:spPr>
          <a:xfrm>
            <a:off x="8760692" y="5117295"/>
            <a:ext cx="0" cy="468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769928" y="5613042"/>
            <a:ext cx="2138217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562110" y="2649471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562110" y="3897974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 smtClean="0"/>
              <a:t>Science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305800" y="1580001"/>
            <a:ext cx="9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168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Engineering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Api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Utilización de la librería </a:t>
            </a:r>
            <a:r>
              <a:rPr lang="es-ES" sz="1600" i="1" dirty="0" err="1" smtClean="0"/>
              <a:t>Tweepy</a:t>
            </a:r>
            <a:r>
              <a:rPr lang="es-ES" sz="1600" dirty="0" smtClean="0"/>
              <a:t> </a:t>
            </a:r>
            <a:r>
              <a:rPr lang="es-ES" sz="1600" dirty="0" smtClean="0"/>
              <a:t>+ GetOldTweets3 de </a:t>
            </a:r>
            <a:r>
              <a:rPr lang="es-ES" sz="1600" dirty="0" smtClean="0"/>
              <a:t>Python para poder acceder a la información de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Búsqueda por</a:t>
            </a:r>
            <a:r>
              <a:rPr lang="es-ES" sz="1600" i="1" dirty="0" smtClean="0"/>
              <a:t> 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de Tweets desde Enero 2020 a </a:t>
            </a:r>
            <a:r>
              <a:rPr lang="es-ES" sz="1600" dirty="0" smtClean="0"/>
              <a:t>Junio </a:t>
            </a:r>
            <a:r>
              <a:rPr lang="es-ES" sz="1600" dirty="0" smtClean="0"/>
              <a:t>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información de la cuenta </a:t>
            </a:r>
            <a:r>
              <a:rPr lang="es-ES" sz="1600" i="1" dirty="0" smtClean="0"/>
              <a:t>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</a:t>
            </a:r>
            <a:r>
              <a:rPr lang="es-ES" sz="1600" dirty="0"/>
              <a:t>información </a:t>
            </a:r>
            <a:r>
              <a:rPr lang="es-ES" sz="1600" dirty="0" smtClean="0"/>
              <a:t>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Limitaciones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Dado que la cuenta gratuita de desarrollo Twitter tiene restricciones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Almacenamiento en </a:t>
            </a:r>
            <a:r>
              <a:rPr lang="es-ES" sz="1600" dirty="0" err="1" smtClean="0"/>
              <a:t>CSVs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Acceso limitado con </a:t>
            </a:r>
            <a:r>
              <a:rPr lang="es-ES" sz="1600" dirty="0" err="1" smtClean="0"/>
              <a:t>Time.Sleep</a:t>
            </a:r>
            <a:r>
              <a:rPr lang="es-ES" sz="1600" dirty="0" smtClean="0"/>
              <a:t>()</a:t>
            </a:r>
            <a:endParaRPr lang="es-ES" sz="1600" dirty="0" smtClean="0"/>
          </a:p>
          <a:p>
            <a:pPr lvl="2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Gestión de ficheros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Carga de </a:t>
            </a:r>
            <a:r>
              <a:rPr lang="es-ES" sz="1600" dirty="0" err="1" smtClean="0"/>
              <a:t>dataframes</a:t>
            </a:r>
            <a:r>
              <a:rPr lang="es-ES" sz="1600" dirty="0" smtClean="0"/>
              <a:t> con la información previamente obtenido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90" y="1710996"/>
            <a:ext cx="1004515" cy="876335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2" idx="0"/>
            <a:endCxn id="10" idx="2"/>
          </p:cNvCxnSpPr>
          <p:nvPr/>
        </p:nvCxnSpPr>
        <p:spPr>
          <a:xfrm flipV="1">
            <a:off x="8776035" y="2587331"/>
            <a:ext cx="1071813" cy="57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2" idx="2"/>
            <a:endCxn id="27" idx="1"/>
          </p:cNvCxnSpPr>
          <p:nvPr/>
        </p:nvCxnSpPr>
        <p:spPr>
          <a:xfrm>
            <a:off x="8776035" y="3626188"/>
            <a:ext cx="673477" cy="5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57" y="4974639"/>
            <a:ext cx="1064132" cy="966232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761754" y="3225728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GetOldTweets3</a:t>
            </a:r>
            <a:endParaRPr lang="es-ES" sz="2400" b="1" dirty="0"/>
          </a:p>
        </p:txBody>
      </p:sp>
      <p:cxnSp>
        <p:nvCxnSpPr>
          <p:cNvPr id="17" name="Conector recto de flecha 16"/>
          <p:cNvCxnSpPr>
            <a:stCxn id="15" idx="0"/>
            <a:endCxn id="10" idx="2"/>
          </p:cNvCxnSpPr>
          <p:nvPr/>
        </p:nvCxnSpPr>
        <p:spPr>
          <a:xfrm flipH="1" flipV="1">
            <a:off x="9847848" y="2587331"/>
            <a:ext cx="1225470" cy="63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27" idx="3"/>
          </p:cNvCxnSpPr>
          <p:nvPr/>
        </p:nvCxnSpPr>
        <p:spPr>
          <a:xfrm flipH="1">
            <a:off x="10335337" y="3687393"/>
            <a:ext cx="737981" cy="4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512" y="3707404"/>
            <a:ext cx="885825" cy="86677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8082543" y="3164523"/>
            <a:ext cx="13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Tweepy</a:t>
            </a:r>
            <a:endParaRPr lang="es-ES" sz="2400" b="1" dirty="0"/>
          </a:p>
        </p:txBody>
      </p:sp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>
            <a:off x="9892425" y="4574179"/>
            <a:ext cx="17898" cy="40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90871" y="1353474"/>
            <a:ext cx="77608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Science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Algoritmos NLP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librerías </a:t>
            </a:r>
            <a:r>
              <a:rPr lang="es-ES" sz="1600" dirty="0" err="1" smtClean="0"/>
              <a:t>TextBlob</a:t>
            </a:r>
            <a:r>
              <a:rPr lang="es-ES" sz="1600" dirty="0" smtClean="0"/>
              <a:t>, NLTK y Google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Métodos para limpiar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Conversión de mayúsculas a minúsculas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Str</a:t>
            </a:r>
            <a:r>
              <a:rPr lang="es-ES" sz="1600" dirty="0" smtClean="0"/>
              <a:t>().</a:t>
            </a:r>
            <a:r>
              <a:rPr lang="es-ES" sz="1600" dirty="0" err="1" smtClean="0"/>
              <a:t>lower</a:t>
            </a:r>
            <a:r>
              <a:rPr lang="es-E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Traducción a Español los Tweets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 </a:t>
            </a:r>
            <a:r>
              <a:rPr lang="es-ES" sz="1600" dirty="0" err="1" smtClean="0"/>
              <a:t>GoogleTrans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signos de puntuación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procede a eliminar: #,@, </a:t>
            </a:r>
            <a:r>
              <a:rPr lang="es-ES" sz="1600" dirty="0" err="1" smtClean="0"/>
              <a:t>RT’s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Tokenización</a:t>
            </a:r>
            <a:r>
              <a:rPr lang="es-E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divide en una lista de palabras.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palabras vacías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eliminan aquellas palabras que no tienen valor en el análisis.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27" idx="0"/>
            <a:endCxn id="3" idx="2"/>
          </p:cNvCxnSpPr>
          <p:nvPr/>
        </p:nvCxnSpPr>
        <p:spPr>
          <a:xfrm flipH="1" flipV="1">
            <a:off x="8123608" y="2735951"/>
            <a:ext cx="1105001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542" y="4587292"/>
            <a:ext cx="1064132" cy="966232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27" idx="0"/>
            <a:endCxn id="5" idx="2"/>
          </p:cNvCxnSpPr>
          <p:nvPr/>
        </p:nvCxnSpPr>
        <p:spPr>
          <a:xfrm flipV="1">
            <a:off x="9228609" y="2692549"/>
            <a:ext cx="820295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96" y="3206533"/>
            <a:ext cx="885825" cy="866775"/>
          </a:xfrm>
          <a:prstGeom prst="rect">
            <a:avLst/>
          </a:prstGeom>
        </p:spPr>
      </p:pic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 flipH="1">
            <a:off x="9228608" y="4073308"/>
            <a:ext cx="1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129" y="1457675"/>
            <a:ext cx="1328957" cy="12782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02" y="1898536"/>
            <a:ext cx="2210003" cy="7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Reporting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Creación de Dossier.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Estado General en 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</a:t>
            </a:r>
            <a:r>
              <a:rPr lang="es-ES" sz="1600" dirty="0" smtClean="0"/>
              <a:t>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Orientado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KPIs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Positivos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Negativos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Evolución Temporal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Detalle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Filtrado por Mes y Sentimiento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Disponible calendario por día para profundizar en los datos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50" y="1421103"/>
            <a:ext cx="885248" cy="803805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4" idx="2"/>
            <a:endCxn id="16" idx="0"/>
          </p:cNvCxnSpPr>
          <p:nvPr/>
        </p:nvCxnSpPr>
        <p:spPr>
          <a:xfrm>
            <a:off x="9209374" y="2224908"/>
            <a:ext cx="8517" cy="67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46" y="2901901"/>
            <a:ext cx="4360489" cy="2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03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555328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RESULTADOS/CONCLUSIÓN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35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12698</TotalTime>
  <Words>620</Words>
  <Application>Microsoft Office PowerPoint</Application>
  <PresentationFormat>Panorámica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GONI Antonio</dc:creator>
  <cp:lastModifiedBy>DOMINGUEZ GONI Antonio</cp:lastModifiedBy>
  <cp:revision>381</cp:revision>
  <dcterms:created xsi:type="dcterms:W3CDTF">2020-02-13T15:23:45Z</dcterms:created>
  <dcterms:modified xsi:type="dcterms:W3CDTF">2020-08-23T17:21:50Z</dcterms:modified>
</cp:coreProperties>
</file>