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72" r:id="rId3"/>
    <p:sldId id="280" r:id="rId4"/>
    <p:sldId id="278" r:id="rId5"/>
    <p:sldId id="259" r:id="rId6"/>
    <p:sldId id="287" r:id="rId7"/>
    <p:sldId id="285" r:id="rId8"/>
    <p:sldId id="286" r:id="rId9"/>
    <p:sldId id="279" r:id="rId10"/>
    <p:sldId id="284" r:id="rId11"/>
    <p:sldId id="288" r:id="rId12"/>
    <p:sldId id="289" r:id="rId13"/>
    <p:sldId id="291" r:id="rId14"/>
    <p:sldId id="290" r:id="rId15"/>
    <p:sldId id="273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GUEZ GONI Antonio" initials="DGA" lastIdx="1" clrIdx="0">
    <p:extLst>
      <p:ext uri="{19B8F6BF-5375-455C-9EA6-DF929625EA0E}">
        <p15:presenceInfo xmlns:p15="http://schemas.microsoft.com/office/powerpoint/2012/main" userId="DOMINGUEZ GONI Anton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91DFF-85EA-457B-8022-0E340D217B12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B0227-FE94-4189-8BDE-36484BBF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981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76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72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25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99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90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84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83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3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03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C9E5-68C6-47CD-84E0-8AFA032363F6}" type="datetimeFigureOut">
              <a:rPr lang="es-ES" smtClean="0"/>
              <a:t>01/09/2020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CF17-B600-4B08-8AD1-827538B07D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3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1F6BF8CE-87E8-4534-AD75-1842FA3062BC}"/>
              </a:ext>
            </a:extLst>
          </p:cNvPr>
          <p:cNvSpPr txBox="1">
            <a:spLocks/>
          </p:cNvSpPr>
          <p:nvPr/>
        </p:nvSpPr>
        <p:spPr>
          <a:xfrm>
            <a:off x="1124608" y="3076850"/>
            <a:ext cx="4851661" cy="593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b="1" dirty="0" smtClean="0"/>
              <a:t>MADRID, SEPTIEMBRE 2020</a:t>
            </a:r>
            <a:endParaRPr lang="en-GB" sz="2000" b="1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7" y="2461209"/>
            <a:ext cx="7775913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3600" b="1" dirty="0" smtClean="0"/>
              <a:t>TFM - Análisis Sentimiento Twitter</a:t>
            </a:r>
            <a:endParaRPr lang="es-ES_tradnl" sz="36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79" y="810500"/>
            <a:ext cx="3400877" cy="102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4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19205"/>
            <a:ext cx="776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Estado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RESULTADOS/CONCLUSIÓN</a:t>
            </a:r>
            <a:endParaRPr lang="es-ES" sz="2800" b="1" dirty="0"/>
          </a:p>
        </p:txBody>
      </p:sp>
      <p:pic>
        <p:nvPicPr>
          <p:cNvPr id="14" name="Imagen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631179" y="616765"/>
            <a:ext cx="5406266" cy="2884598"/>
          </a:xfrm>
          <a:prstGeom prst="rect">
            <a:avLst/>
          </a:prstGeom>
        </p:spPr>
      </p:pic>
      <p:pic>
        <p:nvPicPr>
          <p:cNvPr id="17" name="Imagen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715327" y="3501363"/>
            <a:ext cx="5237971" cy="289927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651643" y="1854758"/>
            <a:ext cx="58507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En términos generales, la opinión de la red social </a:t>
            </a:r>
            <a:r>
              <a:rPr lang="es-ES" sz="1600" dirty="0" smtClean="0"/>
              <a:t>ha </a:t>
            </a:r>
            <a:r>
              <a:rPr lang="es-ES" sz="1600" dirty="0"/>
              <a:t>sido bastante </a:t>
            </a:r>
            <a:r>
              <a:rPr lang="es-ES" sz="1600" dirty="0" smtClean="0"/>
              <a:t>neutra.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E</a:t>
            </a:r>
            <a:r>
              <a:rPr lang="es-ES" sz="1600" dirty="0" smtClean="0"/>
              <a:t>l </a:t>
            </a:r>
            <a:r>
              <a:rPr lang="es-ES" sz="1600" dirty="0"/>
              <a:t>número de Tweets disminuye a partir de febrero debido a la finalización de la campaña de navidad y las </a:t>
            </a:r>
            <a:r>
              <a:rPr lang="es-ES" sz="1600" dirty="0" smtClean="0"/>
              <a:t>rebajas.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Vuelve a incrementarse en </a:t>
            </a:r>
            <a:r>
              <a:rPr lang="es-ES" sz="1600" dirty="0"/>
              <a:t>el mes de marzo, superando incluso al mes de enero, debido a la crisis sanitaria del Covid-19</a:t>
            </a:r>
            <a:r>
              <a:rPr lang="es-E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G</a:t>
            </a:r>
            <a:r>
              <a:rPr lang="es-ES" sz="1600" dirty="0" smtClean="0"/>
              <a:t>ran </a:t>
            </a:r>
            <a:r>
              <a:rPr lang="es-ES" sz="1600" dirty="0"/>
              <a:t>impacto </a:t>
            </a:r>
            <a:r>
              <a:rPr lang="es-ES" sz="1600" dirty="0" smtClean="0"/>
              <a:t>en </a:t>
            </a:r>
            <a:r>
              <a:rPr lang="es-ES" sz="1600" dirty="0"/>
              <a:t>la red social el anuncio </a:t>
            </a:r>
            <a:r>
              <a:rPr lang="es-ES" sz="1600" dirty="0" smtClean="0"/>
              <a:t>del cierre de </a:t>
            </a:r>
            <a:r>
              <a:rPr lang="es-ES" sz="1600" dirty="0"/>
              <a:t>algunos centros comerciales en España </a:t>
            </a:r>
            <a:r>
              <a:rPr lang="es-ES" sz="1600" dirty="0" smtClean="0"/>
              <a:t>con </a:t>
            </a:r>
            <a:r>
              <a:rPr lang="es-ES" sz="1600" dirty="0"/>
              <a:t>sentimiento </a:t>
            </a:r>
            <a:r>
              <a:rPr lang="es-ES" sz="1600" dirty="0" smtClean="0"/>
              <a:t>negativo.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32880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44057"/>
            <a:ext cx="77608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Análisis </a:t>
            </a:r>
            <a:r>
              <a:rPr lang="es-ES" sz="2000" b="1" dirty="0" err="1" smtClean="0"/>
              <a:t>Following</a:t>
            </a:r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  <a:p>
            <a:endParaRPr lang="es-ES" sz="20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RESULTADOS/CONCLUSIÓN</a:t>
            </a:r>
            <a:endParaRPr lang="es-ES" sz="2800" b="1" dirty="0"/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8" y="745259"/>
            <a:ext cx="5227784" cy="2679758"/>
          </a:xfrm>
          <a:prstGeom prst="rect">
            <a:avLst/>
          </a:prstGeom>
        </p:spPr>
      </p:pic>
      <p:pic>
        <p:nvPicPr>
          <p:cNvPr id="10" name="Imagen 9"/>
          <p:cNvPicPr/>
          <p:nvPr/>
        </p:nvPicPr>
        <p:blipFill>
          <a:blip r:embed="rId4"/>
          <a:stretch>
            <a:fillRect/>
          </a:stretch>
        </p:blipFill>
        <p:spPr>
          <a:xfrm>
            <a:off x="6095998" y="3425017"/>
            <a:ext cx="5227784" cy="282469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651643" y="1898516"/>
            <a:ext cx="5333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</a:t>
            </a:r>
            <a:r>
              <a:rPr lang="es-ES" sz="1600" dirty="0" smtClean="0"/>
              <a:t>uy </a:t>
            </a:r>
            <a:r>
              <a:rPr lang="es-ES" sz="1600" dirty="0"/>
              <a:t>interesante la información de las cuentas que </a:t>
            </a:r>
            <a:r>
              <a:rPr lang="es-ES" sz="1600" dirty="0" smtClean="0"/>
              <a:t>se hacen </a:t>
            </a:r>
            <a:r>
              <a:rPr lang="es-ES" sz="1600" dirty="0" err="1"/>
              <a:t>following</a:t>
            </a:r>
            <a:r>
              <a:rPr lang="es-ES" sz="1600" dirty="0"/>
              <a:t> para poder destinar </a:t>
            </a:r>
            <a:r>
              <a:rPr lang="es-ES" sz="1600" dirty="0" smtClean="0"/>
              <a:t>recursos.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Preocupante la poca actividad durante el periodo de confinamiento.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Coordinación </a:t>
            </a:r>
            <a:r>
              <a:rPr lang="es-ES" sz="1600" dirty="0" smtClean="0"/>
              <a:t>con el </a:t>
            </a:r>
            <a:r>
              <a:rPr lang="es-ES" sz="1600" dirty="0" smtClean="0"/>
              <a:t>Dpto. Marketing.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Aunque la actividad es mucho menor, ve </a:t>
            </a:r>
            <a:r>
              <a:rPr lang="es-ES" sz="1600" dirty="0"/>
              <a:t>un pequeño incremento de comentarios positivos (cerca del 7</a:t>
            </a:r>
            <a:r>
              <a:rPr lang="es-ES" sz="1600" dirty="0" smtClean="0"/>
              <a:t>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</p:spTree>
    <p:extLst>
      <p:ext uri="{BB962C8B-B14F-4D97-AF65-F5344CB8AC3E}">
        <p14:creationId xmlns:p14="http://schemas.microsoft.com/office/powerpoint/2010/main" val="13102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RESULTADOS/CONCLUSIÓN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44057"/>
            <a:ext cx="7760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Estado Covid-19</a:t>
            </a:r>
          </a:p>
          <a:p>
            <a:endParaRPr lang="es-ES" sz="2000" b="1" dirty="0"/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6419178" y="1293439"/>
            <a:ext cx="5234470" cy="2621136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651643" y="1710921"/>
            <a:ext cx="5499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Profundizando en los datos del </a:t>
            </a:r>
            <a:r>
              <a:rPr lang="es-ES" sz="1600" dirty="0" err="1"/>
              <a:t>Covid</a:t>
            </a:r>
            <a:r>
              <a:rPr lang="es-ES" sz="1600" dirty="0"/>
              <a:t>, vemos un despunte de los tweets generados sobre los </a:t>
            </a:r>
            <a:r>
              <a:rPr lang="es-ES" sz="1600" dirty="0" smtClean="0"/>
              <a:t>días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13/03/2020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25/03/2020</a:t>
            </a:r>
          </a:p>
          <a:p>
            <a:pPr lvl="1"/>
            <a:r>
              <a:rPr lang="es-ES" sz="1600" dirty="0" smtClean="0"/>
              <a:t>con </a:t>
            </a:r>
            <a:r>
              <a:rPr lang="es-ES" sz="1600" dirty="0"/>
              <a:t>una mejora de </a:t>
            </a:r>
            <a:r>
              <a:rPr lang="es-ES" sz="1600" dirty="0" smtClean="0"/>
              <a:t>sentimiento de los Tweets </a:t>
            </a:r>
            <a:r>
              <a:rPr lang="es-ES" sz="1600" dirty="0"/>
              <a:t>positivos.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13/03/2020 – Estado de alarma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25/03/2020 – ERTE en El Corte Inglés  </a:t>
            </a:r>
          </a:p>
          <a:p>
            <a:endParaRPr lang="es-ES" sz="1600" dirty="0"/>
          </a:p>
        </p:txBody>
      </p:sp>
      <p:pic>
        <p:nvPicPr>
          <p:cNvPr id="14" name="Imagen 13"/>
          <p:cNvPicPr/>
          <p:nvPr/>
        </p:nvPicPr>
        <p:blipFill>
          <a:blip r:embed="rId4"/>
          <a:stretch>
            <a:fillRect/>
          </a:stretch>
        </p:blipFill>
        <p:spPr>
          <a:xfrm>
            <a:off x="6205883" y="4133143"/>
            <a:ext cx="5986117" cy="2073390"/>
          </a:xfrm>
          <a:prstGeom prst="rect">
            <a:avLst/>
          </a:prstGeom>
        </p:spPr>
      </p:pic>
      <p:pic>
        <p:nvPicPr>
          <p:cNvPr id="15" name="Imagen 14"/>
          <p:cNvPicPr/>
          <p:nvPr/>
        </p:nvPicPr>
        <p:blipFill>
          <a:blip r:embed="rId5"/>
          <a:stretch>
            <a:fillRect/>
          </a:stretch>
        </p:blipFill>
        <p:spPr>
          <a:xfrm>
            <a:off x="27710" y="4400154"/>
            <a:ext cx="630110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04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7" y="2461209"/>
            <a:ext cx="5553283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600" b="1" dirty="0" smtClean="0"/>
              <a:t>IMPLANTACIÓN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7948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549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IMPLANTACIÓN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51643" y="1244057"/>
            <a:ext cx="7760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Puesta en Sistema Productivo</a:t>
            </a:r>
          </a:p>
          <a:p>
            <a:endParaRPr lang="es-ES" sz="2000" b="1" dirty="0"/>
          </a:p>
          <a:p>
            <a:endParaRPr lang="es-ES" sz="2000" b="1" dirty="0" smtClean="0"/>
          </a:p>
          <a:p>
            <a:endParaRPr lang="es-ES" sz="2000" b="1" dirty="0"/>
          </a:p>
          <a:p>
            <a:endParaRPr lang="es-ES" sz="2000" b="1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490871" y="1710921"/>
            <a:ext cx="49857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Los tiempos de ejecución en máquina son los siguientes: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Modo Online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Un día: 6min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Un mes: 53min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&gt; 6 meses: &gt; 7h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Modo Offline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Un mes: 34min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Opciones: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Ejecución </a:t>
            </a:r>
            <a:r>
              <a:rPr lang="es-ES" sz="1600" dirty="0" smtClean="0"/>
              <a:t>en una ventana offline mediante un proceso </a:t>
            </a:r>
            <a:r>
              <a:rPr lang="es-ES" sz="1600" dirty="0" err="1" smtClean="0"/>
              <a:t>batch</a:t>
            </a:r>
            <a:r>
              <a:rPr lang="es-ES" sz="1600" dirty="0" smtClean="0"/>
              <a:t> nocturno para disponer al día siguiente de los datos actualizar a primera hora de la mañana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Proceso </a:t>
            </a:r>
            <a:r>
              <a:rPr lang="es-ES" sz="1600" dirty="0" err="1" smtClean="0"/>
              <a:t>batch</a:t>
            </a:r>
            <a:r>
              <a:rPr lang="es-ES" sz="1600" dirty="0" smtClean="0"/>
              <a:t>: Datos a N-1</a:t>
            </a:r>
            <a:r>
              <a:rPr lang="es-ES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Ejecuciones horarias con tratamiento a nivel horario realizando </a:t>
            </a:r>
            <a:r>
              <a:rPr lang="es-ES" sz="1600" dirty="0" err="1" smtClean="0"/>
              <a:t>appends</a:t>
            </a:r>
            <a:r>
              <a:rPr lang="es-ES" sz="1600" dirty="0" smtClean="0"/>
              <a:t> sobre los </a:t>
            </a:r>
            <a:r>
              <a:rPr lang="es-ES" sz="1600" dirty="0" err="1" smtClean="0"/>
              <a:t>dataframes</a:t>
            </a:r>
            <a:r>
              <a:rPr lang="es-ES" sz="1600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BBDD: Big </a:t>
            </a:r>
            <a:r>
              <a:rPr lang="es-ES" sz="1600" dirty="0" err="1" smtClean="0"/>
              <a:t>Query</a:t>
            </a:r>
            <a:r>
              <a:rPr lang="es-ES" sz="1600" dirty="0" smtClean="0"/>
              <a:t>, SAP Hana, IBM DB2.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Origen </a:t>
            </a:r>
            <a:r>
              <a:rPr lang="es-ES" sz="1600" dirty="0" err="1" smtClean="0"/>
              <a:t>MicroStrategy</a:t>
            </a:r>
            <a:r>
              <a:rPr lang="es-ES" sz="1600" smtClean="0"/>
              <a:t>: BBDD</a:t>
            </a:r>
            <a:endParaRPr lang="es-ES" sz="16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70" y="1196649"/>
            <a:ext cx="6715330" cy="43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397875" y="2243399"/>
            <a:ext cx="5223642" cy="783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SUGERENCIAS Y PREGUNTAS </a:t>
            </a:r>
            <a:endParaRPr lang="en-GB" sz="3600" b="1" dirty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1F6BF8CE-87E8-4534-AD75-1842FA3062BC}"/>
              </a:ext>
            </a:extLst>
          </p:cNvPr>
          <p:cNvSpPr txBox="1">
            <a:spLocks/>
          </p:cNvSpPr>
          <p:nvPr/>
        </p:nvSpPr>
        <p:spPr>
          <a:xfrm>
            <a:off x="1547080" y="3136779"/>
            <a:ext cx="4851661" cy="4682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GB" sz="2000" b="1" dirty="0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61394" y="1328999"/>
            <a:ext cx="2575034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4800" b="1" dirty="0" smtClean="0"/>
              <a:t>GRACIAS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52330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01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8" y="2461209"/>
            <a:ext cx="5153452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OVERVIEW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40666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586200" y="1316899"/>
            <a:ext cx="1101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Motivación</a:t>
            </a:r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El propósito de proyecto es averiguar la opinión de los usuarios acerca de mi empresa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¿Qué está ocurriendo?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¿Estamos ofreciendo un buen servicio?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¿Destino recursos en cierta área o en otra?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¿Factores externos están afectando?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endParaRPr lang="es-ES" sz="1600" dirty="0"/>
          </a:p>
          <a:p>
            <a:r>
              <a:rPr lang="es-ES" sz="2000" b="1" dirty="0" smtClean="0"/>
              <a:t>Objetivo</a:t>
            </a:r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Construir un proyecto que extraiga información de Twitter y que analice los Tweets generados por los usuarios sobre mi empresa.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Extraer todos los Tweets generados desde Enero 2020 a Junio 2020 con la palabra clave </a:t>
            </a:r>
            <a:r>
              <a:rPr lang="es-ES" sz="1600" i="1" dirty="0" smtClean="0"/>
              <a:t>El Corte Inglé</a:t>
            </a:r>
            <a:r>
              <a:rPr lang="es-ES" sz="1600" dirty="0" smtClean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Analizar el sentimiento de dichos Tweets.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 las cuentas </a:t>
            </a:r>
            <a:r>
              <a:rPr lang="es-ES" sz="1600" dirty="0" err="1" smtClean="0"/>
              <a:t>following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del Covid-19</a:t>
            </a:r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OVERVIEW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405" y="2186939"/>
            <a:ext cx="2305338" cy="649686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5047" y="3126523"/>
            <a:ext cx="818055" cy="71366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671" y="6217341"/>
            <a:ext cx="1238657" cy="3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8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02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8" y="2461209"/>
            <a:ext cx="5153452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ALCANCE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3357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OBJETIVO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651643" y="1379554"/>
            <a:ext cx="7226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¿Qué quiero obtener?</a:t>
            </a:r>
          </a:p>
          <a:p>
            <a:endParaRPr lang="es-ES" sz="2000" b="1" dirty="0" smtClean="0"/>
          </a:p>
          <a:p>
            <a:r>
              <a:rPr lang="es-ES" sz="1600" dirty="0" smtClean="0"/>
              <a:t>El objetivo del proyecto es conocer la opinión pública sobre los servicios que ha ofrecido mi empresa en un periodo de tiempo determinado.</a:t>
            </a:r>
          </a:p>
          <a:p>
            <a:endParaRPr lang="es-ES" sz="1600" dirty="0"/>
          </a:p>
          <a:p>
            <a:r>
              <a:rPr lang="es-ES" sz="1600" dirty="0" smtClean="0"/>
              <a:t>En la actualidad, existen proyectos donde se realiza análisis de sentimiento de las redes sociales y por tanto, no se diferenciaría de los ya existentes. Pero sí daría un valor añadido al porfolio de aplicaciones de una empresa para mejorar la calidad.</a:t>
            </a:r>
          </a:p>
          <a:p>
            <a:endParaRPr lang="es-ES" sz="1600" dirty="0"/>
          </a:p>
          <a:p>
            <a:endParaRPr lang="es-ES" sz="1600" dirty="0" smtClean="0"/>
          </a:p>
          <a:p>
            <a:r>
              <a:rPr lang="es-ES" sz="2000" b="1" dirty="0" smtClean="0"/>
              <a:t>Técnicas</a:t>
            </a:r>
          </a:p>
          <a:p>
            <a:endParaRPr lang="es-ES" sz="2000" b="1" dirty="0" smtClean="0"/>
          </a:p>
          <a:p>
            <a:r>
              <a:rPr lang="es-ES" sz="1600" dirty="0" smtClean="0"/>
              <a:t>Las técnicas a utilizar serían: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Data </a:t>
            </a:r>
            <a:r>
              <a:rPr lang="es-ES" sz="1600" dirty="0" err="1" smtClean="0"/>
              <a:t>Engineering</a:t>
            </a:r>
            <a:r>
              <a:rPr lang="es-ES" sz="1600" dirty="0" smtClean="0"/>
              <a:t>: Extracción de datos Twitter.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Data </a:t>
            </a:r>
            <a:r>
              <a:rPr lang="es-ES" sz="1600" dirty="0" err="1" smtClean="0"/>
              <a:t>Science</a:t>
            </a:r>
            <a:r>
              <a:rPr lang="es-ES" sz="1600" dirty="0" smtClean="0"/>
              <a:t>: Técnicas de </a:t>
            </a:r>
            <a:r>
              <a:rPr lang="es-ES" sz="1600" dirty="0" err="1" smtClean="0"/>
              <a:t>NLProc</a:t>
            </a:r>
            <a:r>
              <a:rPr lang="es-ES" sz="1600" dirty="0" smtClean="0"/>
              <a:t> para el análisis de sentimiento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Reporting</a:t>
            </a:r>
            <a:r>
              <a:rPr lang="es-ES" sz="1600" dirty="0" smtClean="0"/>
              <a:t>: creación de un </a:t>
            </a:r>
            <a:r>
              <a:rPr lang="es-ES" sz="1600" dirty="0" err="1" smtClean="0"/>
              <a:t>CdM</a:t>
            </a:r>
            <a:r>
              <a:rPr lang="es-ES" sz="1600" dirty="0" smtClean="0"/>
              <a:t> en </a:t>
            </a:r>
            <a:r>
              <a:rPr lang="es-ES" sz="1600" dirty="0" err="1" smtClean="0"/>
              <a:t>MicroStrategy</a:t>
            </a:r>
            <a:endParaRPr lang="es-ES" sz="1600" dirty="0" smtClean="0"/>
          </a:p>
          <a:p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8571346" y="1918602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1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562110" y="3138868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</a:t>
            </a:r>
            <a:endParaRPr lang="es-E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552874" y="4409409"/>
            <a:ext cx="415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00B050"/>
                </a:solidFill>
              </a:rPr>
              <a:t>3</a:t>
            </a:r>
            <a:endParaRPr lang="es-ES" sz="4000" b="1" dirty="0">
              <a:solidFill>
                <a:srgbClr val="00B050"/>
              </a:solidFill>
            </a:endParaRPr>
          </a:p>
        </p:txBody>
      </p:sp>
      <p:cxnSp>
        <p:nvCxnSpPr>
          <p:cNvPr id="9" name="Conector recto de flecha 8"/>
          <p:cNvCxnSpPr>
            <a:stCxn id="3" idx="2"/>
          </p:cNvCxnSpPr>
          <p:nvPr/>
        </p:nvCxnSpPr>
        <p:spPr>
          <a:xfrm>
            <a:off x="8779164" y="2626488"/>
            <a:ext cx="0" cy="49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7" idx="2"/>
          </p:cNvCxnSpPr>
          <p:nvPr/>
        </p:nvCxnSpPr>
        <p:spPr>
          <a:xfrm flipH="1">
            <a:off x="8760692" y="3846754"/>
            <a:ext cx="9236" cy="5287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0" y="6193686"/>
            <a:ext cx="1238657" cy="374618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>
          <a:xfrm flipV="1">
            <a:off x="8779164" y="2957342"/>
            <a:ext cx="2249054" cy="2344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8769928" y="4230558"/>
            <a:ext cx="2128981" cy="28517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8432801" y="5264762"/>
            <a:ext cx="24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err="1" smtClean="0"/>
              <a:t>Reporting</a:t>
            </a:r>
            <a:endParaRPr lang="es-ES" dirty="0"/>
          </a:p>
        </p:txBody>
      </p:sp>
      <p:cxnSp>
        <p:nvCxnSpPr>
          <p:cNvPr id="21" name="Conector recto de flecha 20"/>
          <p:cNvCxnSpPr>
            <a:stCxn id="8" idx="2"/>
          </p:cNvCxnSpPr>
          <p:nvPr/>
        </p:nvCxnSpPr>
        <p:spPr>
          <a:xfrm>
            <a:off x="8760692" y="5117295"/>
            <a:ext cx="0" cy="4685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8769928" y="5613042"/>
            <a:ext cx="2138217" cy="0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8562110" y="2649471"/>
            <a:ext cx="24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Data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28" name="CuadroTexto 27"/>
          <p:cNvSpPr txBox="1"/>
          <p:nvPr/>
        </p:nvSpPr>
        <p:spPr>
          <a:xfrm>
            <a:off x="8562110" y="3897974"/>
            <a:ext cx="246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Data </a:t>
            </a:r>
            <a:r>
              <a:rPr lang="es-ES" dirty="0" err="1" smtClean="0"/>
              <a:t>Science</a:t>
            </a:r>
            <a:endParaRPr lang="es-ES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305800" y="1580001"/>
            <a:ext cx="94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Fases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1168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51643" y="1120936"/>
            <a:ext cx="776083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Data </a:t>
            </a:r>
            <a:r>
              <a:rPr lang="es-ES" sz="2000" b="1" dirty="0" err="1" smtClean="0"/>
              <a:t>Engineering</a:t>
            </a:r>
            <a:endParaRPr lang="es-ES" sz="2000" b="1" dirty="0" smtClean="0"/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de Api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Utilización de la librería </a:t>
            </a:r>
            <a:r>
              <a:rPr lang="es-ES" sz="1600" i="1" dirty="0" err="1" smtClean="0"/>
              <a:t>Tweepy</a:t>
            </a:r>
            <a:r>
              <a:rPr lang="es-ES" sz="1600" dirty="0" smtClean="0"/>
              <a:t> + GetOldTweets3 de Python para poder acceder a la información de Twitter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Búsqueda por</a:t>
            </a:r>
            <a:r>
              <a:rPr lang="es-ES" sz="1600" i="1" dirty="0" smtClean="0"/>
              <a:t> El Corte Inglés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Obtención de Tweets desde Enero 2020 a Junio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Obtención información de la cuenta </a:t>
            </a:r>
            <a:r>
              <a:rPr lang="es-ES" sz="1600" i="1" dirty="0" smtClean="0"/>
              <a:t>El Corte Inglés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Obtención </a:t>
            </a:r>
            <a:r>
              <a:rPr lang="es-ES" sz="1600" dirty="0"/>
              <a:t>información </a:t>
            </a:r>
            <a:r>
              <a:rPr lang="es-ES" sz="1600" dirty="0" smtClean="0"/>
              <a:t>de </a:t>
            </a:r>
            <a:r>
              <a:rPr lang="es-ES" sz="1600" dirty="0" err="1" smtClean="0"/>
              <a:t>Followings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Limitaciones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Dado que la cuenta gratuita de desarrollo Twitter tiene restricciones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Almacenamiento en </a:t>
            </a:r>
            <a:r>
              <a:rPr lang="es-ES" sz="1600" dirty="0" err="1" smtClean="0"/>
              <a:t>CSVs</a:t>
            </a:r>
            <a:endParaRPr lang="es-E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Acceso limitado con </a:t>
            </a:r>
            <a:r>
              <a:rPr lang="es-ES" sz="1600" dirty="0" err="1" smtClean="0"/>
              <a:t>Time.Sleep</a:t>
            </a:r>
            <a:r>
              <a:rPr lang="es-ES" sz="1600" dirty="0" smtClean="0"/>
              <a:t>()</a:t>
            </a:r>
          </a:p>
          <a:p>
            <a:pPr lvl="2"/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Gestión de ficheros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Carga de </a:t>
            </a:r>
            <a:r>
              <a:rPr lang="es-ES" sz="1600" dirty="0" err="1" smtClean="0"/>
              <a:t>dataframes</a:t>
            </a:r>
            <a:r>
              <a:rPr lang="es-ES" sz="1600" dirty="0" smtClean="0"/>
              <a:t> con la información previamente obtenido</a:t>
            </a:r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DATOS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1" y="6199053"/>
            <a:ext cx="1238657" cy="3746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590" y="1710996"/>
            <a:ext cx="1004515" cy="876335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32" idx="0"/>
            <a:endCxn id="10" idx="2"/>
          </p:cNvCxnSpPr>
          <p:nvPr/>
        </p:nvCxnSpPr>
        <p:spPr>
          <a:xfrm flipV="1">
            <a:off x="8776035" y="2587331"/>
            <a:ext cx="1071813" cy="577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32" idx="2"/>
            <a:endCxn id="27" idx="1"/>
          </p:cNvCxnSpPr>
          <p:nvPr/>
        </p:nvCxnSpPr>
        <p:spPr>
          <a:xfrm>
            <a:off x="8776035" y="3626188"/>
            <a:ext cx="673477" cy="5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257" y="4974639"/>
            <a:ext cx="1064132" cy="966232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761754" y="3225728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GetOldTweets3</a:t>
            </a:r>
            <a:endParaRPr lang="es-ES" sz="2400" b="1" dirty="0"/>
          </a:p>
        </p:txBody>
      </p:sp>
      <p:cxnSp>
        <p:nvCxnSpPr>
          <p:cNvPr id="17" name="Conector recto de flecha 16"/>
          <p:cNvCxnSpPr>
            <a:stCxn id="15" idx="0"/>
            <a:endCxn id="10" idx="2"/>
          </p:cNvCxnSpPr>
          <p:nvPr/>
        </p:nvCxnSpPr>
        <p:spPr>
          <a:xfrm flipH="1" flipV="1">
            <a:off x="9847848" y="2587331"/>
            <a:ext cx="1225470" cy="63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  <a:endCxn id="27" idx="3"/>
          </p:cNvCxnSpPr>
          <p:nvPr/>
        </p:nvCxnSpPr>
        <p:spPr>
          <a:xfrm flipH="1">
            <a:off x="10335337" y="3687393"/>
            <a:ext cx="737981" cy="45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512" y="3707404"/>
            <a:ext cx="885825" cy="866775"/>
          </a:xfrm>
          <a:prstGeom prst="rect">
            <a:avLst/>
          </a:prstGeom>
        </p:spPr>
      </p:pic>
      <p:sp>
        <p:nvSpPr>
          <p:cNvPr id="32" name="CuadroTexto 31"/>
          <p:cNvSpPr txBox="1"/>
          <p:nvPr/>
        </p:nvSpPr>
        <p:spPr>
          <a:xfrm>
            <a:off x="8082543" y="3164523"/>
            <a:ext cx="138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Tweepy</a:t>
            </a:r>
            <a:endParaRPr lang="es-ES" sz="2400" b="1" dirty="0"/>
          </a:p>
        </p:txBody>
      </p:sp>
      <p:cxnSp>
        <p:nvCxnSpPr>
          <p:cNvPr id="36" name="Conector recto de flecha 35"/>
          <p:cNvCxnSpPr>
            <a:stCxn id="27" idx="2"/>
            <a:endCxn id="4" idx="0"/>
          </p:cNvCxnSpPr>
          <p:nvPr/>
        </p:nvCxnSpPr>
        <p:spPr>
          <a:xfrm>
            <a:off x="9892425" y="4574179"/>
            <a:ext cx="17898" cy="40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3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90871" y="1353474"/>
            <a:ext cx="776083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Data </a:t>
            </a:r>
            <a:r>
              <a:rPr lang="es-ES" sz="2000" b="1" dirty="0" err="1" smtClean="0"/>
              <a:t>Science</a:t>
            </a:r>
            <a:endParaRPr lang="es-ES" sz="2000" b="1" dirty="0" smtClean="0"/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Algoritmos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de librerías </a:t>
            </a:r>
            <a:r>
              <a:rPr lang="es-ES" sz="1600" dirty="0" err="1" smtClean="0"/>
              <a:t>TextBlob</a:t>
            </a:r>
            <a:r>
              <a:rPr lang="es-ES" sz="1600" dirty="0" smtClean="0"/>
              <a:t>, NLTK y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Métodos para limpiar los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Conversión de mayúsculas a minúsculas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Str</a:t>
            </a:r>
            <a:r>
              <a:rPr lang="es-ES" sz="1600" dirty="0" smtClean="0"/>
              <a:t>().</a:t>
            </a:r>
            <a:r>
              <a:rPr lang="es-ES" sz="1600" dirty="0" err="1" smtClean="0"/>
              <a:t>lower</a:t>
            </a:r>
            <a:r>
              <a:rPr lang="es-ES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Traducción a Español los Tweets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de librería </a:t>
            </a:r>
            <a:r>
              <a:rPr lang="es-ES" sz="1600" dirty="0" err="1" smtClean="0"/>
              <a:t>GoogleTrans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Eliminación de signos de puntuación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 procede a eliminar: #,@, </a:t>
            </a:r>
            <a:r>
              <a:rPr lang="es-ES" sz="1600" dirty="0" err="1" smtClean="0"/>
              <a:t>RT’s</a:t>
            </a:r>
            <a:r>
              <a:rPr lang="es-ES" sz="1600" dirty="0" smtClean="0"/>
              <a:t>, </a:t>
            </a:r>
            <a:r>
              <a:rPr lang="es-ES" sz="1600" dirty="0" err="1" smtClean="0"/>
              <a:t>etc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Tokenización</a:t>
            </a:r>
            <a:r>
              <a:rPr lang="es-ES" sz="1600" dirty="0" smtClean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 divide en una lista de palabras.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Eliminación de palabras vacías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Se eliminan aquellas palabras que no tienen valor en el análisis.</a:t>
            </a:r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DATOS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1" y="6199053"/>
            <a:ext cx="1238657" cy="374618"/>
          </a:xfrm>
          <a:prstGeom prst="rect">
            <a:avLst/>
          </a:prstGeom>
        </p:spPr>
      </p:pic>
      <p:cxnSp>
        <p:nvCxnSpPr>
          <p:cNvPr id="6" name="Conector recto de flecha 5"/>
          <p:cNvCxnSpPr>
            <a:stCxn id="27" idx="0"/>
            <a:endCxn id="3" idx="2"/>
          </p:cNvCxnSpPr>
          <p:nvPr/>
        </p:nvCxnSpPr>
        <p:spPr>
          <a:xfrm flipH="1" flipV="1">
            <a:off x="8123608" y="2735951"/>
            <a:ext cx="1105001" cy="4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542" y="4587292"/>
            <a:ext cx="1064132" cy="966232"/>
          </a:xfrm>
          <a:prstGeom prst="rect">
            <a:avLst/>
          </a:prstGeom>
        </p:spPr>
      </p:pic>
      <p:cxnSp>
        <p:nvCxnSpPr>
          <p:cNvPr id="17" name="Conector recto de flecha 16"/>
          <p:cNvCxnSpPr>
            <a:stCxn id="27" idx="0"/>
            <a:endCxn id="5" idx="2"/>
          </p:cNvCxnSpPr>
          <p:nvPr/>
        </p:nvCxnSpPr>
        <p:spPr>
          <a:xfrm flipV="1">
            <a:off x="9228609" y="2692549"/>
            <a:ext cx="820295" cy="51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696" y="3206533"/>
            <a:ext cx="885825" cy="866775"/>
          </a:xfrm>
          <a:prstGeom prst="rect">
            <a:avLst/>
          </a:prstGeom>
        </p:spPr>
      </p:pic>
      <p:cxnSp>
        <p:nvCxnSpPr>
          <p:cNvPr id="36" name="Conector recto de flecha 35"/>
          <p:cNvCxnSpPr>
            <a:stCxn id="27" idx="2"/>
            <a:endCxn id="4" idx="0"/>
          </p:cNvCxnSpPr>
          <p:nvPr/>
        </p:nvCxnSpPr>
        <p:spPr>
          <a:xfrm flipH="1">
            <a:off x="9228608" y="4073308"/>
            <a:ext cx="1" cy="51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129" y="1457675"/>
            <a:ext cx="1328957" cy="127827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902" y="1898536"/>
            <a:ext cx="2210003" cy="7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8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651643" y="1120936"/>
            <a:ext cx="77608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err="1" smtClean="0"/>
              <a:t>Reporting</a:t>
            </a:r>
            <a:endParaRPr lang="es-ES" sz="2000" b="1" dirty="0" smtClean="0"/>
          </a:p>
          <a:p>
            <a:endParaRPr lang="es-ES" sz="20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Uso </a:t>
            </a:r>
            <a:r>
              <a:rPr lang="es-ES" sz="1600" dirty="0" err="1" smtClean="0"/>
              <a:t>MicroStrategy</a:t>
            </a: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Creación de Dossier.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Estado General en Twitter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 </a:t>
            </a:r>
            <a:r>
              <a:rPr lang="es-ES" sz="1600" dirty="0" err="1" smtClean="0"/>
              <a:t>Followings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Análisis del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Orientado 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KPIs</a:t>
            </a:r>
            <a:endParaRPr lang="es-ES" sz="16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Positivos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Negativos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Neutros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Evolución Temporal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Detalle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Filtrado por </a:t>
            </a:r>
            <a:r>
              <a:rPr lang="es-ES" sz="1600" dirty="0" smtClean="0"/>
              <a:t>Mes</a:t>
            </a:r>
            <a:endParaRPr lang="es-ES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Disponible calendario por día para profundizar en los datos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 smtClean="0"/>
          </a:p>
          <a:p>
            <a:pPr lvl="2"/>
            <a:endParaRPr lang="es-ES" sz="1600" dirty="0"/>
          </a:p>
          <a:p>
            <a:pPr lvl="1"/>
            <a:endParaRPr lang="es-ES" sz="1600" dirty="0"/>
          </a:p>
          <a:p>
            <a:endParaRPr lang="es-ES" sz="1600" dirty="0" smtClean="0"/>
          </a:p>
        </p:txBody>
      </p:sp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651643" y="496704"/>
            <a:ext cx="356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DATOS</a:t>
            </a:r>
            <a:endParaRPr lang="es-ES" sz="2800" b="1" dirty="0"/>
          </a:p>
        </p:txBody>
      </p:sp>
      <p:sp>
        <p:nvSpPr>
          <p:cNvPr id="2" name="Rectángulo 1"/>
          <p:cNvSpPr/>
          <p:nvPr/>
        </p:nvSpPr>
        <p:spPr>
          <a:xfrm>
            <a:off x="490871" y="564488"/>
            <a:ext cx="164309" cy="387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671" y="6199053"/>
            <a:ext cx="1238657" cy="37461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750" y="1421103"/>
            <a:ext cx="885248" cy="803805"/>
          </a:xfrm>
          <a:prstGeom prst="rect">
            <a:avLst/>
          </a:prstGeom>
        </p:spPr>
      </p:pic>
      <p:cxnSp>
        <p:nvCxnSpPr>
          <p:cNvPr id="20" name="Conector recto de flecha 19"/>
          <p:cNvCxnSpPr>
            <a:stCxn id="4" idx="2"/>
            <a:endCxn id="16" idx="0"/>
          </p:cNvCxnSpPr>
          <p:nvPr/>
        </p:nvCxnSpPr>
        <p:spPr>
          <a:xfrm>
            <a:off x="9209374" y="2224908"/>
            <a:ext cx="8517" cy="67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646" y="2901901"/>
            <a:ext cx="4360489" cy="22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12"/>
          <p:cNvCxnSpPr/>
          <p:nvPr/>
        </p:nvCxnSpPr>
        <p:spPr>
          <a:xfrm>
            <a:off x="0" y="42040"/>
            <a:ext cx="12192000" cy="0"/>
          </a:xfrm>
          <a:prstGeom prst="line">
            <a:avLst/>
          </a:prstGeom>
          <a:ln w="984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1124608" y="504497"/>
            <a:ext cx="56966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0" dirty="0" smtClean="0"/>
              <a:t>03</a:t>
            </a:r>
            <a:endParaRPr lang="es-ES" sz="1350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1DFA70B-34D4-4D7E-8D44-380743E2A699}"/>
              </a:ext>
            </a:extLst>
          </p:cNvPr>
          <p:cNvSpPr txBox="1">
            <a:spLocks/>
          </p:cNvSpPr>
          <p:nvPr/>
        </p:nvSpPr>
        <p:spPr>
          <a:xfrm>
            <a:off x="1124607" y="2461209"/>
            <a:ext cx="5553283" cy="783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600" b="1" dirty="0" smtClean="0"/>
              <a:t>RESULTADOS/CONCLUSIÓN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0359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15623</TotalTime>
  <Words>720</Words>
  <Application>Microsoft Office PowerPoint</Application>
  <PresentationFormat>Panorámica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SopraSteria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DOMINGUEZ GONI Antonio</dc:creator>
  <cp:lastModifiedBy>DOMINGUEZ GONI Antonio</cp:lastModifiedBy>
  <cp:revision>390</cp:revision>
  <dcterms:created xsi:type="dcterms:W3CDTF">2020-02-13T15:23:45Z</dcterms:created>
  <dcterms:modified xsi:type="dcterms:W3CDTF">2020-09-01T15:31:19Z</dcterms:modified>
</cp:coreProperties>
</file>