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jCLHWOjawm3G7e4MuE8yklaZ3s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r-H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17" name="Google Shape;1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2" name="Google Shape;11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3" name="Google Shape;1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1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1"/>
          <p:cNvSpPr txBox="1"/>
          <p:nvPr>
            <p:ph type="title"/>
          </p:nvPr>
        </p:nvSpPr>
        <p:spPr>
          <a:xfrm>
            <a:off x="680324" y="753228"/>
            <a:ext cx="9613858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/>
          <p:nvPr>
            <p:ph idx="2" type="pic"/>
          </p:nvPr>
        </p:nvSpPr>
        <p:spPr>
          <a:xfrm>
            <a:off x="4868334" y="2336875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8" name="Google Shape;118;p31"/>
          <p:cNvSpPr txBox="1"/>
          <p:nvPr>
            <p:ph idx="1" type="body"/>
          </p:nvPr>
        </p:nvSpPr>
        <p:spPr>
          <a:xfrm>
            <a:off x="680324" y="2336874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31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3" name="Google Shape;12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4" name="Google Shape;12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2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2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2"/>
          <p:cNvSpPr txBox="1"/>
          <p:nvPr>
            <p:ph type="title"/>
          </p:nvPr>
        </p:nvSpPr>
        <p:spPr>
          <a:xfrm>
            <a:off x="680322" y="4711616"/>
            <a:ext cx="9613860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/>
          <p:nvPr>
            <p:ph idx="2" type="pic"/>
          </p:nvPr>
        </p:nvSpPr>
        <p:spPr>
          <a:xfrm>
            <a:off x="680322" y="609598"/>
            <a:ext cx="9613860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29" name="Google Shape;129;p32"/>
          <p:cNvSpPr txBox="1"/>
          <p:nvPr>
            <p:ph idx="1" type="body"/>
          </p:nvPr>
        </p:nvSpPr>
        <p:spPr>
          <a:xfrm>
            <a:off x="680321" y="5169584"/>
            <a:ext cx="9613861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32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10729456" y="4711310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4" name="Google Shape;13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5" name="Google Shape;1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3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3"/>
          <p:cNvSpPr txBox="1"/>
          <p:nvPr>
            <p:ph type="title"/>
          </p:nvPr>
        </p:nvSpPr>
        <p:spPr>
          <a:xfrm>
            <a:off x="680323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ucida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680322" y="4711616"/>
            <a:ext cx="9613860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33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2" type="sldNum"/>
          </p:nvPr>
        </p:nvSpPr>
        <p:spPr>
          <a:xfrm>
            <a:off x="10729456" y="4711616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4" name="Google Shape;14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5" name="Google Shape;14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4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4"/>
          <p:cNvSpPr txBox="1"/>
          <p:nvPr>
            <p:ph type="title"/>
          </p:nvPr>
        </p:nvSpPr>
        <p:spPr>
          <a:xfrm>
            <a:off x="1127856" y="609599"/>
            <a:ext cx="8718876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ucida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" type="body"/>
          </p:nvPr>
        </p:nvSpPr>
        <p:spPr>
          <a:xfrm>
            <a:off x="1402288" y="3653379"/>
            <a:ext cx="8156580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34"/>
          <p:cNvSpPr txBox="1"/>
          <p:nvPr>
            <p:ph idx="2" type="body"/>
          </p:nvPr>
        </p:nvSpPr>
        <p:spPr>
          <a:xfrm>
            <a:off x="680322" y="4711616"/>
            <a:ext cx="9613860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34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2" type="sldNum"/>
          </p:nvPr>
        </p:nvSpPr>
        <p:spPr>
          <a:xfrm>
            <a:off x="10729456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54" name="Google Shape;154;p34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ucida Sans"/>
              <a:buNone/>
            </a:pPr>
            <a:r>
              <a:rPr b="0" lang="hr-HR" sz="7200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“</a:t>
            </a:r>
            <a:endParaRPr/>
          </a:p>
        </p:txBody>
      </p:sp>
      <p:sp>
        <p:nvSpPr>
          <p:cNvPr id="155" name="Google Shape;155;p34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ucida Sans"/>
              <a:buNone/>
            </a:pPr>
            <a:r>
              <a:rPr b="0" lang="hr-HR" sz="7200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”</a:t>
            </a:r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7" name="Google Shape;15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8" name="Google Shape;1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5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5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5"/>
          <p:cNvSpPr txBox="1"/>
          <p:nvPr>
            <p:ph type="title"/>
          </p:nvPr>
        </p:nvSpPr>
        <p:spPr>
          <a:xfrm>
            <a:off x="680321" y="4711616"/>
            <a:ext cx="9613861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ucida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1" type="body"/>
          </p:nvPr>
        </p:nvSpPr>
        <p:spPr>
          <a:xfrm>
            <a:off x="680321" y="5300150"/>
            <a:ext cx="9613861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p35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2" type="sldNum"/>
          </p:nvPr>
        </p:nvSpPr>
        <p:spPr>
          <a:xfrm>
            <a:off x="10729456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Google Shape;16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Google Shape;1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6"/>
          <p:cNvSpPr txBox="1"/>
          <p:nvPr>
            <p:ph idx="1" type="body"/>
          </p:nvPr>
        </p:nvSpPr>
        <p:spPr>
          <a:xfrm>
            <a:off x="680319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36"/>
          <p:cNvSpPr/>
          <p:nvPr>
            <p:ph idx="2" type="pic"/>
          </p:nvPr>
        </p:nvSpPr>
        <p:spPr>
          <a:xfrm>
            <a:off x="680319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4" name="Google Shape;174;p36"/>
          <p:cNvSpPr txBox="1"/>
          <p:nvPr>
            <p:ph idx="3" type="body"/>
          </p:nvPr>
        </p:nvSpPr>
        <p:spPr>
          <a:xfrm>
            <a:off x="680319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p36"/>
          <p:cNvSpPr txBox="1"/>
          <p:nvPr>
            <p:ph idx="4" type="body"/>
          </p:nvPr>
        </p:nvSpPr>
        <p:spPr>
          <a:xfrm>
            <a:off x="3945471" y="4297503"/>
            <a:ext cx="3063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36"/>
          <p:cNvSpPr/>
          <p:nvPr>
            <p:ph idx="5" type="pic"/>
          </p:nvPr>
        </p:nvSpPr>
        <p:spPr>
          <a:xfrm>
            <a:off x="3945471" y="2336873"/>
            <a:ext cx="3063241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7" name="Google Shape;177;p36"/>
          <p:cNvSpPr txBox="1"/>
          <p:nvPr>
            <p:ph idx="6" type="body"/>
          </p:nvPr>
        </p:nvSpPr>
        <p:spPr>
          <a:xfrm>
            <a:off x="3944118" y="4873764"/>
            <a:ext cx="3067298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36"/>
          <p:cNvSpPr txBox="1"/>
          <p:nvPr>
            <p:ph idx="7" type="body"/>
          </p:nvPr>
        </p:nvSpPr>
        <p:spPr>
          <a:xfrm>
            <a:off x="7230677" y="4297503"/>
            <a:ext cx="306350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36"/>
          <p:cNvSpPr/>
          <p:nvPr>
            <p:ph idx="8" type="pic"/>
          </p:nvPr>
        </p:nvSpPr>
        <p:spPr>
          <a:xfrm>
            <a:off x="7230677" y="2336873"/>
            <a:ext cx="306350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80" name="Google Shape;180;p3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6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7"/>
          <p:cNvSpPr txBox="1"/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 rot="5400000">
            <a:off x="3687596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7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7"/>
          <p:cNvSpPr txBox="1"/>
          <p:nvPr>
            <p:ph idx="12" type="sldNum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/>
          <p:nvPr/>
        </p:nvSpPr>
        <p:spPr>
          <a:xfrm rot="5400000">
            <a:off x="8116207" y="1869396"/>
            <a:ext cx="5106988" cy="136819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8"/>
          <p:cNvSpPr/>
          <p:nvPr/>
        </p:nvSpPr>
        <p:spPr>
          <a:xfrm rot="5400000">
            <a:off x="9868203" y="5372404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 rot="5400000">
            <a:off x="8489251" y="2249575"/>
            <a:ext cx="4353760" cy="1073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 rot="5400000">
            <a:off x="2452029" y="-1162109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0" type="dt"/>
          </p:nvPr>
        </p:nvSpPr>
        <p:spPr>
          <a:xfrm>
            <a:off x="6807125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8"/>
          <p:cNvSpPr txBox="1"/>
          <p:nvPr>
            <p:ph idx="11" type="ftr"/>
          </p:nvPr>
        </p:nvSpPr>
        <p:spPr>
          <a:xfrm>
            <a:off x="680322" y="5936189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12" type="sldNum"/>
          </p:nvPr>
        </p:nvSpPr>
        <p:spPr>
          <a:xfrm>
            <a:off x="10097550" y="5398634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3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3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3"/>
          <p:cNvSpPr txBox="1"/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680323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4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4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680320" y="2336873"/>
            <a:ext cx="4698357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5594123" y="2336873"/>
            <a:ext cx="470005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4" name="Google Shape;4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5" name="Google Shape;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5"/>
          <p:cNvSpPr txBox="1"/>
          <p:nvPr>
            <p:ph type="title"/>
          </p:nvPr>
        </p:nvSpPr>
        <p:spPr>
          <a:xfrm>
            <a:off x="669221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680323" y="3022674"/>
            <a:ext cx="3049701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25"/>
          <p:cNvSpPr txBox="1"/>
          <p:nvPr>
            <p:ph idx="3" type="body"/>
          </p:nvPr>
        </p:nvSpPr>
        <p:spPr>
          <a:xfrm>
            <a:off x="3956026" y="2336873"/>
            <a:ext cx="3063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4" type="body"/>
          </p:nvPr>
        </p:nvSpPr>
        <p:spPr>
          <a:xfrm>
            <a:off x="3945471" y="3022674"/>
            <a:ext cx="3063241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25"/>
          <p:cNvSpPr txBox="1"/>
          <p:nvPr>
            <p:ph idx="5" type="body"/>
          </p:nvPr>
        </p:nvSpPr>
        <p:spPr>
          <a:xfrm>
            <a:off x="7224157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6" type="body"/>
          </p:nvPr>
        </p:nvSpPr>
        <p:spPr>
          <a:xfrm>
            <a:off x="7224157" y="3022674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9" name="Google Shape;5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0" name="Google Shape;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6"/>
          <p:cNvSpPr txBox="1"/>
          <p:nvPr>
            <p:ph type="title"/>
          </p:nvPr>
        </p:nvSpPr>
        <p:spPr>
          <a:xfrm>
            <a:off x="680320" y="753230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906350" y="2336874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6"/>
          <p:cNvSpPr txBox="1"/>
          <p:nvPr>
            <p:ph idx="2" type="body"/>
          </p:nvPr>
        </p:nvSpPr>
        <p:spPr>
          <a:xfrm>
            <a:off x="680322" y="3030009"/>
            <a:ext cx="4698356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3" type="body"/>
          </p:nvPr>
        </p:nvSpPr>
        <p:spPr>
          <a:xfrm>
            <a:off x="5820156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6"/>
          <p:cNvSpPr txBox="1"/>
          <p:nvPr>
            <p:ph idx="4" type="body"/>
          </p:nvPr>
        </p:nvSpPr>
        <p:spPr>
          <a:xfrm>
            <a:off x="5594125" y="3030009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2" name="Google Shape;7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3" name="Google Shape;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7"/>
          <p:cNvSpPr txBox="1"/>
          <p:nvPr>
            <p:ph type="title"/>
          </p:nvPr>
        </p:nvSpPr>
        <p:spPr>
          <a:xfrm>
            <a:off x="680322" y="753227"/>
            <a:ext cx="9613860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>
            <a:off x="4685846" y="2336874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2" type="body"/>
          </p:nvPr>
        </p:nvSpPr>
        <p:spPr>
          <a:xfrm>
            <a:off x="680323" y="2336873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7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3" name="Google Shape;8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4" name="Google Shape;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8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8"/>
          <p:cNvSpPr txBox="1"/>
          <p:nvPr>
            <p:ph type="ctrTitle"/>
          </p:nvPr>
        </p:nvSpPr>
        <p:spPr>
          <a:xfrm>
            <a:off x="680323" y="2733709"/>
            <a:ext cx="8144133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cida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" type="subTitle"/>
          </p:nvPr>
        </p:nvSpPr>
        <p:spPr>
          <a:xfrm>
            <a:off x="680323" y="4394040"/>
            <a:ext cx="8144133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9255347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9"/>
          <p:cNvSpPr/>
          <p:nvPr/>
        </p:nvSpPr>
        <p:spPr>
          <a:xfrm>
            <a:off x="-1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9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9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2" type="sldNum"/>
          </p:nvPr>
        </p:nvSpPr>
        <p:spPr>
          <a:xfrm>
            <a:off x="10729456" y="2869896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3" name="Google Shape;10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4" name="Google Shape;10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0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0"/>
          <p:cNvSpPr txBox="1"/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2" type="sldNum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952A7"/>
            </a:gs>
            <a:gs pos="50000">
              <a:srgbClr val="1D4A71"/>
            </a:gs>
            <a:gs pos="100000">
              <a:srgbClr val="03373B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2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/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  <a:defRPr b="0" i="0" sz="3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680323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7550981" y="5936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680322" y="5936189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 txBox="1"/>
          <p:nvPr/>
        </p:nvSpPr>
        <p:spPr>
          <a:xfrm>
            <a:off x="1659988" y="759656"/>
            <a:ext cx="8117058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r-HR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SVEUČILIŠTE U SPLITU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r-HR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FAKULTET ELEKTROTEHNIKE, STROJARSTVA I BRODOGRADNJE </a:t>
            </a:r>
            <a:endParaRPr b="1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7" name="Google Shape;207;p1"/>
          <p:cNvSpPr txBox="1"/>
          <p:nvPr/>
        </p:nvSpPr>
        <p:spPr>
          <a:xfrm>
            <a:off x="3981155" y="2194561"/>
            <a:ext cx="3573195" cy="467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r-HR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ZAVRŠNI RAD</a:t>
            </a:r>
            <a:endParaRPr b="1" i="0" sz="24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8" name="Google Shape;208;p1"/>
          <p:cNvSpPr txBox="1"/>
          <p:nvPr/>
        </p:nvSpPr>
        <p:spPr>
          <a:xfrm>
            <a:off x="2757267" y="3179300"/>
            <a:ext cx="590843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r-HR" sz="2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Pametna hranilica za kućne ljubimce</a:t>
            </a:r>
            <a:endParaRPr b="1" i="0" sz="2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9" name="Google Shape;209;p1"/>
          <p:cNvSpPr txBox="1"/>
          <p:nvPr/>
        </p:nvSpPr>
        <p:spPr>
          <a:xfrm>
            <a:off x="4009292" y="4515728"/>
            <a:ext cx="32074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r-HR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Ante Doko</a:t>
            </a:r>
            <a:endParaRPr b="0" i="0" sz="20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0" name="Google Shape;210;p1"/>
          <p:cNvSpPr txBox="1"/>
          <p:nvPr/>
        </p:nvSpPr>
        <p:spPr>
          <a:xfrm>
            <a:off x="3502856" y="5247250"/>
            <a:ext cx="47126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r-HR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Mentor: izv. prof. dr. sc. Josip Musić</a:t>
            </a:r>
            <a:endParaRPr sz="2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1" name="Google Shape;211;p1"/>
          <p:cNvSpPr txBox="1"/>
          <p:nvPr/>
        </p:nvSpPr>
        <p:spPr>
          <a:xfrm>
            <a:off x="4093699" y="6302326"/>
            <a:ext cx="3418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Split, 17. rujna 2021.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University_of_Split-logo-1A473C65F6-seeklogo.com.png" id="212" name="Google Shape;2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15" y="410403"/>
            <a:ext cx="1353922" cy="1353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sb-logo-download-black.png" id="213" name="Google Shape;2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2671" y="576777"/>
            <a:ext cx="2276393" cy="931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 txBox="1"/>
          <p:nvPr>
            <p:ph type="title"/>
          </p:nvPr>
        </p:nvSpPr>
        <p:spPr>
          <a:xfrm>
            <a:off x="680320" y="753230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Razvoj Web aplikacije</a:t>
            </a:r>
            <a:endParaRPr/>
          </a:p>
        </p:txBody>
      </p:sp>
      <p:sp>
        <p:nvSpPr>
          <p:cNvPr id="287" name="Google Shape;287;p10"/>
          <p:cNvSpPr txBox="1"/>
          <p:nvPr>
            <p:ph idx="1" type="body"/>
          </p:nvPr>
        </p:nvSpPr>
        <p:spPr>
          <a:xfrm>
            <a:off x="765673" y="2252468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hr-HR"/>
              <a:t>Sučelje web aplikacije nakon uspješnog hranjenja</a:t>
            </a:r>
            <a:endParaRPr/>
          </a:p>
        </p:txBody>
      </p:sp>
      <p:pic>
        <p:nvPicPr>
          <p:cNvPr descr="Slika 4.16.jpg" id="288" name="Google Shape;288;p1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30475" l="0" r="0" t="3842"/>
          <a:stretch/>
        </p:blipFill>
        <p:spPr>
          <a:xfrm>
            <a:off x="1282082" y="3052688"/>
            <a:ext cx="2938226" cy="33573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89" name="Google Shape;289;p10"/>
          <p:cNvSpPr txBox="1"/>
          <p:nvPr>
            <p:ph idx="3" type="body"/>
          </p:nvPr>
        </p:nvSpPr>
        <p:spPr>
          <a:xfrm>
            <a:off x="5482529" y="2097722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hr-HR"/>
              <a:t>Video prijenos uživo</a:t>
            </a:r>
            <a:endParaRPr/>
          </a:p>
        </p:txBody>
      </p:sp>
      <p:pic>
        <p:nvPicPr>
          <p:cNvPr descr="Slika 4.17.jpg" id="290" name="Google Shape;290;p10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15949" l="0" r="0" t="3184"/>
          <a:stretch/>
        </p:blipFill>
        <p:spPr>
          <a:xfrm>
            <a:off x="6084440" y="2841673"/>
            <a:ext cx="2876681" cy="358923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/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Port Forwarding</a:t>
            </a:r>
            <a:endParaRPr/>
          </a:p>
        </p:txBody>
      </p:sp>
      <p:sp>
        <p:nvSpPr>
          <p:cNvPr id="296" name="Google Shape;296;p11"/>
          <p:cNvSpPr txBox="1"/>
          <p:nvPr>
            <p:ph idx="1" type="body"/>
          </p:nvPr>
        </p:nvSpPr>
        <p:spPr>
          <a:xfrm>
            <a:off x="680320" y="2336873"/>
            <a:ext cx="4698357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/>
              <a:t>omogućuje računalima na Internetu spajanje s određenim računalom ili uslugom unutar privatne mreže.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/>
              <a:t>usmjerivaču se naređuje da sve zahtjeve s određenim portom proslijedi na točno određeno računalo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/>
              <a:t>obavlja se na stranici za konfiguraciju usmjerivača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/>
              <a:t>Zyxel AMG1302-T11C usmjerivač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Slika 4.7.png" id="297" name="Google Shape;297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2329" y="2785405"/>
            <a:ext cx="5993109" cy="244778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98" name="Google Shape;298;p11"/>
          <p:cNvSpPr txBox="1"/>
          <p:nvPr/>
        </p:nvSpPr>
        <p:spPr>
          <a:xfrm>
            <a:off x="5978770" y="5359793"/>
            <a:ext cx="55708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hr-HR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Komunikacija pošiljatelja zahtjeva, usmjerivača i primatelja zahtjeva</a:t>
            </a:r>
            <a:endParaRPr i="1"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"/>
          <p:cNvSpPr txBox="1"/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DDNS</a:t>
            </a:r>
            <a:endParaRPr/>
          </a:p>
        </p:txBody>
      </p:sp>
      <p:sp>
        <p:nvSpPr>
          <p:cNvPr id="304" name="Google Shape;304;p12"/>
          <p:cNvSpPr txBox="1"/>
          <p:nvPr>
            <p:ph idx="1" type="body"/>
          </p:nvPr>
        </p:nvSpPr>
        <p:spPr>
          <a:xfrm>
            <a:off x="680323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/>
              <a:t>engl. </a:t>
            </a:r>
            <a:r>
              <a:rPr i="1" lang="hr-HR"/>
              <a:t>Dynamic Domain Name System</a:t>
            </a:r>
            <a:endParaRPr i="1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/>
              <a:t>mapira imena internetskih domena na IP adrese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/>
              <a:t>Omogućuje pristup kućnom računalu s bilo kojeg mjesta u svijetu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/>
              <a:t>Prilikom svake promjene IP adrese, DDNS povezuje trenutnu IP adresu s istim imenom domene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i="1" lang="hr-HR"/>
              <a:t>noip.com  </a:t>
            </a:r>
            <a:r>
              <a:rPr lang="hr-HR"/>
              <a:t>DNS servis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i="1" lang="hr-HR"/>
              <a:t>pametnahranilica.ddns.net </a:t>
            </a:r>
            <a:endParaRPr/>
          </a:p>
          <a:p>
            <a:pPr indent="-9906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 txBox="1"/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Servo motor</a:t>
            </a:r>
            <a:endParaRPr/>
          </a:p>
        </p:txBody>
      </p:sp>
      <p:sp>
        <p:nvSpPr>
          <p:cNvPr id="310" name="Google Shape;310;p13"/>
          <p:cNvSpPr txBox="1"/>
          <p:nvPr>
            <p:ph idx="1" type="body"/>
          </p:nvPr>
        </p:nvSpPr>
        <p:spPr>
          <a:xfrm>
            <a:off x="680320" y="2336873"/>
            <a:ext cx="4698357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/>
              <a:t>Električni uređaji s preciznom kontrolom položaja i velikom energetskom učinkovitosti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/>
              <a:t>Koriste mehanizam povratne veze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/>
              <a:t>Dijelovi: DC motor, potenciometar, upravljački krug i zupčanici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/>
              <a:t>DC i AC servo motori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/>
              <a:t>Polukružni servo motori i servo motori s kontinuiranom rotacijom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/>
              <a:t>Plus, minus i upravljačka žica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/>
              <a:t>Upravlja se slanjem PWM (engl. </a:t>
            </a:r>
            <a:r>
              <a:rPr i="1" lang="hr-HR"/>
              <a:t>Pulse-Width Modulation</a:t>
            </a:r>
            <a:r>
              <a:rPr lang="hr-HR"/>
              <a:t>) signala kroz upravljačku žicu</a:t>
            </a:r>
            <a:endParaRPr/>
          </a:p>
          <a:p>
            <a:pPr indent="-1104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Slika 5.3.png" id="311" name="Google Shape;311;p1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4351" y="2373512"/>
            <a:ext cx="4788254" cy="359119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/>
          <p:nvPr>
            <p:ph type="title"/>
          </p:nvPr>
        </p:nvSpPr>
        <p:spPr>
          <a:xfrm>
            <a:off x="680322" y="753227"/>
            <a:ext cx="9613860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Servo motor</a:t>
            </a:r>
            <a:endParaRPr/>
          </a:p>
        </p:txBody>
      </p:sp>
      <p:sp>
        <p:nvSpPr>
          <p:cNvPr id="317" name="Google Shape;317;p14"/>
          <p:cNvSpPr txBox="1"/>
          <p:nvPr>
            <p:ph idx="1" type="body"/>
          </p:nvPr>
        </p:nvSpPr>
        <p:spPr>
          <a:xfrm>
            <a:off x="4685846" y="2336874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r-HR"/>
              <a:t>TowerPro MG995 servo motor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r-HR"/>
              <a:t>Kontinuirana rotacija, 360 stupnjeva i metalni zupčanici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r-HR"/>
              <a:t>Odličan okretni moment i velika snaga zadržavanja trenutnog položaja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r-HR"/>
              <a:t>Pakiran u plastično kućište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1" lang="hr-HR"/>
              <a:t>ChangeDutyCycle()  </a:t>
            </a:r>
            <a:r>
              <a:rPr lang="hr-HR"/>
              <a:t>funkcija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Slika 5.2.jpg" id="318" name="Google Shape;3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132" y="2208628"/>
            <a:ext cx="3536852" cy="35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 txBox="1"/>
          <p:nvPr/>
        </p:nvSpPr>
        <p:spPr>
          <a:xfrm>
            <a:off x="1237958" y="5809958"/>
            <a:ext cx="26447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hr-HR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TowerPro MG995 servo motor</a:t>
            </a:r>
            <a:endParaRPr i="1"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 txBox="1"/>
          <p:nvPr>
            <p:ph type="title"/>
          </p:nvPr>
        </p:nvSpPr>
        <p:spPr>
          <a:xfrm>
            <a:off x="680322" y="753227"/>
            <a:ext cx="9613860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Raspberry Pi kamera modul</a:t>
            </a:r>
            <a:endParaRPr/>
          </a:p>
        </p:txBody>
      </p:sp>
      <p:pic>
        <p:nvPicPr>
          <p:cNvPr descr="Slika 6.2.png" id="325" name="Google Shape;32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4001" y="2336801"/>
            <a:ext cx="4581520" cy="359886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5"/>
          <p:cNvSpPr txBox="1"/>
          <p:nvPr>
            <p:ph idx="2" type="body"/>
          </p:nvPr>
        </p:nvSpPr>
        <p:spPr>
          <a:xfrm>
            <a:off x="680323" y="2336873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16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hr-HR"/>
              <a:t>Camera modul port</a:t>
            </a:r>
            <a:endParaRPr/>
          </a:p>
          <a:p>
            <a:pPr indent="-1016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hr-HR"/>
              <a:t>Motion</a:t>
            </a:r>
            <a:r>
              <a:rPr lang="hr-HR"/>
              <a:t> – program koji omogućava prikaz video signala s više vrsta kamera</a:t>
            </a:r>
            <a:endParaRPr/>
          </a:p>
          <a:p>
            <a:pPr indent="-1016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hr-HR"/>
              <a:t>pi_buster_motion_4.2.2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27" name="Google Shape;327;p15"/>
          <p:cNvSpPr txBox="1"/>
          <p:nvPr/>
        </p:nvSpPr>
        <p:spPr>
          <a:xfrm>
            <a:off x="6147582" y="6147583"/>
            <a:ext cx="3165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hr-HR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Spajanje Raspberry Pi kamera modul</a:t>
            </a:r>
            <a:endParaRPr i="1"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/>
          <p:nvPr>
            <p:ph type="title"/>
          </p:nvPr>
        </p:nvSpPr>
        <p:spPr>
          <a:xfrm>
            <a:off x="680322" y="753227"/>
            <a:ext cx="9613860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Sklopovski dio hranilice</a:t>
            </a:r>
            <a:endParaRPr/>
          </a:p>
        </p:txBody>
      </p:sp>
      <p:pic>
        <p:nvPicPr>
          <p:cNvPr descr="Slika 8.8.png" id="333" name="Google Shape;33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9600" y="2293033"/>
            <a:ext cx="3687620" cy="384569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334" name="Google Shape;334;p16"/>
          <p:cNvSpPr txBox="1"/>
          <p:nvPr>
            <p:ph idx="2" type="body"/>
          </p:nvPr>
        </p:nvSpPr>
        <p:spPr>
          <a:xfrm>
            <a:off x="680323" y="2336873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hr-HR" sz="2000"/>
              <a:t>Korišteni dijelovi: </a:t>
            </a:r>
            <a:endParaRPr/>
          </a:p>
          <a:p>
            <a:pPr indent="-1143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hr-HR" sz="1800"/>
              <a:t>Dozator za žitarice</a:t>
            </a:r>
            <a:endParaRPr/>
          </a:p>
          <a:p>
            <a:pPr indent="-1143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hr-HR" sz="1800"/>
              <a:t>OSB ploča</a:t>
            </a:r>
            <a:endParaRPr/>
          </a:p>
          <a:p>
            <a:pPr indent="-1143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hr-HR" sz="1800"/>
              <a:t>Daska od jelina drveta</a:t>
            </a:r>
            <a:endParaRPr/>
          </a:p>
          <a:p>
            <a:pPr indent="-1143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hr-HR" sz="1800"/>
              <a:t>Plastična kanta</a:t>
            </a:r>
            <a:endParaRPr/>
          </a:p>
          <a:p>
            <a:pPr indent="-1143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hr-HR" sz="1800"/>
              <a:t>Plastične boce</a:t>
            </a:r>
            <a:endParaRPr/>
          </a:p>
          <a:p>
            <a:pPr indent="-1143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hr-HR" sz="1800"/>
              <a:t>Plastična posudica</a:t>
            </a:r>
            <a:endParaRPr/>
          </a:p>
          <a:p>
            <a:pPr indent="-1143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hr-HR" sz="1800"/>
              <a:t>Raspberrry Pi</a:t>
            </a:r>
            <a:endParaRPr sz="1800"/>
          </a:p>
          <a:p>
            <a:pPr indent="-1143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hr-HR" sz="1800"/>
              <a:t>Servo motor</a:t>
            </a:r>
            <a:endParaRPr/>
          </a:p>
          <a:p>
            <a:pPr indent="-1143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hr-HR" sz="1800"/>
              <a:t>Kamera modul</a:t>
            </a:r>
            <a:endParaRPr/>
          </a:p>
        </p:txBody>
      </p:sp>
      <p:sp>
        <p:nvSpPr>
          <p:cNvPr id="335" name="Google Shape;335;p16"/>
          <p:cNvSpPr txBox="1"/>
          <p:nvPr/>
        </p:nvSpPr>
        <p:spPr>
          <a:xfrm>
            <a:off x="5697415" y="6217920"/>
            <a:ext cx="36013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hr-HR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Konačni izgled sklopa</a:t>
            </a:r>
            <a:endParaRPr i="1"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"/>
          <p:cNvSpPr txBox="1"/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Prikaz ostvarenih rezultata</a:t>
            </a:r>
            <a:endParaRPr/>
          </a:p>
        </p:txBody>
      </p:sp>
      <p:pic>
        <p:nvPicPr>
          <p:cNvPr id="341" name="Google Shape;34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311" y="2039816"/>
            <a:ext cx="4444935" cy="464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/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Prikaz ostvarenih rezultata</a:t>
            </a:r>
            <a:endParaRPr/>
          </a:p>
        </p:txBody>
      </p:sp>
      <p:pic>
        <p:nvPicPr>
          <p:cNvPr id="347" name="Google Shape;34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6757" y="2059260"/>
            <a:ext cx="4897764" cy="460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"/>
          <p:cNvSpPr txBox="1"/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Zaključak</a:t>
            </a:r>
            <a:endParaRPr/>
          </a:p>
        </p:txBody>
      </p:sp>
      <p:sp>
        <p:nvSpPr>
          <p:cNvPr id="353" name="Google Shape;353;p19"/>
          <p:cNvSpPr txBox="1"/>
          <p:nvPr>
            <p:ph idx="1" type="body"/>
          </p:nvPr>
        </p:nvSpPr>
        <p:spPr>
          <a:xfrm>
            <a:off x="680322" y="2336873"/>
            <a:ext cx="9828245" cy="382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r-HR"/>
              <a:t>Realizacijom rada stečena su osnovna znanja o Raspberry Pi računalu, načinu rada i načinu spajanja komponenti na GPIO pinove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r-HR"/>
              <a:t>Stečeno je bolje znanje o pisanju programskog kôda,  razumijevanje programerske logike te vještine izrade mehaničkog dijela hranilice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r-HR"/>
              <a:t>Kao daljnje poboljšanje predlaže se korištenje 3D printera, aplikacije Google Assistant te kreiranje baze podataka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r-HR"/>
              <a:t>Kao osnovni nedostatci mogu se navesti neekonomičnost,  izostanak ventilatora te slab servo motor 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/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3600"/>
              <a:buFont typeface="Lucida Sans"/>
              <a:buNone/>
            </a:pPr>
            <a:r>
              <a:rPr lang="hr-HR">
                <a:solidFill>
                  <a:srgbClr val="F8F8F8"/>
                </a:solidFill>
              </a:rPr>
              <a:t>Sadržaj </a:t>
            </a:r>
            <a:endParaRPr>
              <a:solidFill>
                <a:srgbClr val="F8F8F8"/>
              </a:solidFill>
            </a:endParaRPr>
          </a:p>
        </p:txBody>
      </p:sp>
      <p:sp>
        <p:nvSpPr>
          <p:cNvPr id="220" name="Google Shape;220;p2"/>
          <p:cNvSpPr txBox="1"/>
          <p:nvPr>
            <p:ph idx="1" type="body"/>
          </p:nvPr>
        </p:nvSpPr>
        <p:spPr>
          <a:xfrm>
            <a:off x="478304" y="2208629"/>
            <a:ext cx="10691445" cy="4290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600"/>
              <a:t>Uvod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600"/>
              <a:t>Raspberry Pi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600"/>
              <a:t>Apache HTTP Web poslužitelj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600"/>
              <a:t>Razvoj Web aplikacije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600"/>
              <a:t>Port forwarding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600"/>
              <a:t>DDNS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600"/>
              <a:t>Servo motor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600"/>
              <a:t>Raspberry Pi kamera modul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600"/>
              <a:t>Sklopovski dio hranilice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600"/>
              <a:t>Prikaz ostvarenih rezultata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600"/>
              <a:t>Zaključak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/>
        </p:nvSpPr>
        <p:spPr>
          <a:xfrm>
            <a:off x="2349305" y="1519311"/>
            <a:ext cx="703384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r-HR" sz="6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Hvala na pažnji! ☺</a:t>
            </a:r>
            <a:endParaRPr b="1" sz="66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3334044" y="4220308"/>
            <a:ext cx="5655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adoko00@fesb.hr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/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Uvod</a:t>
            </a:r>
            <a:endParaRPr/>
          </a:p>
        </p:txBody>
      </p:sp>
      <p:sp>
        <p:nvSpPr>
          <p:cNvPr id="226" name="Google Shape;226;p3"/>
          <p:cNvSpPr txBox="1"/>
          <p:nvPr>
            <p:ph idx="1" type="body"/>
          </p:nvPr>
        </p:nvSpPr>
        <p:spPr>
          <a:xfrm>
            <a:off x="680323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r-HR"/>
              <a:t>Cilj završnog rada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r-HR"/>
              <a:t>Internet stvari (IoT)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r-HR"/>
              <a:t>Pametne hranilice za kućne ljubimce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 txBox="1"/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Raspberry Pi</a:t>
            </a:r>
            <a:endParaRPr/>
          </a:p>
        </p:txBody>
      </p:sp>
      <p:sp>
        <p:nvSpPr>
          <p:cNvPr id="233" name="Google Shape;233;p4"/>
          <p:cNvSpPr txBox="1"/>
          <p:nvPr>
            <p:ph idx="1" type="body"/>
          </p:nvPr>
        </p:nvSpPr>
        <p:spPr>
          <a:xfrm>
            <a:off x="680321" y="2336873"/>
            <a:ext cx="5059298" cy="3909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600"/>
              <a:t>Razvila ga je tvrtka </a:t>
            </a:r>
            <a:r>
              <a:rPr i="1" lang="hr-HR" sz="2600"/>
              <a:t>Raspberry Pi Foundation</a:t>
            </a:r>
            <a:endParaRPr i="1" sz="26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600"/>
              <a:t>Računalo u potpunosti smješteno na jednoj matičnoj ploči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600"/>
              <a:t>Raspberry Pi 4 Model B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600"/>
              <a:t>GPIO (engl. </a:t>
            </a:r>
            <a:r>
              <a:rPr i="1" lang="hr-HR" sz="2600"/>
              <a:t>General Purpose Input/Output</a:t>
            </a:r>
            <a:r>
              <a:rPr lang="hr-HR" sz="2600"/>
              <a:t>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200"/>
              <a:t>Fizičko sučelje između računala i vanjskog svijeta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200"/>
              <a:t>40 pinsko zaglavlje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200"/>
              <a:t>RPi.GPIO modul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hr-HR" sz="2600"/>
              <a:t>Raspberry Pi Operating System</a:t>
            </a:r>
            <a:endParaRPr sz="2600"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492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492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Slika 2.2.png" id="234" name="Google Shape;234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6568" y="2433711"/>
            <a:ext cx="5683348" cy="352748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"/>
          <p:cNvSpPr txBox="1"/>
          <p:nvPr/>
        </p:nvSpPr>
        <p:spPr>
          <a:xfrm>
            <a:off x="6822830" y="6091311"/>
            <a:ext cx="4206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hr-HR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Raspberry Pi 4 Model B GPIO pločica</a:t>
            </a:r>
            <a:endParaRPr i="1"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 txBox="1"/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Raspberry Pi</a:t>
            </a:r>
            <a:endParaRPr/>
          </a:p>
        </p:txBody>
      </p:sp>
      <p:pic>
        <p:nvPicPr>
          <p:cNvPr descr="Slika 2.1.png" id="241" name="Google Shape;24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979" y="2321664"/>
            <a:ext cx="5232420" cy="368524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5"/>
          <p:cNvSpPr txBox="1"/>
          <p:nvPr/>
        </p:nvSpPr>
        <p:spPr>
          <a:xfrm>
            <a:off x="1294227" y="6042858"/>
            <a:ext cx="37842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hr-HR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Povezivanje komponenti s Raspberry Pi-em</a:t>
            </a:r>
            <a:endParaRPr i="1"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3" name="Google Shape;243;p5"/>
          <p:cNvSpPr txBox="1"/>
          <p:nvPr/>
        </p:nvSpPr>
        <p:spPr>
          <a:xfrm>
            <a:off x="7186245" y="6000654"/>
            <a:ext cx="37842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hr-HR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GPIO pinovi</a:t>
            </a:r>
            <a:endParaRPr i="1"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Slika 2.3.png" id="244" name="Google Shape;244;p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9447" y="2293034"/>
            <a:ext cx="5747929" cy="3629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/>
          <p:nvPr>
            <p:ph type="title"/>
          </p:nvPr>
        </p:nvSpPr>
        <p:spPr>
          <a:xfrm>
            <a:off x="680323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Apache HTTP Web poslužitelj</a:t>
            </a:r>
            <a:endParaRPr/>
          </a:p>
        </p:txBody>
      </p:sp>
      <p:sp>
        <p:nvSpPr>
          <p:cNvPr id="250" name="Google Shape;250;p6"/>
          <p:cNvSpPr txBox="1"/>
          <p:nvPr>
            <p:ph idx="1" type="body"/>
          </p:nvPr>
        </p:nvSpPr>
        <p:spPr>
          <a:xfrm>
            <a:off x="680321" y="2336873"/>
            <a:ext cx="9968923" cy="3866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r-HR"/>
              <a:t>Najpopularniji web poslužitelj na Internetu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r-HR"/>
              <a:t>Razvila ga tvrtka </a:t>
            </a:r>
            <a:r>
              <a:rPr i="1" lang="hr-HR"/>
              <a:t>Apache Software Foundation</a:t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r-HR"/>
              <a:t>program koji prima zahtjev korisnika za pristup web stranici, pokreće nekoliko sigurnosnih provjera korisnikova HTTP (engl. </a:t>
            </a:r>
            <a:r>
              <a:rPr i="1" lang="hr-HR"/>
              <a:t>Hypertext Transfer Protocol) </a:t>
            </a:r>
            <a:r>
              <a:rPr lang="hr-HR"/>
              <a:t>zahtjeva i vodi korisnika na web stranicu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r-HR"/>
              <a:t>Besplatan i jednostavan za konfiguraciju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1" lang="hr-HR"/>
              <a:t>sudo apt-get install apache2 –y </a:t>
            </a:r>
            <a:r>
              <a:rPr lang="hr-HR"/>
              <a:t>naredba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/>
          <p:nvPr>
            <p:ph type="title"/>
          </p:nvPr>
        </p:nvSpPr>
        <p:spPr>
          <a:xfrm>
            <a:off x="669221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Razvoj Web aplikacije</a:t>
            </a:r>
            <a:endParaRPr/>
          </a:p>
        </p:txBody>
      </p:sp>
      <p:sp>
        <p:nvSpPr>
          <p:cNvPr id="256" name="Google Shape;256;p7"/>
          <p:cNvSpPr txBox="1"/>
          <p:nvPr>
            <p:ph idx="1" type="body"/>
          </p:nvPr>
        </p:nvSpPr>
        <p:spPr>
          <a:xfrm>
            <a:off x="633046" y="2166426"/>
            <a:ext cx="3094892" cy="746710"/>
          </a:xfrm>
          <a:prstGeom prst="rect">
            <a:avLst/>
          </a:prstGeom>
          <a:gradFill>
            <a:gsLst>
              <a:gs pos="0">
                <a:srgbClr val="AA95BE"/>
              </a:gs>
              <a:gs pos="50000">
                <a:srgbClr val="9F84B9"/>
              </a:gs>
              <a:gs pos="100000">
                <a:srgbClr val="8C71A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hr-HR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Python virtualno okruženje</a:t>
            </a:r>
            <a:endParaRPr/>
          </a:p>
        </p:txBody>
      </p:sp>
      <p:sp>
        <p:nvSpPr>
          <p:cNvPr id="257" name="Google Shape;257;p7"/>
          <p:cNvSpPr txBox="1"/>
          <p:nvPr>
            <p:ph idx="2" type="body"/>
          </p:nvPr>
        </p:nvSpPr>
        <p:spPr>
          <a:xfrm>
            <a:off x="680323" y="3022674"/>
            <a:ext cx="3049701" cy="2913513"/>
          </a:xfrm>
          <a:prstGeom prst="rect">
            <a:avLst/>
          </a:prstGeom>
          <a:gradFill>
            <a:gsLst>
              <a:gs pos="0">
                <a:srgbClr val="E0DAE7"/>
              </a:gs>
              <a:gs pos="100000">
                <a:srgbClr val="C2B5D0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9398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r-H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Python kao glavni programski jezik</a:t>
            </a:r>
            <a:endParaRPr/>
          </a:p>
          <a:p>
            <a:pPr indent="-9398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r-H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Odvajanje različitih Python projekata u zasebne cjeline</a:t>
            </a:r>
            <a:endParaRPr/>
          </a:p>
          <a:p>
            <a:pPr indent="-9398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hr-H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sudo apt-get install virtualenv</a:t>
            </a:r>
            <a:endParaRPr i="1" sz="1600"/>
          </a:p>
          <a:p>
            <a:pPr indent="-9398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r-HR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Prilagođavanje dopuštenja i aktivacija virtualnog okruženja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58" name="Google Shape;258;p7"/>
          <p:cNvSpPr txBox="1"/>
          <p:nvPr>
            <p:ph idx="3" type="body"/>
          </p:nvPr>
        </p:nvSpPr>
        <p:spPr>
          <a:xfrm>
            <a:off x="3956026" y="2336873"/>
            <a:ext cx="3063241" cy="576262"/>
          </a:xfrm>
          <a:prstGeom prst="rect">
            <a:avLst/>
          </a:prstGeom>
          <a:gradFill>
            <a:gsLst>
              <a:gs pos="0">
                <a:srgbClr val="AA95BE"/>
              </a:gs>
              <a:gs pos="50000">
                <a:srgbClr val="9F84B9"/>
              </a:gs>
              <a:gs pos="100000">
                <a:srgbClr val="8C71A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hr-HR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Flask</a:t>
            </a:r>
            <a:endParaRPr/>
          </a:p>
        </p:txBody>
      </p:sp>
      <p:sp>
        <p:nvSpPr>
          <p:cNvPr id="259" name="Google Shape;259;p7"/>
          <p:cNvSpPr txBox="1"/>
          <p:nvPr>
            <p:ph idx="4" type="body"/>
          </p:nvPr>
        </p:nvSpPr>
        <p:spPr>
          <a:xfrm>
            <a:off x="3945471" y="3022674"/>
            <a:ext cx="3063241" cy="2913513"/>
          </a:xfrm>
          <a:prstGeom prst="rect">
            <a:avLst/>
          </a:prstGeom>
          <a:gradFill>
            <a:gsLst>
              <a:gs pos="0">
                <a:srgbClr val="E0DAE7"/>
              </a:gs>
              <a:gs pos="100000">
                <a:srgbClr val="C2B5D0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hr-HR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Mikromrežni okvir napisan u Pythonu</a:t>
            </a:r>
            <a:endParaRPr sz="1200"/>
          </a:p>
          <a:p>
            <a:pPr indent="-76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hr-HR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Pojednostavljivanje programa i promicanje ponoven upotrebe koda </a:t>
            </a:r>
            <a:endParaRPr/>
          </a:p>
          <a:p>
            <a:pPr indent="-76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hr-HR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pip install flask</a:t>
            </a:r>
            <a:endParaRPr i="1" sz="1200"/>
          </a:p>
          <a:p>
            <a:pPr indent="-76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hr-HR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Svaka Flask aplikacija zahtjeva uvoz objekta klase Flask, definiranje same aplikacije, definiranje view funkcije s pripadnim dekoratorom </a:t>
            </a:r>
            <a:r>
              <a:rPr i="1" lang="hr-HR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@app.route. </a:t>
            </a:r>
            <a:r>
              <a:rPr lang="hr-HR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 pokretanje poslužitelja.</a:t>
            </a:r>
            <a:endParaRPr/>
          </a:p>
        </p:txBody>
      </p:sp>
      <p:sp>
        <p:nvSpPr>
          <p:cNvPr id="260" name="Google Shape;260;p7"/>
          <p:cNvSpPr txBox="1"/>
          <p:nvPr>
            <p:ph idx="5" type="body"/>
          </p:nvPr>
        </p:nvSpPr>
        <p:spPr>
          <a:xfrm>
            <a:off x="7224157" y="2336873"/>
            <a:ext cx="3070025" cy="576262"/>
          </a:xfrm>
          <a:prstGeom prst="rect">
            <a:avLst/>
          </a:prstGeom>
          <a:gradFill>
            <a:gsLst>
              <a:gs pos="0">
                <a:srgbClr val="AA95BE"/>
              </a:gs>
              <a:gs pos="50000">
                <a:srgbClr val="9F84B9"/>
              </a:gs>
              <a:gs pos="100000">
                <a:srgbClr val="8C71A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hr-HR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HTML</a:t>
            </a:r>
            <a:endParaRPr/>
          </a:p>
        </p:txBody>
      </p:sp>
      <p:sp>
        <p:nvSpPr>
          <p:cNvPr id="261" name="Google Shape;261;p7"/>
          <p:cNvSpPr txBox="1"/>
          <p:nvPr>
            <p:ph idx="6" type="body"/>
          </p:nvPr>
        </p:nvSpPr>
        <p:spPr>
          <a:xfrm>
            <a:off x="7224157" y="3022674"/>
            <a:ext cx="3070025" cy="2913513"/>
          </a:xfrm>
          <a:prstGeom prst="rect">
            <a:avLst/>
          </a:prstGeom>
          <a:gradFill>
            <a:gsLst>
              <a:gs pos="0">
                <a:srgbClr val="E0DAE7"/>
              </a:gs>
              <a:gs pos="100000">
                <a:srgbClr val="C2B5D0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7556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engl. </a:t>
            </a:r>
            <a:r>
              <a:rPr i="1"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HyperText Markup Language</a:t>
            </a:r>
            <a:endParaRPr/>
          </a:p>
          <a:p>
            <a:pPr indent="-75565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Prezentacijski jezik za izradu web stranica</a:t>
            </a:r>
            <a:endParaRPr/>
          </a:p>
          <a:p>
            <a:pPr indent="-75565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Temeljna zadaća jest uputiti web preglednik kako će prikazati HTML dokument</a:t>
            </a:r>
            <a:endParaRPr/>
          </a:p>
          <a:p>
            <a:pPr indent="-75565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Nije programski jezik </a:t>
            </a:r>
            <a:endParaRPr/>
          </a:p>
          <a:p>
            <a:pPr indent="-75565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render_template() - </a:t>
            </a: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funkcija kojom Flask aplikacija vraća HTML dokument</a:t>
            </a:r>
            <a:endParaRPr i="1"/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 txBox="1"/>
          <p:nvPr>
            <p:ph type="title"/>
          </p:nvPr>
        </p:nvSpPr>
        <p:spPr>
          <a:xfrm>
            <a:off x="669221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Razvoj Web aplikacije</a:t>
            </a:r>
            <a:endParaRPr/>
          </a:p>
        </p:txBody>
      </p:sp>
      <p:sp>
        <p:nvSpPr>
          <p:cNvPr id="267" name="Google Shape;267;p8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gradFill>
            <a:gsLst>
              <a:gs pos="0">
                <a:srgbClr val="AA95BE"/>
              </a:gs>
              <a:gs pos="50000">
                <a:srgbClr val="9F84B9"/>
              </a:gs>
              <a:gs pos="100000">
                <a:srgbClr val="8C71A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hr-HR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CSS</a:t>
            </a:r>
            <a:endParaRPr/>
          </a:p>
        </p:txBody>
      </p:sp>
      <p:sp>
        <p:nvSpPr>
          <p:cNvPr id="268" name="Google Shape;268;p8"/>
          <p:cNvSpPr txBox="1"/>
          <p:nvPr>
            <p:ph idx="2" type="body"/>
          </p:nvPr>
        </p:nvSpPr>
        <p:spPr>
          <a:xfrm>
            <a:off x="680323" y="3022674"/>
            <a:ext cx="3049701" cy="2913513"/>
          </a:xfrm>
          <a:prstGeom prst="rect">
            <a:avLst/>
          </a:prstGeom>
          <a:gradFill>
            <a:gsLst>
              <a:gs pos="0">
                <a:srgbClr val="E0DAE7"/>
              </a:gs>
              <a:gs pos="100000">
                <a:srgbClr val="C2B5D0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engl. </a:t>
            </a:r>
            <a:r>
              <a:rPr i="1"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Cascading Style Sheet</a:t>
            </a:r>
            <a:endParaRPr i="1"/>
          </a:p>
          <a:p>
            <a:pPr indent="-889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Jezik koji se koristi za oblikovanje web stranica </a:t>
            </a:r>
            <a:endParaRPr/>
          </a:p>
          <a:p>
            <a:pPr indent="-889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Piše se odvojeno od HTML kôda</a:t>
            </a:r>
            <a:endParaRPr/>
          </a:p>
          <a:p>
            <a:pPr indent="-889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i="1"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&lt;</a:t>
            </a:r>
            <a:r>
              <a:rPr i="1" lang="hr-HR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link href="path“ rel="stylesheet“ type="text/css"&gt;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 txBox="1"/>
          <p:nvPr>
            <p:ph idx="3" type="body"/>
          </p:nvPr>
        </p:nvSpPr>
        <p:spPr>
          <a:xfrm>
            <a:off x="3956026" y="2336873"/>
            <a:ext cx="3063241" cy="576262"/>
          </a:xfrm>
          <a:prstGeom prst="rect">
            <a:avLst/>
          </a:prstGeom>
          <a:gradFill>
            <a:gsLst>
              <a:gs pos="0">
                <a:srgbClr val="AA95BE"/>
              </a:gs>
              <a:gs pos="50000">
                <a:srgbClr val="9F84B9"/>
              </a:gs>
              <a:gs pos="100000">
                <a:srgbClr val="8C71A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hr-HR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HTTP metode</a:t>
            </a:r>
            <a:endParaRPr/>
          </a:p>
        </p:txBody>
      </p:sp>
      <p:sp>
        <p:nvSpPr>
          <p:cNvPr id="270" name="Google Shape;270;p8"/>
          <p:cNvSpPr txBox="1"/>
          <p:nvPr>
            <p:ph idx="4" type="body"/>
          </p:nvPr>
        </p:nvSpPr>
        <p:spPr>
          <a:xfrm>
            <a:off x="3945471" y="3022674"/>
            <a:ext cx="3063241" cy="2913513"/>
          </a:xfrm>
          <a:prstGeom prst="rect">
            <a:avLst/>
          </a:prstGeom>
          <a:gradFill>
            <a:gsLst>
              <a:gs pos="0">
                <a:srgbClr val="E0DAE7"/>
              </a:gs>
              <a:gs pos="100000">
                <a:srgbClr val="C2B5D0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889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GET i POST metoda – načini slanja podataka serveru ili klijentu</a:t>
            </a:r>
            <a:endParaRPr/>
          </a:p>
          <a:p>
            <a:pPr indent="-889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Podaci se prenose preko URL-a (engl. </a:t>
            </a:r>
            <a:r>
              <a:rPr i="1"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Uniform Resource Locator</a:t>
            </a: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)</a:t>
            </a:r>
            <a:endParaRPr/>
          </a:p>
          <a:p>
            <a:pPr indent="-889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Argument </a:t>
            </a:r>
            <a:r>
              <a:rPr i="1"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methods</a:t>
            </a:r>
            <a:endParaRPr i="1"/>
          </a:p>
          <a:p>
            <a:pPr indent="-889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Podaci se prenose između flask aplikacije i HTML web stranice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 txBox="1"/>
          <p:nvPr>
            <p:ph idx="5" type="body"/>
          </p:nvPr>
        </p:nvSpPr>
        <p:spPr>
          <a:xfrm>
            <a:off x="7224157" y="2336873"/>
            <a:ext cx="3070025" cy="576262"/>
          </a:xfrm>
          <a:prstGeom prst="rect">
            <a:avLst/>
          </a:prstGeom>
          <a:gradFill>
            <a:gsLst>
              <a:gs pos="0">
                <a:srgbClr val="AA95BE"/>
              </a:gs>
              <a:gs pos="50000">
                <a:srgbClr val="9F84B9"/>
              </a:gs>
              <a:gs pos="100000">
                <a:srgbClr val="8C71A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hr-HR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WSGI</a:t>
            </a:r>
            <a:endParaRPr/>
          </a:p>
        </p:txBody>
      </p:sp>
      <p:sp>
        <p:nvSpPr>
          <p:cNvPr id="272" name="Google Shape;272;p8"/>
          <p:cNvSpPr txBox="1"/>
          <p:nvPr>
            <p:ph idx="6" type="body"/>
          </p:nvPr>
        </p:nvSpPr>
        <p:spPr>
          <a:xfrm>
            <a:off x="7224157" y="3022674"/>
            <a:ext cx="3070025" cy="2913513"/>
          </a:xfrm>
          <a:prstGeom prst="rect">
            <a:avLst/>
          </a:prstGeom>
          <a:gradFill>
            <a:gsLst>
              <a:gs pos="0">
                <a:srgbClr val="E0DAE7"/>
              </a:gs>
              <a:gs pos="100000">
                <a:srgbClr val="C2B5D0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889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engl. </a:t>
            </a:r>
            <a:r>
              <a:rPr i="1"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Web Server Gateway Interface</a:t>
            </a:r>
            <a:endParaRPr i="1"/>
          </a:p>
          <a:p>
            <a:pPr indent="-889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sučelje između web poslužitelja i web aplikacije </a:t>
            </a:r>
            <a:endParaRPr/>
          </a:p>
          <a:p>
            <a:pPr indent="-889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modul </a:t>
            </a:r>
            <a:r>
              <a:rPr i="1"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mod_wsgi</a:t>
            </a: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– omogućuje objavljivanje Flask aplikacije na Apache Web poslužitelju</a:t>
            </a:r>
            <a:endParaRPr i="1"/>
          </a:p>
          <a:p>
            <a:pPr indent="-889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r-HR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Konfiguracija Apache-a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"/>
          <p:cNvSpPr txBox="1"/>
          <p:nvPr>
            <p:ph type="title"/>
          </p:nvPr>
        </p:nvSpPr>
        <p:spPr>
          <a:xfrm>
            <a:off x="680320" y="753230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ucida Sans"/>
              <a:buNone/>
            </a:pPr>
            <a:r>
              <a:rPr lang="hr-HR"/>
              <a:t>Razvoj Web Aplikacije</a:t>
            </a:r>
            <a:endParaRPr/>
          </a:p>
        </p:txBody>
      </p:sp>
      <p:sp>
        <p:nvSpPr>
          <p:cNvPr id="278" name="Google Shape;278;p9"/>
          <p:cNvSpPr txBox="1"/>
          <p:nvPr>
            <p:ph idx="1" type="body"/>
          </p:nvPr>
        </p:nvSpPr>
        <p:spPr>
          <a:xfrm>
            <a:off x="751605" y="2252467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hr-HR"/>
              <a:t>Sučelje web aplikacije kada kamera modul nije spojen</a:t>
            </a:r>
            <a:endParaRPr/>
          </a:p>
        </p:txBody>
      </p:sp>
      <p:pic>
        <p:nvPicPr>
          <p:cNvPr descr="Slika 4.14.jpg" id="279" name="Google Shape;279;p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34834" l="0" r="0" t="3164"/>
          <a:stretch/>
        </p:blipFill>
        <p:spPr>
          <a:xfrm>
            <a:off x="1042934" y="3080826"/>
            <a:ext cx="3346188" cy="322150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80" name="Google Shape;280;p9"/>
          <p:cNvSpPr txBox="1"/>
          <p:nvPr>
            <p:ph idx="3" type="body"/>
          </p:nvPr>
        </p:nvSpPr>
        <p:spPr>
          <a:xfrm>
            <a:off x="5595071" y="2252466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hr-HR"/>
              <a:t>Sučelje web aplikacije kada je kamera modul spojen</a:t>
            </a:r>
            <a:endParaRPr/>
          </a:p>
        </p:txBody>
      </p:sp>
      <p:pic>
        <p:nvPicPr>
          <p:cNvPr descr="Slika 4.15.jpg" id="281" name="Google Shape;281;p9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27891" l="0" r="0" t="3451"/>
          <a:stretch/>
        </p:blipFill>
        <p:spPr>
          <a:xfrm>
            <a:off x="6147582" y="3010488"/>
            <a:ext cx="3468324" cy="317929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Berlin">
  <a:themeElements>
    <a:clrScheme name="Prilagođeno 17">
      <a:dk1>
        <a:srgbClr val="000000"/>
      </a:dk1>
      <a:lt1>
        <a:srgbClr val="FFFFFF"/>
      </a:lt1>
      <a:dk2>
        <a:srgbClr val="1B3955"/>
      </a:dk2>
      <a:lt2>
        <a:srgbClr val="E3DED1"/>
      </a:lt2>
      <a:accent1>
        <a:srgbClr val="9F87B7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2014-04-17T23:07:25Z</dcterms:created>
  <dc:creator>Fujitsu</dc:creator>
</cp:coreProperties>
</file>