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5" r:id="rId3"/>
    <p:sldId id="284" r:id="rId4"/>
    <p:sldId id="286" r:id="rId5"/>
    <p:sldId id="285" r:id="rId6"/>
    <p:sldId id="278" r:id="rId7"/>
    <p:sldId id="280" r:id="rId8"/>
    <p:sldId id="279" r:id="rId9"/>
    <p:sldId id="277" r:id="rId10"/>
    <p:sldId id="287" r:id="rId11"/>
    <p:sldId id="281" r:id="rId12"/>
    <p:sldId id="288" r:id="rId13"/>
    <p:sldId id="290" r:id="rId14"/>
    <p:sldId id="28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94" autoAdjust="0"/>
  </p:normalViewPr>
  <p:slideViewPr>
    <p:cSldViewPr snapToGrid="0">
      <p:cViewPr varScale="1">
        <p:scale>
          <a:sx n="112" d="100"/>
          <a:sy n="112" d="100"/>
        </p:scale>
        <p:origin x="46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>
        <a:ln w="57150">
          <a:solidFill>
            <a:srgbClr val="FFC000"/>
          </a:solidFill>
        </a:ln>
      </dgm:spPr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>
        <a:solidFill>
          <a:srgbClr val="FFC000"/>
        </a:solidFill>
      </dgm:spPr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DA2EE66E-1894-4E15-A659-CCDCFE4DAD65}">
      <dgm:prSet phldrT="[Text]" custT="1"/>
      <dgm:spPr>
        <a:solidFill>
          <a:srgbClr val="FFC000"/>
        </a:solidFill>
        <a:ln w="57150">
          <a:solidFill>
            <a:srgbClr val="FFC000"/>
          </a:solidFill>
        </a:ln>
      </dgm:spPr>
      <dgm:t>
        <a:bodyPr/>
        <a:lstStyle/>
        <a:p>
          <a:r>
            <a:rPr lang="en-US" sz="3200" dirty="0">
              <a:solidFill>
                <a:schemeClr val="bg1"/>
              </a:solidFill>
            </a:rPr>
            <a:t>CSV file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2" custRadScaleRad="125881" custRadScaleInc="26541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2" custScaleX="73669" custLinFactY="53140" custLinFactNeighborX="-5646" custLinFactNeighborY="100000"/>
      <dgm:spPr/>
    </dgm:pt>
    <dgm:pt modelId="{746707A3-847D-4DEF-8437-C19565999197}" type="pres">
      <dgm:prSet presAssocID="{7985EE53-BD3D-4DB3-B5BD-6B9FFA75B9E6}" presName="connectorText" presStyleLbl="sibTrans2D1" presStyleIdx="0" presStyleCnt="2"/>
      <dgm:spPr/>
    </dgm:pt>
    <dgm:pt modelId="{7C5A343C-E262-450D-959C-A644EA0CABBE}" type="pres">
      <dgm:prSet presAssocID="{DA2EE66E-1894-4E15-A659-CCDCFE4DAD65}" presName="node" presStyleLbl="node1" presStyleIdx="1" presStyleCnt="2" custScaleX="83478" custScaleY="83875" custRadScaleRad="68871" custRadScaleInc="-5936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2" custAng="9895706" custScaleX="57091" custScaleY="95276" custLinFactX="100000" custLinFactY="-1635" custLinFactNeighborX="111676" custLinFactNeighborY="-100000"/>
      <dgm:spPr/>
    </dgm:pt>
    <dgm:pt modelId="{018B9E75-742E-4303-A16C-8A821310EF15}" type="pres">
      <dgm:prSet presAssocID="{612BA10D-4F4F-4BF6-9059-06A94BDAF34E}" presName="connectorText" presStyleLbl="sibTrans2D1" presStyleIdx="1" presStyleCnt="2"/>
      <dgm:spPr/>
    </dgm:pt>
  </dgm:ptLst>
  <dgm:cxnLst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 custT="1"/>
      <dgm:spPr>
        <a:ln w="57150">
          <a:solidFill>
            <a:srgbClr val="00B0F0"/>
          </a:solidFill>
        </a:ln>
      </dgm:spPr>
      <dgm:t>
        <a:bodyPr/>
        <a:lstStyle/>
        <a:p>
          <a:endParaRPr lang="en-US" sz="1600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>
        <a:solidFill>
          <a:srgbClr val="00B0F0"/>
        </a:solidFill>
      </dgm:spPr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 custT="1"/>
      <dgm:spPr>
        <a:solidFill>
          <a:srgbClr val="00B0F0"/>
        </a:solidFill>
        <a:ln w="76200">
          <a:solidFill>
            <a:srgbClr val="00B0F0"/>
          </a:solidFill>
        </a:ln>
      </dgm:spPr>
      <dgm:t>
        <a:bodyPr/>
        <a:lstStyle/>
        <a:p>
          <a:r>
            <a:rPr lang="en-US" sz="3200" dirty="0">
              <a:solidFill>
                <a:schemeClr val="bg1"/>
              </a:solidFill>
            </a:rPr>
            <a:t>CSV file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DA2EE66E-1894-4E15-A659-CCDCFE4DAD65}">
      <dgm:prSet phldrT="[Text]"/>
      <dgm:spPr>
        <a:solidFill>
          <a:srgbClr val="00B0F0"/>
        </a:solidFill>
        <a:ln w="57150">
          <a:solidFill>
            <a:srgbClr val="00B0F0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Annual Excel Summary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3" custScaleX="115732" custScaleY="110904" custRadScaleRad="101796" custRadScaleInc="609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3"/>
      <dgm:spPr/>
    </dgm:pt>
    <dgm:pt modelId="{746707A3-847D-4DEF-8437-C19565999197}" type="pres">
      <dgm:prSet presAssocID="{7985EE53-BD3D-4DB3-B5BD-6B9FFA75B9E6}" presName="connectorText" presStyleLbl="sibTrans2D1" presStyleIdx="0" presStyleCnt="3"/>
      <dgm:spPr/>
    </dgm:pt>
    <dgm:pt modelId="{7C5A343C-E262-450D-959C-A644EA0CABBE}" type="pres">
      <dgm:prSet presAssocID="{DA2EE66E-1894-4E15-A659-CCDCFE4DAD65}" presName="node" presStyleLbl="node1" presStyleIdx="1" presStyleCnt="3" custRadScaleRad="103345" custRadScaleInc="-1691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3" custLinFactNeighborX="-19963" custLinFactNeighborY="16583"/>
      <dgm:spPr/>
    </dgm:pt>
    <dgm:pt modelId="{018B9E75-742E-4303-A16C-8A821310EF15}" type="pres">
      <dgm:prSet presAssocID="{612BA10D-4F4F-4BF6-9059-06A94BDAF34E}" presName="connectorText" presStyleLbl="sibTrans2D1" presStyleIdx="1" presStyleCnt="3"/>
      <dgm:spPr/>
    </dgm:pt>
    <dgm:pt modelId="{91CB6799-0928-4E01-9EDA-41B17BB04FAF}" type="pres">
      <dgm:prSet presAssocID="{38FB0022-09EC-4D6F-86C0-C813C6F2F39A}" presName="node" presStyleLbl="node1" presStyleIdx="2" presStyleCnt="3" custRadScaleRad="72193" custRadScaleInc="-5609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3" custAng="16170830" custScaleX="486253" custLinFactX="-361360" custLinFactNeighborX="-400000" custLinFactNeighborY="62820"/>
      <dgm:spPr/>
    </dgm:pt>
    <dgm:pt modelId="{A60042D3-910C-4160-96CD-1A63C2C4C0FB}" type="pres">
      <dgm:prSet presAssocID="{EA86A114-EBD1-49CF-AB76-042FF3D636A5}" presName="connectorText" presStyleLbl="sibTrans2D1" presStyleIdx="2" presStyleCnt="3"/>
      <dgm:spPr/>
    </dgm:pt>
  </dgm:ptLst>
  <dgm:cxnLst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>
        <a:ln w="57150">
          <a:solidFill>
            <a:srgbClr val="7030A0"/>
          </a:solidFill>
        </a:ln>
      </dgm:spPr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>
        <a:solidFill>
          <a:srgbClr val="7030A0"/>
        </a:solidFill>
      </dgm:spPr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DA2EE66E-1894-4E15-A659-CCDCFE4DAD65}">
      <dgm:prSet phldrT="[Text]"/>
      <dgm:spPr>
        <a:solidFill>
          <a:srgbClr val="7030A0"/>
        </a:solidFill>
        <a:ln w="57150"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CSV file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2" custScaleX="116273" custScaleY="113375" custRadScaleRad="124259" custRadScaleInc="-51038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2" custAng="16499570" custScaleX="81323" custLinFactX="4518" custLinFactY="-54469" custLinFactNeighborX="100000" custLinFactNeighborY="-100000"/>
      <dgm:spPr/>
    </dgm:pt>
    <dgm:pt modelId="{746707A3-847D-4DEF-8437-C19565999197}" type="pres">
      <dgm:prSet presAssocID="{7985EE53-BD3D-4DB3-B5BD-6B9FFA75B9E6}" presName="connectorText" presStyleLbl="sibTrans2D1" presStyleIdx="0" presStyleCnt="2"/>
      <dgm:spPr/>
    </dgm:pt>
    <dgm:pt modelId="{7C5A343C-E262-450D-959C-A644EA0CABBE}" type="pres">
      <dgm:prSet presAssocID="{DA2EE66E-1894-4E15-A659-CCDCFE4DAD65}" presName="node" presStyleLbl="node1" presStyleIdx="1" presStyleCnt="2" custRadScaleRad="76706" custRadScaleInc="-1733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2" custAng="11091142" custScaleX="47351" custScaleY="95276" custLinFactNeighborX="-38012" custLinFactNeighborY="-98535"/>
      <dgm:spPr/>
    </dgm:pt>
    <dgm:pt modelId="{018B9E75-742E-4303-A16C-8A821310EF15}" type="pres">
      <dgm:prSet presAssocID="{612BA10D-4F4F-4BF6-9059-06A94BDAF34E}" presName="connectorText" presStyleLbl="sibTrans2D1" presStyleIdx="1" presStyleCnt="2"/>
      <dgm:spPr/>
    </dgm:pt>
  </dgm:ptLst>
  <dgm:cxnLst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0" y="0"/>
          <a:ext cx="1656933" cy="1656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42652" y="242652"/>
        <a:ext cx="1171629" cy="1171629"/>
      </dsp:txXfrm>
    </dsp:sp>
    <dsp:sp modelId="{973C755A-5077-47FB-BDC0-FF7A84FD3F26}">
      <dsp:nvSpPr>
        <dsp:cNvPr id="0" name=""/>
        <dsp:cNvSpPr/>
      </dsp:nvSpPr>
      <dsp:spPr>
        <a:xfrm rot="1149656">
          <a:off x="1661947" y="972875"/>
          <a:ext cx="551335" cy="55921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666529" y="1057574"/>
        <a:ext cx="385935" cy="335528"/>
      </dsp:txXfrm>
    </dsp:sp>
    <dsp:sp modelId="{7C5A343C-E262-450D-959C-A644EA0CABBE}">
      <dsp:nvSpPr>
        <dsp:cNvPr id="0" name=""/>
        <dsp:cNvSpPr/>
      </dsp:nvSpPr>
      <dsp:spPr>
        <a:xfrm>
          <a:off x="2304689" y="547972"/>
          <a:ext cx="1383174" cy="1389752"/>
        </a:xfrm>
        <a:prstGeom prst="ellipse">
          <a:avLst/>
        </a:prstGeom>
        <a:solidFill>
          <a:srgbClr val="FFC000"/>
        </a:solidFill>
        <a:ln w="571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CSV file</a:t>
          </a:r>
        </a:p>
      </dsp:txBody>
      <dsp:txXfrm>
        <a:off x="2507250" y="751496"/>
        <a:ext cx="978052" cy="982704"/>
      </dsp:txXfrm>
    </dsp:sp>
    <dsp:sp modelId="{719BC63E-F731-4648-BC28-EDC25FC57AA9}">
      <dsp:nvSpPr>
        <dsp:cNvPr id="0" name=""/>
        <dsp:cNvSpPr/>
      </dsp:nvSpPr>
      <dsp:spPr>
        <a:xfrm rot="21114721">
          <a:off x="3776025" y="947264"/>
          <a:ext cx="612833" cy="532797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3776820" y="1065067"/>
        <a:ext cx="452994" cy="319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144735" y="-39283"/>
          <a:ext cx="1697632" cy="1626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393347" y="198958"/>
        <a:ext cx="1200408" cy="1150330"/>
      </dsp:txXfrm>
    </dsp:sp>
    <dsp:sp modelId="{973C755A-5077-47FB-BDC0-FF7A84FD3F26}">
      <dsp:nvSpPr>
        <dsp:cNvPr id="0" name=""/>
        <dsp:cNvSpPr/>
      </dsp:nvSpPr>
      <dsp:spPr>
        <a:xfrm rot="3646686">
          <a:off x="2376805" y="1509958"/>
          <a:ext cx="333653" cy="495067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402420" y="1565292"/>
        <a:ext cx="233557" cy="297041"/>
      </dsp:txXfrm>
    </dsp:sp>
    <dsp:sp modelId="{7C5A343C-E262-450D-959C-A644EA0CABBE}">
      <dsp:nvSpPr>
        <dsp:cNvPr id="0" name=""/>
        <dsp:cNvSpPr/>
      </dsp:nvSpPr>
      <dsp:spPr>
        <a:xfrm>
          <a:off x="2326533" y="1947101"/>
          <a:ext cx="1466865" cy="1466865"/>
        </a:xfrm>
        <a:prstGeom prst="ellipse">
          <a:avLst/>
        </a:prstGeom>
        <a:solidFill>
          <a:srgbClr val="00B0F0"/>
        </a:solidFill>
        <a:ln w="571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Annual Excel Summary</a:t>
          </a:r>
        </a:p>
      </dsp:txBody>
      <dsp:txXfrm>
        <a:off x="2541350" y="2161918"/>
        <a:ext cx="1037231" cy="1037231"/>
      </dsp:txXfrm>
    </dsp:sp>
    <dsp:sp modelId="{719BC63E-F731-4648-BC28-EDC25FC57AA9}">
      <dsp:nvSpPr>
        <dsp:cNvPr id="0" name=""/>
        <dsp:cNvSpPr/>
      </dsp:nvSpPr>
      <dsp:spPr>
        <a:xfrm rot="11034505">
          <a:off x="1941209" y="2450135"/>
          <a:ext cx="240003" cy="495067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013126" y="2551602"/>
        <a:ext cx="168002" cy="297041"/>
      </dsp:txXfrm>
    </dsp:sp>
    <dsp:sp modelId="{91CB6799-0928-4E01-9EDA-41B17BB04FAF}">
      <dsp:nvSpPr>
        <dsp:cNvPr id="0" name=""/>
        <dsp:cNvSpPr/>
      </dsp:nvSpPr>
      <dsp:spPr>
        <a:xfrm>
          <a:off x="411295" y="1816251"/>
          <a:ext cx="1466865" cy="1466865"/>
        </a:xfrm>
        <a:prstGeom prst="ellipse">
          <a:avLst/>
        </a:prstGeom>
        <a:solidFill>
          <a:srgbClr val="00B0F0"/>
        </a:solidFill>
        <a:ln w="762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CSV file</a:t>
          </a:r>
        </a:p>
      </dsp:txBody>
      <dsp:txXfrm>
        <a:off x="626112" y="2031068"/>
        <a:ext cx="1037231" cy="1037231"/>
      </dsp:txXfrm>
    </dsp:sp>
    <dsp:sp modelId="{3701657F-6946-4A4C-877D-2A88A526B7E1}">
      <dsp:nvSpPr>
        <dsp:cNvPr id="0" name=""/>
        <dsp:cNvSpPr/>
      </dsp:nvSpPr>
      <dsp:spPr>
        <a:xfrm rot="12303865">
          <a:off x="-534670" y="1769883"/>
          <a:ext cx="1069341" cy="495067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-393143" y="1900355"/>
        <a:ext cx="920821" cy="297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95141" y="1095251"/>
          <a:ext cx="1791919" cy="17472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357561" y="1351131"/>
        <a:ext cx="1267079" cy="1235497"/>
      </dsp:txXfrm>
    </dsp:sp>
    <dsp:sp modelId="{973C755A-5077-47FB-BDC0-FF7A84FD3F26}">
      <dsp:nvSpPr>
        <dsp:cNvPr id="0" name=""/>
        <dsp:cNvSpPr/>
      </dsp:nvSpPr>
      <dsp:spPr>
        <a:xfrm rot="15398140">
          <a:off x="2117410" y="-219218"/>
          <a:ext cx="659870" cy="520131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13463" y="-39285"/>
        <a:ext cx="503831" cy="312079"/>
      </dsp:txXfrm>
    </dsp:sp>
    <dsp:sp modelId="{7C5A343C-E262-450D-959C-A644EA0CABBE}">
      <dsp:nvSpPr>
        <dsp:cNvPr id="0" name=""/>
        <dsp:cNvSpPr/>
      </dsp:nvSpPr>
      <dsp:spPr>
        <a:xfrm>
          <a:off x="2076977" y="411775"/>
          <a:ext cx="1541131" cy="1541131"/>
        </a:xfrm>
        <a:prstGeom prst="ellipse">
          <a:avLst/>
        </a:prstGeom>
        <a:solidFill>
          <a:srgbClr val="7030A0"/>
        </a:solidFill>
        <a:ln w="571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CSV file</a:t>
          </a:r>
        </a:p>
      </dsp:txBody>
      <dsp:txXfrm>
        <a:off x="2302670" y="637468"/>
        <a:ext cx="1089745" cy="1089745"/>
      </dsp:txXfrm>
    </dsp:sp>
    <dsp:sp modelId="{719BC63E-F731-4648-BC28-EDC25FC57AA9}">
      <dsp:nvSpPr>
        <dsp:cNvPr id="0" name=""/>
        <dsp:cNvSpPr/>
      </dsp:nvSpPr>
      <dsp:spPr>
        <a:xfrm rot="20115352">
          <a:off x="1832995" y="1467580"/>
          <a:ext cx="298574" cy="495560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1837107" y="1585438"/>
        <a:ext cx="209002" cy="29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4.jp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1236371"/>
            <a:ext cx="4846320" cy="3720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Effect of ambient air quality factors on bluebird nesting in Montgomery County, MD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D0976C-6205-4E28-9A9D-84426327B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777" y="5061397"/>
            <a:ext cx="4846320" cy="768553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Ziying Sherwin</a:t>
            </a:r>
          </a:p>
          <a:p>
            <a:r>
              <a:rPr lang="en-US" sz="3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National Library of Medicine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alternative to the correlation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EDE28F-6C94-4382-80A0-833BAF96E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65" y="1607796"/>
            <a:ext cx="8986694" cy="48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2C30-CB7B-4B38-8253-878833EBC6A0}"/>
              </a:ext>
            </a:extLst>
          </p:cNvPr>
          <p:cNvSpPr txBox="1"/>
          <p:nvPr/>
        </p:nvSpPr>
        <p:spPr>
          <a:xfrm>
            <a:off x="1355386" y="1258999"/>
            <a:ext cx="8967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mcmc_samples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Iterations = 501:5500</a:t>
            </a:r>
          </a:p>
          <a:p>
            <a:r>
              <a:rPr lang="en-US" dirty="0"/>
              <a:t>Thinning interval = 1 </a:t>
            </a:r>
          </a:p>
          <a:p>
            <a:r>
              <a:rPr lang="en-US" dirty="0"/>
              <a:t>Number of chains = 3 </a:t>
            </a:r>
          </a:p>
          <a:p>
            <a:r>
              <a:rPr lang="en-US" dirty="0"/>
              <a:t>Sample size per chain = 5000 </a:t>
            </a:r>
          </a:p>
          <a:p>
            <a:endParaRPr lang="en-US" dirty="0"/>
          </a:p>
          <a:p>
            <a:r>
              <a:rPr lang="en-US" dirty="0"/>
              <a:t>1. Empirical mean and standard deviation for each variable,   plus standard error of the mean:</a:t>
            </a:r>
          </a:p>
          <a:p>
            <a:endParaRPr lang="en-US" dirty="0"/>
          </a:p>
          <a:p>
            <a:r>
              <a:rPr lang="en-US" dirty="0"/>
              <a:t>          Mean             SD       Naive SE Time-series SE </a:t>
            </a:r>
          </a:p>
          <a:p>
            <a:r>
              <a:rPr lang="en-US" dirty="0"/>
              <a:t>     -0.389386       0.412811       0.003371       0.007580 </a:t>
            </a:r>
          </a:p>
          <a:p>
            <a:endParaRPr lang="en-US" dirty="0"/>
          </a:p>
          <a:p>
            <a:r>
              <a:rPr lang="en-US" dirty="0"/>
              <a:t>2. Quantiles for each variable:</a:t>
            </a:r>
          </a:p>
          <a:p>
            <a:endParaRPr lang="en-US" dirty="0"/>
          </a:p>
          <a:p>
            <a:r>
              <a:rPr lang="en-US" dirty="0"/>
              <a:t>   2.5%       25%         50%         75%        97.5% </a:t>
            </a:r>
          </a:p>
          <a:p>
            <a:r>
              <a:rPr lang="en-US" dirty="0"/>
              <a:t>-0.9317  -0.7164  -0.4864  -0.1336   0.5761 </a:t>
            </a:r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2C30-CB7B-4B38-8253-878833EBC6A0}"/>
              </a:ext>
            </a:extLst>
          </p:cNvPr>
          <p:cNvSpPr txBox="1"/>
          <p:nvPr/>
        </p:nvSpPr>
        <p:spPr>
          <a:xfrm>
            <a:off x="1090467" y="2481048"/>
            <a:ext cx="8606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data_list</a:t>
            </a:r>
            <a:r>
              <a:rPr lang="en-US" dirty="0"/>
              <a:t> = list(x = bf2[, c("</a:t>
            </a:r>
            <a:r>
              <a:rPr lang="en-US" dirty="0" err="1"/>
              <a:t>avg</a:t>
            </a:r>
            <a:r>
              <a:rPr lang="en-US" dirty="0"/>
              <a:t>", "PM")], n = </a:t>
            </a:r>
            <a:r>
              <a:rPr lang="en-US" dirty="0" err="1"/>
              <a:t>nrow</a:t>
            </a:r>
            <a:r>
              <a:rPr lang="en-US" dirty="0"/>
              <a:t>(bf2))</a:t>
            </a:r>
          </a:p>
          <a:p>
            <a:r>
              <a:rPr lang="en-US" dirty="0" err="1"/>
              <a:t>inits_list</a:t>
            </a:r>
            <a:r>
              <a:rPr lang="en-US" dirty="0"/>
              <a:t> = list(mu = c(mean(bf2$avg), mean(bf2$PM)), rho = </a:t>
            </a:r>
            <a:r>
              <a:rPr lang="en-US" dirty="0" err="1"/>
              <a:t>cor</a:t>
            </a:r>
            <a:r>
              <a:rPr lang="en-US" dirty="0"/>
              <a:t>(bf2$avg, bf2$PM), sigma = c(</a:t>
            </a:r>
            <a:r>
              <a:rPr lang="en-US" dirty="0" err="1"/>
              <a:t>sd</a:t>
            </a:r>
            <a:r>
              <a:rPr lang="en-US" dirty="0"/>
              <a:t>(bf2$avg), </a:t>
            </a:r>
            <a:r>
              <a:rPr lang="en-US" dirty="0" err="1"/>
              <a:t>sd</a:t>
            </a:r>
            <a:r>
              <a:rPr lang="en-US" dirty="0"/>
              <a:t>(bf2$PM)))</a:t>
            </a:r>
          </a:p>
          <a:p>
            <a:r>
              <a:rPr lang="en-US" dirty="0" err="1"/>
              <a:t>jags_model</a:t>
            </a:r>
            <a:r>
              <a:rPr lang="en-US" dirty="0"/>
              <a:t> &lt;- </a:t>
            </a:r>
            <a:r>
              <a:rPr lang="en-US" dirty="0" err="1"/>
              <a:t>jags.model</a:t>
            </a:r>
            <a:r>
              <a:rPr lang="en-US" dirty="0"/>
              <a:t>(</a:t>
            </a:r>
            <a:r>
              <a:rPr lang="en-US" dirty="0" err="1"/>
              <a:t>textConnection</a:t>
            </a:r>
            <a:r>
              <a:rPr lang="en-US" dirty="0"/>
              <a:t>(</a:t>
            </a:r>
            <a:r>
              <a:rPr lang="en-US" dirty="0" err="1"/>
              <a:t>model_string</a:t>
            </a:r>
            <a:r>
              <a:rPr lang="en-US" dirty="0"/>
              <a:t>), data = </a:t>
            </a:r>
            <a:r>
              <a:rPr lang="en-US" dirty="0" err="1"/>
              <a:t>data_list</a:t>
            </a:r>
            <a:r>
              <a:rPr lang="en-US" dirty="0"/>
              <a:t>, </a:t>
            </a:r>
            <a:r>
              <a:rPr lang="en-US" dirty="0" err="1"/>
              <a:t>inits</a:t>
            </a:r>
            <a:r>
              <a:rPr lang="en-US" dirty="0"/>
              <a:t> = </a:t>
            </a:r>
            <a:r>
              <a:rPr lang="en-US" dirty="0" err="1"/>
              <a:t>inits_list</a:t>
            </a:r>
            <a:r>
              <a:rPr lang="en-US" dirty="0"/>
              <a:t>, </a:t>
            </a:r>
            <a:r>
              <a:rPr lang="en-US" dirty="0" err="1"/>
              <a:t>n.adapt</a:t>
            </a:r>
            <a:r>
              <a:rPr lang="en-US" dirty="0"/>
              <a:t> = 500, </a:t>
            </a:r>
            <a:r>
              <a:rPr lang="en-US" dirty="0" err="1"/>
              <a:t>n.chains</a:t>
            </a:r>
            <a:r>
              <a:rPr lang="en-US" dirty="0"/>
              <a:t> = 3, quiet = T)</a:t>
            </a:r>
          </a:p>
          <a:p>
            <a:r>
              <a:rPr lang="en-US" dirty="0"/>
              <a:t>update(</a:t>
            </a:r>
            <a:r>
              <a:rPr lang="en-US" dirty="0" err="1"/>
              <a:t>jags_model</a:t>
            </a:r>
            <a:r>
              <a:rPr lang="en-US" dirty="0"/>
              <a:t>, 500)</a:t>
            </a:r>
          </a:p>
          <a:p>
            <a:r>
              <a:rPr lang="en-US" dirty="0" err="1"/>
              <a:t>mcmc_samples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jags_model</a:t>
            </a:r>
            <a:r>
              <a:rPr lang="en-US" dirty="0"/>
              <a:t>, c("rho"), </a:t>
            </a:r>
            <a:r>
              <a:rPr lang="en-US" dirty="0" err="1"/>
              <a:t>n.iter</a:t>
            </a:r>
            <a:r>
              <a:rPr lang="en-US" dirty="0"/>
              <a:t> = 5000)</a:t>
            </a:r>
          </a:p>
          <a:p>
            <a:r>
              <a:rPr lang="en-US" dirty="0"/>
              <a:t>plot(</a:t>
            </a:r>
            <a:r>
              <a:rPr lang="en-US" dirty="0" err="1"/>
              <a:t>mcmc_samples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791FEC-ED0B-48B7-8152-C0F0557B5A64}"/>
              </a:ext>
            </a:extLst>
          </p:cNvPr>
          <p:cNvSpPr txBox="1">
            <a:spLocks/>
          </p:cNvSpPr>
          <p:nvPr/>
        </p:nvSpPr>
        <p:spPr>
          <a:xfrm>
            <a:off x="953734" y="737560"/>
            <a:ext cx="9371949" cy="1183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52C4B-0D25-4D8A-803B-1371E410497E}"/>
              </a:ext>
            </a:extLst>
          </p:cNvPr>
          <p:cNvSpPr txBox="1"/>
          <p:nvPr/>
        </p:nvSpPr>
        <p:spPr>
          <a:xfrm>
            <a:off x="4864347" y="6138646"/>
            <a:ext cx="7086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http://www.sumsar.net/blog/2013/08/bayesian-estimation-of-correlation/</a:t>
            </a:r>
          </a:p>
        </p:txBody>
      </p:sp>
    </p:spTree>
    <p:extLst>
      <p:ext uri="{BB962C8B-B14F-4D97-AF65-F5344CB8AC3E}">
        <p14:creationId xmlns:p14="http://schemas.microsoft.com/office/powerpoint/2010/main" val="41221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2C30-CB7B-4B38-8253-878833EBC6A0}"/>
              </a:ext>
            </a:extLst>
          </p:cNvPr>
          <p:cNvSpPr txBox="1"/>
          <p:nvPr/>
        </p:nvSpPr>
        <p:spPr>
          <a:xfrm>
            <a:off x="1637716" y="1551087"/>
            <a:ext cx="9457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set.seed</a:t>
            </a:r>
            <a:r>
              <a:rPr lang="en-US" dirty="0"/>
              <a:t>(18)</a:t>
            </a:r>
          </a:p>
          <a:p>
            <a:r>
              <a:rPr lang="en-US" dirty="0" err="1"/>
              <a:t>sample.ind</a:t>
            </a:r>
            <a:r>
              <a:rPr lang="en-US" dirty="0"/>
              <a:t> &lt;- sample(2, </a:t>
            </a:r>
            <a:r>
              <a:rPr lang="en-US" dirty="0" err="1"/>
              <a:t>nrow</a:t>
            </a:r>
            <a:r>
              <a:rPr lang="en-US" dirty="0"/>
              <a:t>(trailmaster_1y), replace=T, </a:t>
            </a:r>
            <a:r>
              <a:rPr lang="en-US" dirty="0" err="1"/>
              <a:t>prob</a:t>
            </a:r>
            <a:r>
              <a:rPr lang="en-US" dirty="0"/>
              <a:t> = c(0.6,0.4))</a:t>
            </a:r>
          </a:p>
          <a:p>
            <a:r>
              <a:rPr lang="en-US" dirty="0" err="1"/>
              <a:t>bb.dev</a:t>
            </a:r>
            <a:r>
              <a:rPr lang="en-US" dirty="0"/>
              <a:t> &lt;- trailmaster_1y[</a:t>
            </a:r>
            <a:r>
              <a:rPr lang="en-US" dirty="0" err="1"/>
              <a:t>sample.ind</a:t>
            </a:r>
            <a:r>
              <a:rPr lang="en-US" dirty="0"/>
              <a:t>==1,]</a:t>
            </a:r>
          </a:p>
          <a:p>
            <a:r>
              <a:rPr lang="en-US" dirty="0" err="1"/>
              <a:t>bb.val</a:t>
            </a:r>
            <a:r>
              <a:rPr lang="en-US" dirty="0"/>
              <a:t> &lt;- trailmaster_1y[</a:t>
            </a:r>
            <a:r>
              <a:rPr lang="en-US" dirty="0" err="1"/>
              <a:t>sample.ind</a:t>
            </a:r>
            <a:r>
              <a:rPr lang="en-US" dirty="0"/>
              <a:t>==2,]</a:t>
            </a:r>
          </a:p>
          <a:p>
            <a:r>
              <a:rPr lang="en-US" dirty="0" err="1"/>
              <a:t>bb_forest</a:t>
            </a:r>
            <a:r>
              <a:rPr lang="en-US" dirty="0"/>
              <a:t> = </a:t>
            </a:r>
            <a:r>
              <a:rPr lang="en-US" dirty="0" err="1"/>
              <a:t>randomForest</a:t>
            </a:r>
            <a:r>
              <a:rPr lang="en-US" dirty="0"/>
              <a:t>(Fledged ~ </a:t>
            </a:r>
            <a:r>
              <a:rPr lang="en-US" dirty="0" err="1"/>
              <a:t>Boxes+PM+distance+PRCP</a:t>
            </a:r>
            <a:r>
              <a:rPr lang="en-US" dirty="0"/>
              <a:t>, data=</a:t>
            </a:r>
            <a:r>
              <a:rPr lang="en-US" dirty="0" err="1"/>
              <a:t>bb.dev</a:t>
            </a:r>
            <a:r>
              <a:rPr lang="en-US" dirty="0"/>
              <a:t>, </a:t>
            </a:r>
            <a:r>
              <a:rPr lang="en-US" dirty="0" err="1"/>
              <a:t>mtry</a:t>
            </a:r>
            <a:r>
              <a:rPr lang="en-US" dirty="0"/>
              <a:t>=4, importance = TRUE, </a:t>
            </a:r>
            <a:r>
              <a:rPr lang="en-US" dirty="0" err="1"/>
              <a:t>ntrees</a:t>
            </a:r>
            <a:r>
              <a:rPr lang="en-US" dirty="0"/>
              <a:t>=500)</a:t>
            </a:r>
          </a:p>
          <a:p>
            <a:r>
              <a:rPr lang="en-US" dirty="0"/>
              <a:t>importance(</a:t>
            </a:r>
            <a:r>
              <a:rPr lang="en-US" dirty="0" err="1"/>
              <a:t>bb_forest</a:t>
            </a:r>
            <a:r>
              <a:rPr lang="en-US" dirty="0"/>
              <a:t>, type=1)</a:t>
            </a:r>
          </a:p>
          <a:p>
            <a:r>
              <a:rPr lang="en-US" dirty="0" err="1"/>
              <a:t>varImpPlot</a:t>
            </a:r>
            <a:r>
              <a:rPr lang="en-US" dirty="0"/>
              <a:t>(</a:t>
            </a:r>
            <a:r>
              <a:rPr lang="en-US" dirty="0" err="1"/>
              <a:t>bb_forest</a:t>
            </a:r>
            <a:r>
              <a:rPr lang="en-US" dirty="0"/>
              <a:t>, type = 1)</a:t>
            </a:r>
          </a:p>
          <a:p>
            <a:r>
              <a:rPr lang="en-US" dirty="0" err="1"/>
              <a:t>bb_forest_tst_pred</a:t>
            </a:r>
            <a:r>
              <a:rPr lang="en-US" dirty="0"/>
              <a:t> = predict(</a:t>
            </a:r>
            <a:r>
              <a:rPr lang="en-US" dirty="0" err="1"/>
              <a:t>bb_forest</a:t>
            </a:r>
            <a:r>
              <a:rPr lang="en-US" dirty="0"/>
              <a:t>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bb.val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bb_forest_tst_pred</a:t>
            </a:r>
            <a:r>
              <a:rPr lang="en-US" dirty="0"/>
              <a:t>, </a:t>
            </a:r>
            <a:r>
              <a:rPr lang="en-US" dirty="0" err="1"/>
              <a:t>bb.val$Fledged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 = "Predicted", </a:t>
            </a:r>
            <a:r>
              <a:rPr lang="en-US" dirty="0" err="1"/>
              <a:t>ylab</a:t>
            </a:r>
            <a:r>
              <a:rPr lang="en-US" dirty="0"/>
              <a:t> = "Actual", main = "Predicted vs Actual: Random Forest, Test Data", col = "</a:t>
            </a:r>
            <a:r>
              <a:rPr lang="en-US" dirty="0" err="1"/>
              <a:t>dodgerblue</a:t>
            </a:r>
            <a:r>
              <a:rPr lang="en-US" dirty="0"/>
              <a:t>", </a:t>
            </a:r>
            <a:r>
              <a:rPr lang="en-US" dirty="0" err="1"/>
              <a:t>pch</a:t>
            </a:r>
            <a:r>
              <a:rPr lang="en-US" dirty="0"/>
              <a:t> = 20)</a:t>
            </a:r>
          </a:p>
          <a:p>
            <a:r>
              <a:rPr lang="en-US" dirty="0"/>
              <a:t>grid()</a:t>
            </a:r>
          </a:p>
          <a:p>
            <a:r>
              <a:rPr lang="en-US" dirty="0" err="1"/>
              <a:t>abline</a:t>
            </a:r>
            <a:r>
              <a:rPr lang="en-US" dirty="0"/>
              <a:t>(0, 1, col = "</a:t>
            </a:r>
            <a:r>
              <a:rPr lang="en-US" dirty="0" err="1"/>
              <a:t>darkorange</a:t>
            </a:r>
            <a:r>
              <a:rPr lang="en-US" dirty="0"/>
              <a:t>", </a:t>
            </a:r>
            <a:r>
              <a:rPr lang="en-US" dirty="0" err="1"/>
              <a:t>lwd</a:t>
            </a:r>
            <a:r>
              <a:rPr lang="en-US" dirty="0"/>
              <a:t> = 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791FEC-ED0B-48B7-8152-C0F0557B5A64}"/>
              </a:ext>
            </a:extLst>
          </p:cNvPr>
          <p:cNvSpPr txBox="1">
            <a:spLocks/>
          </p:cNvSpPr>
          <p:nvPr/>
        </p:nvSpPr>
        <p:spPr>
          <a:xfrm>
            <a:off x="953734" y="737560"/>
            <a:ext cx="9371949" cy="1183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 – Sample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64269-C9B3-47ED-A574-49EC45C7C536}"/>
              </a:ext>
            </a:extLst>
          </p:cNvPr>
          <p:cNvSpPr txBox="1"/>
          <p:nvPr/>
        </p:nvSpPr>
        <p:spPr>
          <a:xfrm>
            <a:off x="6440897" y="6057933"/>
            <a:ext cx="4583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https://daviddalpiaz.github.io/r4sl/ensemble-methods.html</a:t>
            </a:r>
          </a:p>
        </p:txBody>
      </p:sp>
    </p:spTree>
    <p:extLst>
      <p:ext uri="{BB962C8B-B14F-4D97-AF65-F5344CB8AC3E}">
        <p14:creationId xmlns:p14="http://schemas.microsoft.com/office/powerpoint/2010/main" val="20145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791FEC-ED0B-48B7-8152-C0F0557B5A64}"/>
              </a:ext>
            </a:extLst>
          </p:cNvPr>
          <p:cNvSpPr txBox="1">
            <a:spLocks/>
          </p:cNvSpPr>
          <p:nvPr/>
        </p:nvSpPr>
        <p:spPr>
          <a:xfrm>
            <a:off x="953734" y="737560"/>
            <a:ext cx="9371949" cy="1183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6013D-C849-49BD-B68C-70DAAA264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58" y="1593670"/>
            <a:ext cx="8771180" cy="47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791FEC-ED0B-48B7-8152-C0F0557B5A64}"/>
              </a:ext>
            </a:extLst>
          </p:cNvPr>
          <p:cNvSpPr txBox="1">
            <a:spLocks/>
          </p:cNvSpPr>
          <p:nvPr/>
        </p:nvSpPr>
        <p:spPr>
          <a:xfrm>
            <a:off x="953734" y="737560"/>
            <a:ext cx="9371949" cy="1183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5090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7" y="1566001"/>
            <a:ext cx="9371948" cy="2104478"/>
          </a:xfrm>
        </p:spPr>
        <p:txBody>
          <a:bodyPr/>
          <a:lstStyle/>
          <a:p>
            <a:r>
              <a:rPr lang="en-US" dirty="0"/>
              <a:t>Current air quality monitoring efforts by U.S. EPA  e.g., via the national </a:t>
            </a:r>
            <a:r>
              <a:rPr lang="en-US" dirty="0" err="1"/>
              <a:t>AirNow</a:t>
            </a:r>
            <a:r>
              <a:rPr lang="en-US" dirty="0"/>
              <a:t> sensors and others focus on ozone and PM2.5 (small-size or “fine” particulate matter)</a:t>
            </a:r>
          </a:p>
          <a:p>
            <a:r>
              <a:rPr lang="en-US" dirty="0"/>
              <a:t>Birds could serve as sentinel species for air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2A59-D145-46E1-94BF-F7188FAA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12" y="394259"/>
            <a:ext cx="7178468" cy="681042"/>
          </a:xfrm>
        </p:spPr>
        <p:txBody>
          <a:bodyPr>
            <a:normAutofit/>
          </a:bodyPr>
          <a:lstStyle/>
          <a:p>
            <a:r>
              <a:rPr lang="en-US" b="1" dirty="0"/>
              <a:t>The Efficient Lung Structure in Birds: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23A27C-D65D-442A-87B8-DE0BAB3DD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65" y="2300011"/>
            <a:ext cx="9162346" cy="41489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D0F8F-F3F9-4702-B187-8CA9F5CE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F6684-BAE6-42F9-9631-DB67EBB7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13E12-4000-4E8D-9512-75D87C7AB251}"/>
              </a:ext>
            </a:extLst>
          </p:cNvPr>
          <p:cNvSpPr txBox="1"/>
          <p:nvPr/>
        </p:nvSpPr>
        <p:spPr>
          <a:xfrm>
            <a:off x="8479861" y="6559034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Illustrated by Eleanor Lutz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7B834-800A-42F4-B85D-0B6B6924DCDE}"/>
              </a:ext>
            </a:extLst>
          </p:cNvPr>
          <p:cNvSpPr txBox="1"/>
          <p:nvPr/>
        </p:nvSpPr>
        <p:spPr>
          <a:xfrm>
            <a:off x="1454065" y="1165502"/>
            <a:ext cx="5253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unidirectional airflow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push gas directly to their bones</a:t>
            </a:r>
          </a:p>
        </p:txBody>
      </p:sp>
    </p:spTree>
    <p:extLst>
      <p:ext uri="{BB962C8B-B14F-4D97-AF65-F5344CB8AC3E}">
        <p14:creationId xmlns:p14="http://schemas.microsoft.com/office/powerpoint/2010/main" val="23259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B6A59C7-BD33-40D9-8A3E-5A81DD034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65" y="3815205"/>
            <a:ext cx="2067473" cy="2784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2F7CD-9C64-445A-96F2-3F92AFCC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6" y="631064"/>
            <a:ext cx="7051394" cy="841467"/>
          </a:xfrm>
        </p:spPr>
        <p:txBody>
          <a:bodyPr/>
          <a:lstStyle/>
          <a:p>
            <a:r>
              <a:rPr lang="en-US" dirty="0"/>
              <a:t>Why Bluebird?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230B5-65ED-4E9E-8054-F1155B96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78A12D-7070-42B3-8A50-74C1D4F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9AE2DD-F6F6-4675-A038-DBE471FC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891F4-65D8-4878-98CB-611CB1755A98}"/>
              </a:ext>
            </a:extLst>
          </p:cNvPr>
          <p:cNvSpPr txBox="1"/>
          <p:nvPr/>
        </p:nvSpPr>
        <p:spPr>
          <a:xfrm>
            <a:off x="779416" y="1674372"/>
            <a:ext cx="10450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Rely on specially designed nest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migrate, so they are exposed to the air quality in one area all year round.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Been closely monitored since mid-70s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nesting data have been collected since 1992 in Montgomery County, MD.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E211F-0E9F-47FD-8ACD-EC6C88D87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50" y="4176683"/>
            <a:ext cx="2137714" cy="21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4B17-3DA8-4B12-9A9E-80A1F4B4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583" y="474901"/>
            <a:ext cx="5123678" cy="1183566"/>
          </a:xfrm>
        </p:spPr>
        <p:txBody>
          <a:bodyPr/>
          <a:lstStyle/>
          <a:p>
            <a:r>
              <a:rPr lang="en-US" dirty="0"/>
              <a:t>Bluebird Trails Included in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D48C4-1C31-40E0-B6C5-4D2C227A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C53D50-7CC3-449B-BD3B-18C1A650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BBBFDA-3FEA-400F-BF8A-F5D190FF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DB8C6F-1D8B-4F5D-AF01-430184BE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1" y="469270"/>
            <a:ext cx="6016268" cy="5752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385786-FD1B-491C-A4B9-9CB65DA4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3" y="2691684"/>
            <a:ext cx="5303980" cy="3233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074EC-EE07-424E-A7C7-4631FEA02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53" y="5743977"/>
            <a:ext cx="2753980" cy="8854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E7C78-26E4-463E-9078-EF33156A1FB9}"/>
              </a:ext>
            </a:extLst>
          </p:cNvPr>
          <p:cNvCxnSpPr>
            <a:cxnSpLocks/>
          </p:cNvCxnSpPr>
          <p:nvPr/>
        </p:nvCxnSpPr>
        <p:spPr>
          <a:xfrm flipV="1">
            <a:off x="3348033" y="5924841"/>
            <a:ext cx="1442908" cy="296568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9083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568" y="349500"/>
            <a:ext cx="9371949" cy="887578"/>
          </a:xfrm>
        </p:spPr>
        <p:txBody>
          <a:bodyPr/>
          <a:lstStyle/>
          <a:p>
            <a:r>
              <a:rPr lang="en-US" dirty="0"/>
              <a:t>Data Retrieval and Preparation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1336814"/>
              </p:ext>
            </p:extLst>
          </p:nvPr>
        </p:nvGraphicFramePr>
        <p:xfrm>
          <a:off x="273465" y="1733539"/>
          <a:ext cx="4148410" cy="264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 descr="Basic cycle diagram with a continuing sequence of stages, tasks, or events in a circular flow. Emphasizes the stages or steps rather than the connecting arrows or flow">
            <a:extLst>
              <a:ext uri="{FF2B5EF4-FFF2-40B4-BE49-F238E27FC236}">
                <a16:creationId xmlns:a16="http://schemas.microsoft.com/office/drawing/2014/main" id="{65D96D28-A673-44CF-B078-3C53089DD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561822"/>
              </p:ext>
            </p:extLst>
          </p:nvPr>
        </p:nvGraphicFramePr>
        <p:xfrm>
          <a:off x="7073826" y="1402415"/>
          <a:ext cx="3822062" cy="3374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A842F474-7E1B-4041-BC91-246635135794}"/>
              </a:ext>
            </a:extLst>
          </p:cNvPr>
          <p:cNvGrpSpPr/>
          <p:nvPr/>
        </p:nvGrpSpPr>
        <p:grpSpPr>
          <a:xfrm>
            <a:off x="4750515" y="1725381"/>
            <a:ext cx="1706753" cy="1706753"/>
            <a:chOff x="1193063" y="0"/>
            <a:chExt cx="1706753" cy="1706753"/>
          </a:xfrm>
        </p:grpSpPr>
        <p:sp>
          <p:nvSpPr>
            <p:cNvPr id="12" name="Oval 11" title="Step 1 title">
              <a:extLst>
                <a:ext uri="{FF2B5EF4-FFF2-40B4-BE49-F238E27FC236}">
                  <a16:creationId xmlns:a16="http://schemas.microsoft.com/office/drawing/2014/main" id="{F08F035D-D9BE-4EED-A2C6-566F912F840A}"/>
                </a:ext>
              </a:extLst>
            </p:cNvPr>
            <p:cNvSpPr/>
            <p:nvPr/>
          </p:nvSpPr>
          <p:spPr>
            <a:xfrm>
              <a:off x="1193063" y="0"/>
              <a:ext cx="1706753" cy="17067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18E1818C-036F-42F5-AC3F-65A2F9F3A627}"/>
                </a:ext>
              </a:extLst>
            </p:cNvPr>
            <p:cNvSpPr txBox="1"/>
            <p:nvPr/>
          </p:nvSpPr>
          <p:spPr>
            <a:xfrm>
              <a:off x="1480981" y="14819"/>
              <a:ext cx="1171412" cy="15179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R studio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3E25FC-55BE-4810-BAFD-9376B3E143AD}"/>
              </a:ext>
            </a:extLst>
          </p:cNvPr>
          <p:cNvSpPr txBox="1"/>
          <p:nvPr/>
        </p:nvSpPr>
        <p:spPr>
          <a:xfrm>
            <a:off x="8708853" y="4547403"/>
            <a:ext cx="147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Python/</a:t>
            </a:r>
          </a:p>
          <a:p>
            <a:r>
              <a:rPr lang="en-US" sz="1400" dirty="0"/>
              <a:t>Shell Scripting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47517-26AC-445B-8A3C-FFA5C7788E29}"/>
              </a:ext>
            </a:extLst>
          </p:cNvPr>
          <p:cNvSpPr txBox="1"/>
          <p:nvPr/>
        </p:nvSpPr>
        <p:spPr>
          <a:xfrm>
            <a:off x="1988061" y="199090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graphicFrame>
        <p:nvGraphicFramePr>
          <p:cNvPr id="16" name="Content Placeholder 9" descr="Basic cycle diagram with a continuing sequence of stages, tasks, or events in a circular flow. Emphasizes the stages or steps rather than the connecting arrows or flow">
            <a:extLst>
              <a:ext uri="{FF2B5EF4-FFF2-40B4-BE49-F238E27FC236}">
                <a16:creationId xmlns:a16="http://schemas.microsoft.com/office/drawing/2014/main" id="{644E4C5F-3C10-49C7-8318-C0D06461E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495306"/>
              </p:ext>
            </p:extLst>
          </p:nvPr>
        </p:nvGraphicFramePr>
        <p:xfrm>
          <a:off x="3426863" y="3697862"/>
          <a:ext cx="3858481" cy="2842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7136FE4-3C35-4876-9992-B192F9E3125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05" y="4873275"/>
            <a:ext cx="1618740" cy="1618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1B5409-1A95-483D-AD78-2B56252F02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2" y="2117812"/>
            <a:ext cx="1289741" cy="8519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FB387-494C-4A1F-AA60-548AE383161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72" y="1531030"/>
            <a:ext cx="1064667" cy="12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Approaches for Correlation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67FBE-3845-42A9-B587-77BB7C0E840B}"/>
              </a:ext>
            </a:extLst>
          </p:cNvPr>
          <p:cNvSpPr txBox="1"/>
          <p:nvPr/>
        </p:nvSpPr>
        <p:spPr>
          <a:xfrm>
            <a:off x="1454065" y="2059536"/>
            <a:ext cx="458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Pearson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Kendall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Spearman</a:t>
            </a:r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647810"/>
            <a:ext cx="9371949" cy="1183566"/>
          </a:xfrm>
        </p:spPr>
        <p:txBody>
          <a:bodyPr>
            <a:normAutofit fontScale="90000"/>
          </a:bodyPr>
          <a:lstStyle/>
          <a:p>
            <a:r>
              <a:rPr lang="en-US" dirty="0"/>
              <a:t>PM2.5 and Ozone on average number of fledglings per year, visually shows a correlation between the variables.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image14.png">
            <a:extLst>
              <a:ext uri="{FF2B5EF4-FFF2-40B4-BE49-F238E27FC236}">
                <a16:creationId xmlns:a16="http://schemas.microsoft.com/office/drawing/2014/main" id="{5779118B-1F38-450A-B109-2407EF4CAD2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3403" y="2125015"/>
            <a:ext cx="5383369" cy="3618963"/>
          </a:xfrm>
          <a:prstGeom prst="rect">
            <a:avLst/>
          </a:prstGeom>
          <a:ln/>
        </p:spPr>
      </p:pic>
      <p:pic>
        <p:nvPicPr>
          <p:cNvPr id="12" name="image13.png">
            <a:extLst>
              <a:ext uri="{FF2B5EF4-FFF2-40B4-BE49-F238E27FC236}">
                <a16:creationId xmlns:a16="http://schemas.microsoft.com/office/drawing/2014/main" id="{2A41396E-E261-492F-A624-2171DB751C6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7380" y="2125015"/>
            <a:ext cx="5432242" cy="37091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16" y="688211"/>
            <a:ext cx="9371949" cy="1183566"/>
          </a:xfrm>
        </p:spPr>
        <p:txBody>
          <a:bodyPr/>
          <a:lstStyle/>
          <a:p>
            <a:r>
              <a:rPr lang="en-US" dirty="0"/>
              <a:t>Correlation coefficient and p-value for PM2.5/ Ozone using each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16.png">
            <a:extLst>
              <a:ext uri="{FF2B5EF4-FFF2-40B4-BE49-F238E27FC236}">
                <a16:creationId xmlns:a16="http://schemas.microsoft.com/office/drawing/2014/main" id="{D4CBDE2C-EFBE-40EF-90F5-BF95CD1A629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37716" y="2063101"/>
            <a:ext cx="9257811" cy="24445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243</TotalTime>
  <Words>701</Words>
  <Application>Microsoft Office PowerPoint</Application>
  <PresentationFormat>Widescreen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Ecology 16x9</vt:lpstr>
      <vt:lpstr>Effect of ambient air quality factors on bluebird nesting in Montgomery County, MD</vt:lpstr>
      <vt:lpstr>Background</vt:lpstr>
      <vt:lpstr>The Efficient Lung Structure in Birds:</vt:lpstr>
      <vt:lpstr>Why Bluebird?</vt:lpstr>
      <vt:lpstr>Bluebird Trails Included in Study</vt:lpstr>
      <vt:lpstr>Data Retrieval and Preparation</vt:lpstr>
      <vt:lpstr>Frequentist Approaches for Correlation Test</vt:lpstr>
      <vt:lpstr>PM2.5 and Ozone on average number of fledglings per year, visually shows a correlation between the variables. </vt:lpstr>
      <vt:lpstr>Correlation coefficient and p-value for PM2.5/ Ozone using each test</vt:lpstr>
      <vt:lpstr>Bayesian alternative to the correlation 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Sherwin, Ziying (NIH/NLM) [C]</dc:creator>
  <cp:lastModifiedBy>Sherwin, Ziying (NIH/NLM) [C]</cp:lastModifiedBy>
  <cp:revision>20</cp:revision>
  <dcterms:created xsi:type="dcterms:W3CDTF">2018-05-04T19:38:58Z</dcterms:created>
  <dcterms:modified xsi:type="dcterms:W3CDTF">2018-05-09T19:11:56Z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