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6" r:id="rId3"/>
    <p:sldId id="281" r:id="rId4"/>
    <p:sldId id="265" r:id="rId5"/>
    <p:sldId id="296" r:id="rId6"/>
    <p:sldId id="283" r:id="rId7"/>
    <p:sldId id="289" r:id="rId8"/>
    <p:sldId id="284" r:id="rId9"/>
    <p:sldId id="290" r:id="rId10"/>
    <p:sldId id="285" r:id="rId11"/>
    <p:sldId id="286" r:id="rId12"/>
    <p:sldId id="292" r:id="rId13"/>
    <p:sldId id="291" r:id="rId14"/>
    <p:sldId id="288" r:id="rId15"/>
    <p:sldId id="293" r:id="rId16"/>
    <p:sldId id="294" r:id="rId17"/>
    <p:sldId id="297" r:id="rId18"/>
    <p:sldId id="298" r:id="rId19"/>
    <p:sldId id="299" r:id="rId20"/>
    <p:sldId id="301" r:id="rId21"/>
    <p:sldId id="302" r:id="rId22"/>
    <p:sldId id="303" r:id="rId23"/>
    <p:sldId id="304" r:id="rId24"/>
    <p:sldId id="306" r:id="rId25"/>
    <p:sldId id="295" r:id="rId26"/>
    <p:sldId id="307" r:id="rId27"/>
    <p:sldId id="308" r:id="rId28"/>
    <p:sldId id="309" r:id="rId29"/>
    <p:sldId id="310" r:id="rId30"/>
    <p:sldId id="282" r:id="rId31"/>
    <p:sldId id="311" r:id="rId3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F43"/>
    <a:srgbClr val="44606A"/>
    <a:srgbClr val="FFFFFF"/>
    <a:srgbClr val="E3E8E4"/>
    <a:srgbClr val="D7D7D7"/>
    <a:srgbClr val="E2E7E3"/>
    <a:srgbClr val="E3E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89529" autoAdjust="0"/>
  </p:normalViewPr>
  <p:slideViewPr>
    <p:cSldViewPr>
      <p:cViewPr varScale="1">
        <p:scale>
          <a:sx n="82" d="100"/>
          <a:sy n="82" d="100"/>
        </p:scale>
        <p:origin x="8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PECFILEVM00\Users$\bstudniarz\Desktop\severeinjury.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[severeinjury.csv]Sheet2!PivotTable2</c:name>
    <c:fmtId val="6"/>
  </c:pivotSource>
  <c:chart>
    <c:autoTitleDeleted val="1"/>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
        <c:idx val="39"/>
        <c:spPr>
          <a:solidFill>
            <a:schemeClr val="accent1"/>
          </a:solidFill>
          <a:ln w="28575" cap="rnd">
            <a:solidFill>
              <a:schemeClr val="accent1"/>
            </a:solidFill>
            <a:round/>
          </a:ln>
          <a:effectLst/>
        </c:spPr>
        <c:marker>
          <c:symbol val="none"/>
        </c:marker>
      </c:pivotFmt>
      <c:pivotFmt>
        <c:idx val="40"/>
        <c:spPr>
          <a:solidFill>
            <a:schemeClr val="accent1"/>
          </a:solidFill>
          <a:ln w="28575" cap="rnd">
            <a:solidFill>
              <a:schemeClr val="accent1"/>
            </a:solidFill>
            <a:round/>
          </a:ln>
          <a:effectLst/>
        </c:spPr>
        <c:marker>
          <c:symbol val="none"/>
        </c:marker>
      </c:pivotFmt>
      <c:pivotFmt>
        <c:idx val="41"/>
        <c:spPr>
          <a:solidFill>
            <a:schemeClr val="accent1"/>
          </a:solidFill>
          <a:ln w="28575" cap="rnd">
            <a:solidFill>
              <a:schemeClr val="accent1"/>
            </a:solidFill>
            <a:round/>
          </a:ln>
          <a:effectLst/>
        </c:spPr>
        <c:marker>
          <c:symbol val="none"/>
        </c:marker>
      </c:pivotFmt>
      <c:pivotFmt>
        <c:idx val="42"/>
        <c:spPr>
          <a:solidFill>
            <a:schemeClr val="accent1"/>
          </a:solidFill>
          <a:ln w="28575" cap="rnd">
            <a:solidFill>
              <a:schemeClr val="accent1"/>
            </a:solidFill>
            <a:round/>
          </a:ln>
          <a:effectLst/>
        </c:spPr>
        <c:marker>
          <c:symbol val="none"/>
        </c:marker>
      </c:pivotFmt>
      <c:pivotFmt>
        <c:idx val="43"/>
        <c:spPr>
          <a:solidFill>
            <a:schemeClr val="accent1"/>
          </a:solidFill>
          <a:ln w="28575" cap="rnd">
            <a:solidFill>
              <a:schemeClr val="accent1"/>
            </a:solidFill>
            <a:round/>
          </a:ln>
          <a:effectLst/>
        </c:spPr>
        <c:marker>
          <c:symbol val="none"/>
        </c:marker>
      </c:pivotFmt>
      <c:pivotFmt>
        <c:idx val="44"/>
        <c:spPr>
          <a:solidFill>
            <a:schemeClr val="accent1"/>
          </a:solidFill>
          <a:ln w="28575" cap="rnd">
            <a:solidFill>
              <a:schemeClr val="accent1"/>
            </a:solidFill>
            <a:round/>
          </a:ln>
          <a:effectLst/>
        </c:spPr>
        <c:marker>
          <c:symbol val="none"/>
        </c:marker>
      </c:pivotFmt>
      <c:pivotFmt>
        <c:idx val="45"/>
        <c:spPr>
          <a:solidFill>
            <a:schemeClr val="accent1"/>
          </a:solidFill>
          <a:ln w="28575" cap="rnd">
            <a:solidFill>
              <a:schemeClr val="accent1"/>
            </a:solidFill>
            <a:round/>
          </a:ln>
          <a:effectLst/>
        </c:spPr>
        <c:marker>
          <c:symbol val="none"/>
        </c:marker>
      </c:pivotFmt>
      <c:pivotFmt>
        <c:idx val="46"/>
        <c:spPr>
          <a:solidFill>
            <a:schemeClr val="accent1"/>
          </a:solidFill>
          <a:ln w="28575" cap="rnd">
            <a:solidFill>
              <a:schemeClr val="accent1"/>
            </a:solidFill>
            <a:round/>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w="28575" cap="rnd">
            <a:solidFill>
              <a:schemeClr val="accent1"/>
            </a:solidFill>
            <a:round/>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s>
    <c:plotArea>
      <c:layout>
        <c:manualLayout>
          <c:layoutTarget val="inner"/>
          <c:xMode val="edge"/>
          <c:yMode val="edge"/>
          <c:x val="4.3344171768866173E-2"/>
          <c:y val="4.5274476513865305E-2"/>
          <c:w val="0.93994358271305423"/>
          <c:h val="0.77905676688546355"/>
        </c:manualLayout>
      </c:layout>
      <c:barChart>
        <c:barDir val="col"/>
        <c:grouping val="clustered"/>
        <c:varyColors val="0"/>
        <c:ser>
          <c:idx val="0"/>
          <c:order val="0"/>
          <c:tx>
            <c:strRef>
              <c:f>Sheet2!$B$5</c:f>
              <c:strCache>
                <c:ptCount val="1"/>
                <c:pt idx="0">
                  <c:v>Total</c:v>
                </c:pt>
              </c:strCache>
            </c:strRef>
          </c:tx>
          <c:spPr>
            <a:solidFill>
              <a:schemeClr val="accent1"/>
            </a:solidFill>
            <a:ln>
              <a:noFill/>
            </a:ln>
            <a:effectLst/>
          </c:spPr>
          <c:invertIfNegative val="0"/>
          <c:cat>
            <c:strRef>
              <c:f>Sheet2!$A$6:$A$46</c:f>
              <c:strCache>
                <c:ptCount val="40"/>
                <c:pt idx="0">
                  <c:v>ALABAMA</c:v>
                </c:pt>
                <c:pt idx="1">
                  <c:v>ARKANSAS</c:v>
                </c:pt>
                <c:pt idx="2">
                  <c:v>CALIFORNIA</c:v>
                </c:pt>
                <c:pt idx="3">
                  <c:v>COLORADO</c:v>
                </c:pt>
                <c:pt idx="4">
                  <c:v>CONNECTICUT</c:v>
                </c:pt>
                <c:pt idx="5">
                  <c:v>DELAWARE</c:v>
                </c:pt>
                <c:pt idx="6">
                  <c:v>DISTRICT OF COLUMBIA</c:v>
                </c:pt>
                <c:pt idx="7">
                  <c:v>FLORIDA</c:v>
                </c:pt>
                <c:pt idx="8">
                  <c:v>GEORGIA</c:v>
                </c:pt>
                <c:pt idx="9">
                  <c:v>HAWAII</c:v>
                </c:pt>
                <c:pt idx="10">
                  <c:v>IDAHO</c:v>
                </c:pt>
                <c:pt idx="11">
                  <c:v>ILLINOIS</c:v>
                </c:pt>
                <c:pt idx="12">
                  <c:v>KANSAS</c:v>
                </c:pt>
                <c:pt idx="13">
                  <c:v>KENTUCKY</c:v>
                </c:pt>
                <c:pt idx="14">
                  <c:v>LOUISIANA</c:v>
                </c:pt>
                <c:pt idx="15">
                  <c:v>MAINE</c:v>
                </c:pt>
                <c:pt idx="16">
                  <c:v>MASSACHUSETTS</c:v>
                </c:pt>
                <c:pt idx="17">
                  <c:v>MINNESOTA</c:v>
                </c:pt>
                <c:pt idx="18">
                  <c:v>MISSISSIPPI</c:v>
                </c:pt>
                <c:pt idx="19">
                  <c:v>MISSOURI</c:v>
                </c:pt>
                <c:pt idx="20">
                  <c:v>NEBRASKA</c:v>
                </c:pt>
                <c:pt idx="21">
                  <c:v>NEW HAMPSHIRE</c:v>
                </c:pt>
                <c:pt idx="22">
                  <c:v>NEW JERSEY</c:v>
                </c:pt>
                <c:pt idx="23">
                  <c:v>NEW MEXICO</c:v>
                </c:pt>
                <c:pt idx="24">
                  <c:v>NEW YORK</c:v>
                </c:pt>
                <c:pt idx="25">
                  <c:v>NORTH CAROLINA</c:v>
                </c:pt>
                <c:pt idx="26">
                  <c:v>NORTH DAKOTA</c:v>
                </c:pt>
                <c:pt idx="27">
                  <c:v>OHIO</c:v>
                </c:pt>
                <c:pt idx="28">
                  <c:v>OKLAHOMA</c:v>
                </c:pt>
                <c:pt idx="29">
                  <c:v>OREGON</c:v>
                </c:pt>
                <c:pt idx="30">
                  <c:v>PENNSYLVANIA</c:v>
                </c:pt>
                <c:pt idx="31">
                  <c:v>RHODE ISLAND</c:v>
                </c:pt>
                <c:pt idx="32">
                  <c:v>SOUTH CAROLINA</c:v>
                </c:pt>
                <c:pt idx="33">
                  <c:v>SOUTH DAKOTA</c:v>
                </c:pt>
                <c:pt idx="34">
                  <c:v>TENNESSEE</c:v>
                </c:pt>
                <c:pt idx="35">
                  <c:v>TEXAS</c:v>
                </c:pt>
                <c:pt idx="36">
                  <c:v>UTAH</c:v>
                </c:pt>
                <c:pt idx="37">
                  <c:v>VIRGINIA</c:v>
                </c:pt>
                <c:pt idx="38">
                  <c:v>WEST VIRGINIA</c:v>
                </c:pt>
                <c:pt idx="39">
                  <c:v>WISCONSIN</c:v>
                </c:pt>
              </c:strCache>
            </c:strRef>
          </c:cat>
          <c:val>
            <c:numRef>
              <c:f>Sheet2!$B$6:$B$46</c:f>
              <c:numCache>
                <c:formatCode>General</c:formatCode>
                <c:ptCount val="40"/>
                <c:pt idx="0">
                  <c:v>38</c:v>
                </c:pt>
                <c:pt idx="1">
                  <c:v>44</c:v>
                </c:pt>
                <c:pt idx="2">
                  <c:v>6</c:v>
                </c:pt>
                <c:pt idx="3">
                  <c:v>21</c:v>
                </c:pt>
                <c:pt idx="4">
                  <c:v>9</c:v>
                </c:pt>
                <c:pt idx="5">
                  <c:v>3</c:v>
                </c:pt>
                <c:pt idx="6">
                  <c:v>4</c:v>
                </c:pt>
                <c:pt idx="7">
                  <c:v>145</c:v>
                </c:pt>
                <c:pt idx="8">
                  <c:v>76</c:v>
                </c:pt>
                <c:pt idx="9">
                  <c:v>1</c:v>
                </c:pt>
                <c:pt idx="10">
                  <c:v>7</c:v>
                </c:pt>
                <c:pt idx="11">
                  <c:v>48</c:v>
                </c:pt>
                <c:pt idx="12">
                  <c:v>30</c:v>
                </c:pt>
                <c:pt idx="13">
                  <c:v>2</c:v>
                </c:pt>
                <c:pt idx="14">
                  <c:v>41</c:v>
                </c:pt>
                <c:pt idx="15">
                  <c:v>4</c:v>
                </c:pt>
                <c:pt idx="16">
                  <c:v>24</c:v>
                </c:pt>
                <c:pt idx="17">
                  <c:v>1</c:v>
                </c:pt>
                <c:pt idx="18">
                  <c:v>36</c:v>
                </c:pt>
                <c:pt idx="19">
                  <c:v>38</c:v>
                </c:pt>
                <c:pt idx="20">
                  <c:v>9</c:v>
                </c:pt>
                <c:pt idx="21">
                  <c:v>1</c:v>
                </c:pt>
                <c:pt idx="22">
                  <c:v>23</c:v>
                </c:pt>
                <c:pt idx="23">
                  <c:v>2</c:v>
                </c:pt>
                <c:pt idx="24">
                  <c:v>49</c:v>
                </c:pt>
                <c:pt idx="25">
                  <c:v>2</c:v>
                </c:pt>
                <c:pt idx="26">
                  <c:v>19</c:v>
                </c:pt>
                <c:pt idx="27">
                  <c:v>44</c:v>
                </c:pt>
                <c:pt idx="28">
                  <c:v>41</c:v>
                </c:pt>
                <c:pt idx="29">
                  <c:v>3</c:v>
                </c:pt>
                <c:pt idx="30">
                  <c:v>53</c:v>
                </c:pt>
                <c:pt idx="31">
                  <c:v>3</c:v>
                </c:pt>
                <c:pt idx="32">
                  <c:v>1</c:v>
                </c:pt>
                <c:pt idx="33">
                  <c:v>5</c:v>
                </c:pt>
                <c:pt idx="34">
                  <c:v>5</c:v>
                </c:pt>
                <c:pt idx="35">
                  <c:v>239</c:v>
                </c:pt>
                <c:pt idx="36">
                  <c:v>3</c:v>
                </c:pt>
                <c:pt idx="37">
                  <c:v>7</c:v>
                </c:pt>
                <c:pt idx="38">
                  <c:v>9</c:v>
                </c:pt>
                <c:pt idx="39">
                  <c:v>28</c:v>
                </c:pt>
              </c:numCache>
            </c:numRef>
          </c:val>
          <c:extLst>
            <c:ext xmlns:c16="http://schemas.microsoft.com/office/drawing/2014/chart" uri="{C3380CC4-5D6E-409C-BE32-E72D297353CC}">
              <c16:uniqueId val="{00000000-35D0-4F02-843F-CEDD4ED35091}"/>
            </c:ext>
          </c:extLst>
        </c:ser>
        <c:dLbls>
          <c:showLegendKey val="0"/>
          <c:showVal val="0"/>
          <c:showCatName val="0"/>
          <c:showSerName val="0"/>
          <c:showPercent val="0"/>
          <c:showBubbleSize val="0"/>
        </c:dLbls>
        <c:gapWidth val="219"/>
        <c:axId val="630377400"/>
        <c:axId val="630377728"/>
      </c:barChart>
      <c:catAx>
        <c:axId val="630377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377728"/>
        <c:crosses val="autoZero"/>
        <c:auto val="1"/>
        <c:lblAlgn val="ctr"/>
        <c:lblOffset val="100"/>
        <c:noMultiLvlLbl val="0"/>
      </c:catAx>
      <c:valAx>
        <c:axId val="630377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377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2887D-9D75-45BB-AB54-744B7290D6B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6ECDA53-7936-4FFA-B690-3F2B50AB3F2E}">
      <dgm:prSet phldrT="[Text]"/>
      <dgm:spPr/>
      <dgm:t>
        <a:bodyPr/>
        <a:lstStyle/>
        <a:p>
          <a:r>
            <a:rPr lang="en-US" dirty="0"/>
            <a:t>EHSS</a:t>
          </a:r>
          <a:br>
            <a:rPr lang="en-US" dirty="0"/>
          </a:br>
          <a:r>
            <a:rPr lang="en-US" dirty="0"/>
            <a:t>Data</a:t>
          </a:r>
        </a:p>
      </dgm:t>
    </dgm:pt>
    <dgm:pt modelId="{D719A8E8-C4F5-4EC5-ACE3-7BF7D37D76A4}" type="parTrans" cxnId="{368512F6-EDBF-4D9C-B4F5-AAEA1C54BC97}">
      <dgm:prSet/>
      <dgm:spPr/>
      <dgm:t>
        <a:bodyPr/>
        <a:lstStyle/>
        <a:p>
          <a:endParaRPr lang="en-US"/>
        </a:p>
      </dgm:t>
    </dgm:pt>
    <dgm:pt modelId="{15815E23-70CD-431F-9BCB-F188CF699280}" type="sibTrans" cxnId="{368512F6-EDBF-4D9C-B4F5-AAEA1C54BC97}">
      <dgm:prSet/>
      <dgm:spPr/>
      <dgm:t>
        <a:bodyPr/>
        <a:lstStyle/>
        <a:p>
          <a:endParaRPr lang="en-US"/>
        </a:p>
      </dgm:t>
    </dgm:pt>
    <dgm:pt modelId="{8F9D2CD5-04F9-43AD-B3D2-E4161FD4BA89}">
      <dgm:prSet phldrT="[Text]"/>
      <dgm:spPr/>
      <dgm:t>
        <a:bodyPr/>
        <a:lstStyle/>
        <a:p>
          <a:r>
            <a:rPr lang="en-US" dirty="0"/>
            <a:t>DNFSB</a:t>
          </a:r>
        </a:p>
      </dgm:t>
    </dgm:pt>
    <dgm:pt modelId="{02C5433E-8343-41E9-9322-C3630C070C2A}" type="parTrans" cxnId="{A3DC0B5C-0CEC-4DB3-B8FB-A6F4CA7C43E8}">
      <dgm:prSet/>
      <dgm:spPr/>
      <dgm:t>
        <a:bodyPr/>
        <a:lstStyle/>
        <a:p>
          <a:endParaRPr lang="en-US"/>
        </a:p>
      </dgm:t>
    </dgm:pt>
    <dgm:pt modelId="{5D3C38CE-63D2-412F-A270-CC5BD69E7948}" type="sibTrans" cxnId="{A3DC0B5C-0CEC-4DB3-B8FB-A6F4CA7C43E8}">
      <dgm:prSet/>
      <dgm:spPr/>
      <dgm:t>
        <a:bodyPr/>
        <a:lstStyle/>
        <a:p>
          <a:endParaRPr lang="en-US"/>
        </a:p>
      </dgm:t>
    </dgm:pt>
    <dgm:pt modelId="{4D42F562-335C-4035-9988-796523F6DD46}">
      <dgm:prSet phldrT="[Text]"/>
      <dgm:spPr/>
      <dgm:t>
        <a:bodyPr/>
        <a:lstStyle/>
        <a:p>
          <a:r>
            <a:rPr lang="en-US" dirty="0"/>
            <a:t>EA</a:t>
          </a:r>
        </a:p>
      </dgm:t>
    </dgm:pt>
    <dgm:pt modelId="{732EC032-6BFC-469E-8EF6-195013CD04C2}" type="parTrans" cxnId="{7E549A39-3318-4F62-A5B3-99E5FBEA89D8}">
      <dgm:prSet/>
      <dgm:spPr/>
      <dgm:t>
        <a:bodyPr/>
        <a:lstStyle/>
        <a:p>
          <a:endParaRPr lang="en-US"/>
        </a:p>
      </dgm:t>
    </dgm:pt>
    <dgm:pt modelId="{3AEE16B2-D0E1-4C74-963D-B1CC4A6AE17B}" type="sibTrans" cxnId="{7E549A39-3318-4F62-A5B3-99E5FBEA89D8}">
      <dgm:prSet/>
      <dgm:spPr/>
      <dgm:t>
        <a:bodyPr/>
        <a:lstStyle/>
        <a:p>
          <a:endParaRPr lang="en-US"/>
        </a:p>
      </dgm:t>
    </dgm:pt>
    <dgm:pt modelId="{EBAC6EAC-27CF-4952-9170-C12D9F9BD127}">
      <dgm:prSet phldrT="[Text]"/>
      <dgm:spPr/>
      <dgm:t>
        <a:bodyPr/>
        <a:lstStyle/>
        <a:p>
          <a:r>
            <a:rPr lang="en-US" dirty="0"/>
            <a:t>NRC</a:t>
          </a:r>
        </a:p>
      </dgm:t>
    </dgm:pt>
    <dgm:pt modelId="{74CDD046-DE36-4284-A45C-1D071B9CE370}" type="parTrans" cxnId="{1FEC48E6-AFBE-4C44-9566-801E0F35DA25}">
      <dgm:prSet/>
      <dgm:spPr/>
      <dgm:t>
        <a:bodyPr/>
        <a:lstStyle/>
        <a:p>
          <a:endParaRPr lang="en-US"/>
        </a:p>
      </dgm:t>
    </dgm:pt>
    <dgm:pt modelId="{3F640F32-DD2B-4CF3-A524-FD7CE198A262}" type="sibTrans" cxnId="{1FEC48E6-AFBE-4C44-9566-801E0F35DA25}">
      <dgm:prSet/>
      <dgm:spPr/>
      <dgm:t>
        <a:bodyPr/>
        <a:lstStyle/>
        <a:p>
          <a:endParaRPr lang="en-US"/>
        </a:p>
      </dgm:t>
    </dgm:pt>
    <dgm:pt modelId="{F61BEA1C-84AC-412A-9C86-CCDF8E11EF16}" type="pres">
      <dgm:prSet presAssocID="{03E2887D-9D75-45BB-AB54-744B7290D6BE}" presName="cycle" presStyleCnt="0">
        <dgm:presLayoutVars>
          <dgm:chMax val="1"/>
          <dgm:dir/>
          <dgm:animLvl val="ctr"/>
          <dgm:resizeHandles val="exact"/>
        </dgm:presLayoutVars>
      </dgm:prSet>
      <dgm:spPr/>
    </dgm:pt>
    <dgm:pt modelId="{2357F10F-A369-406C-B24E-EA80B2B46D8F}" type="pres">
      <dgm:prSet presAssocID="{06ECDA53-7936-4FFA-B690-3F2B50AB3F2E}" presName="centerShape" presStyleLbl="node0" presStyleIdx="0" presStyleCnt="1"/>
      <dgm:spPr/>
    </dgm:pt>
    <dgm:pt modelId="{9D38CE65-0B63-4D5C-9FDC-6517F0BFF628}" type="pres">
      <dgm:prSet presAssocID="{02C5433E-8343-41E9-9322-C3630C070C2A}" presName="parTrans" presStyleLbl="bgSibTrans2D1" presStyleIdx="0" presStyleCnt="3"/>
      <dgm:spPr/>
    </dgm:pt>
    <dgm:pt modelId="{0D4904F6-D68F-4E65-AEB9-17D27A7E36B1}" type="pres">
      <dgm:prSet presAssocID="{8F9D2CD5-04F9-43AD-B3D2-E4161FD4BA89}" presName="node" presStyleLbl="node1" presStyleIdx="0" presStyleCnt="3">
        <dgm:presLayoutVars>
          <dgm:bulletEnabled val="1"/>
        </dgm:presLayoutVars>
      </dgm:prSet>
      <dgm:spPr/>
    </dgm:pt>
    <dgm:pt modelId="{F9699A87-6FC2-4C95-BBDE-1A7F315D25D9}" type="pres">
      <dgm:prSet presAssocID="{732EC032-6BFC-469E-8EF6-195013CD04C2}" presName="parTrans" presStyleLbl="bgSibTrans2D1" presStyleIdx="1" presStyleCnt="3"/>
      <dgm:spPr/>
    </dgm:pt>
    <dgm:pt modelId="{293F234E-24E7-437F-AB36-A0F40CFE35E5}" type="pres">
      <dgm:prSet presAssocID="{4D42F562-335C-4035-9988-796523F6DD46}" presName="node" presStyleLbl="node1" presStyleIdx="1" presStyleCnt="3">
        <dgm:presLayoutVars>
          <dgm:bulletEnabled val="1"/>
        </dgm:presLayoutVars>
      </dgm:prSet>
      <dgm:spPr/>
    </dgm:pt>
    <dgm:pt modelId="{FA05D425-21B5-4055-BC1C-F760D938A8B7}" type="pres">
      <dgm:prSet presAssocID="{74CDD046-DE36-4284-A45C-1D071B9CE370}" presName="parTrans" presStyleLbl="bgSibTrans2D1" presStyleIdx="2" presStyleCnt="3"/>
      <dgm:spPr/>
    </dgm:pt>
    <dgm:pt modelId="{D9BF4E47-C040-4A87-94EC-49110E0DDD0D}" type="pres">
      <dgm:prSet presAssocID="{EBAC6EAC-27CF-4952-9170-C12D9F9BD127}" presName="node" presStyleLbl="node1" presStyleIdx="2" presStyleCnt="3">
        <dgm:presLayoutVars>
          <dgm:bulletEnabled val="1"/>
        </dgm:presLayoutVars>
      </dgm:prSet>
      <dgm:spPr/>
    </dgm:pt>
  </dgm:ptLst>
  <dgm:cxnLst>
    <dgm:cxn modelId="{42C20530-E1AE-44F1-85A0-5526716323D7}" type="presOf" srcId="{732EC032-6BFC-469E-8EF6-195013CD04C2}" destId="{F9699A87-6FC2-4C95-BBDE-1A7F315D25D9}" srcOrd="0" destOrd="0" presId="urn:microsoft.com/office/officeart/2005/8/layout/radial4"/>
    <dgm:cxn modelId="{B741C036-EADA-4A86-B05F-60F3E87C72CB}" type="presOf" srcId="{06ECDA53-7936-4FFA-B690-3F2B50AB3F2E}" destId="{2357F10F-A369-406C-B24E-EA80B2B46D8F}" srcOrd="0" destOrd="0" presId="urn:microsoft.com/office/officeart/2005/8/layout/radial4"/>
    <dgm:cxn modelId="{7E549A39-3318-4F62-A5B3-99E5FBEA89D8}" srcId="{06ECDA53-7936-4FFA-B690-3F2B50AB3F2E}" destId="{4D42F562-335C-4035-9988-796523F6DD46}" srcOrd="1" destOrd="0" parTransId="{732EC032-6BFC-469E-8EF6-195013CD04C2}" sibTransId="{3AEE16B2-D0E1-4C74-963D-B1CC4A6AE17B}"/>
    <dgm:cxn modelId="{A3DC0B5C-0CEC-4DB3-B8FB-A6F4CA7C43E8}" srcId="{06ECDA53-7936-4FFA-B690-3F2B50AB3F2E}" destId="{8F9D2CD5-04F9-43AD-B3D2-E4161FD4BA89}" srcOrd="0" destOrd="0" parTransId="{02C5433E-8343-41E9-9322-C3630C070C2A}" sibTransId="{5D3C38CE-63D2-412F-A270-CC5BD69E7948}"/>
    <dgm:cxn modelId="{945A8B7A-ADFA-467C-9409-9F14D15E15D5}" type="presOf" srcId="{4D42F562-335C-4035-9988-796523F6DD46}" destId="{293F234E-24E7-437F-AB36-A0F40CFE35E5}" srcOrd="0" destOrd="0" presId="urn:microsoft.com/office/officeart/2005/8/layout/radial4"/>
    <dgm:cxn modelId="{0AC8FB81-91D0-48A8-8507-FBA142EAEC8F}" type="presOf" srcId="{EBAC6EAC-27CF-4952-9170-C12D9F9BD127}" destId="{D9BF4E47-C040-4A87-94EC-49110E0DDD0D}" srcOrd="0" destOrd="0" presId="urn:microsoft.com/office/officeart/2005/8/layout/radial4"/>
    <dgm:cxn modelId="{54F46587-9ED8-4BCB-8ACC-3E671D697121}" type="presOf" srcId="{03E2887D-9D75-45BB-AB54-744B7290D6BE}" destId="{F61BEA1C-84AC-412A-9C86-CCDF8E11EF16}" srcOrd="0" destOrd="0" presId="urn:microsoft.com/office/officeart/2005/8/layout/radial4"/>
    <dgm:cxn modelId="{931850C3-8E91-42FF-AE62-1BE857E07CB7}" type="presOf" srcId="{8F9D2CD5-04F9-43AD-B3D2-E4161FD4BA89}" destId="{0D4904F6-D68F-4E65-AEB9-17D27A7E36B1}" srcOrd="0" destOrd="0" presId="urn:microsoft.com/office/officeart/2005/8/layout/radial4"/>
    <dgm:cxn modelId="{9FFC00C6-CBCE-4DF9-8CE7-7AB8B5BD81F8}" type="presOf" srcId="{74CDD046-DE36-4284-A45C-1D071B9CE370}" destId="{FA05D425-21B5-4055-BC1C-F760D938A8B7}" srcOrd="0" destOrd="0" presId="urn:microsoft.com/office/officeart/2005/8/layout/radial4"/>
    <dgm:cxn modelId="{A6634EE0-4892-48E8-AC6A-BC034DEA5E8D}" type="presOf" srcId="{02C5433E-8343-41E9-9322-C3630C070C2A}" destId="{9D38CE65-0B63-4D5C-9FDC-6517F0BFF628}" srcOrd="0" destOrd="0" presId="urn:microsoft.com/office/officeart/2005/8/layout/radial4"/>
    <dgm:cxn modelId="{1FEC48E6-AFBE-4C44-9566-801E0F35DA25}" srcId="{06ECDA53-7936-4FFA-B690-3F2B50AB3F2E}" destId="{EBAC6EAC-27CF-4952-9170-C12D9F9BD127}" srcOrd="2" destOrd="0" parTransId="{74CDD046-DE36-4284-A45C-1D071B9CE370}" sibTransId="{3F640F32-DD2B-4CF3-A524-FD7CE198A262}"/>
    <dgm:cxn modelId="{368512F6-EDBF-4D9C-B4F5-AAEA1C54BC97}" srcId="{03E2887D-9D75-45BB-AB54-744B7290D6BE}" destId="{06ECDA53-7936-4FFA-B690-3F2B50AB3F2E}" srcOrd="0" destOrd="0" parTransId="{D719A8E8-C4F5-4EC5-ACE3-7BF7D37D76A4}" sibTransId="{15815E23-70CD-431F-9BCB-F188CF699280}"/>
    <dgm:cxn modelId="{C574ED2D-224C-4273-81C5-2A037F30AE23}" type="presParOf" srcId="{F61BEA1C-84AC-412A-9C86-CCDF8E11EF16}" destId="{2357F10F-A369-406C-B24E-EA80B2B46D8F}" srcOrd="0" destOrd="0" presId="urn:microsoft.com/office/officeart/2005/8/layout/radial4"/>
    <dgm:cxn modelId="{0D8686CF-5AA5-4D81-AD83-6B4D6DB13C20}" type="presParOf" srcId="{F61BEA1C-84AC-412A-9C86-CCDF8E11EF16}" destId="{9D38CE65-0B63-4D5C-9FDC-6517F0BFF628}" srcOrd="1" destOrd="0" presId="urn:microsoft.com/office/officeart/2005/8/layout/radial4"/>
    <dgm:cxn modelId="{09925B14-4FFA-434E-999F-D8E27181B4E7}" type="presParOf" srcId="{F61BEA1C-84AC-412A-9C86-CCDF8E11EF16}" destId="{0D4904F6-D68F-4E65-AEB9-17D27A7E36B1}" srcOrd="2" destOrd="0" presId="urn:microsoft.com/office/officeart/2005/8/layout/radial4"/>
    <dgm:cxn modelId="{6DFDB8E6-0DFE-490E-94CA-8C5DB3440A52}" type="presParOf" srcId="{F61BEA1C-84AC-412A-9C86-CCDF8E11EF16}" destId="{F9699A87-6FC2-4C95-BBDE-1A7F315D25D9}" srcOrd="3" destOrd="0" presId="urn:microsoft.com/office/officeart/2005/8/layout/radial4"/>
    <dgm:cxn modelId="{9AAEDDDA-96A5-4004-9941-7F13AA992126}" type="presParOf" srcId="{F61BEA1C-84AC-412A-9C86-CCDF8E11EF16}" destId="{293F234E-24E7-437F-AB36-A0F40CFE35E5}" srcOrd="4" destOrd="0" presId="urn:microsoft.com/office/officeart/2005/8/layout/radial4"/>
    <dgm:cxn modelId="{53AD39C9-19E4-4862-BB91-98B474B5CF4D}" type="presParOf" srcId="{F61BEA1C-84AC-412A-9C86-CCDF8E11EF16}" destId="{FA05D425-21B5-4055-BC1C-F760D938A8B7}" srcOrd="5" destOrd="0" presId="urn:microsoft.com/office/officeart/2005/8/layout/radial4"/>
    <dgm:cxn modelId="{A405B55B-2D1C-4591-B62D-F699F5088C1C}" type="presParOf" srcId="{F61BEA1C-84AC-412A-9C86-CCDF8E11EF16}" destId="{D9BF4E47-C040-4A87-94EC-49110E0DDD0D}"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7F10F-A369-406C-B24E-EA80B2B46D8F}">
      <dsp:nvSpPr>
        <dsp:cNvPr id="0" name=""/>
        <dsp:cNvSpPr/>
      </dsp:nvSpPr>
      <dsp:spPr>
        <a:xfrm>
          <a:off x="2155507" y="2277603"/>
          <a:ext cx="1784985" cy="17849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EHSS</a:t>
          </a:r>
          <a:br>
            <a:rPr lang="en-US" sz="4300" kern="1200" dirty="0"/>
          </a:br>
          <a:r>
            <a:rPr lang="en-US" sz="4300" kern="1200" dirty="0"/>
            <a:t>Data</a:t>
          </a:r>
        </a:p>
      </dsp:txBody>
      <dsp:txXfrm>
        <a:off x="2416912" y="2539008"/>
        <a:ext cx="1262175" cy="1262175"/>
      </dsp:txXfrm>
    </dsp:sp>
    <dsp:sp modelId="{9D38CE65-0B63-4D5C-9FDC-6517F0BFF628}">
      <dsp:nvSpPr>
        <dsp:cNvPr id="0" name=""/>
        <dsp:cNvSpPr/>
      </dsp:nvSpPr>
      <dsp:spPr>
        <a:xfrm rot="12900000">
          <a:off x="871449" y="1920360"/>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4904F6-D68F-4E65-AEB9-17D27A7E36B1}">
      <dsp:nvSpPr>
        <dsp:cNvPr id="0" name=""/>
        <dsp:cNvSpPr/>
      </dsp:nvSpPr>
      <dsp:spPr>
        <a:xfrm>
          <a:off x="160123" y="1063372"/>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DNFSB</a:t>
          </a:r>
        </a:p>
      </dsp:txBody>
      <dsp:txXfrm>
        <a:off x="199856" y="1103105"/>
        <a:ext cx="1616269" cy="1277122"/>
      </dsp:txXfrm>
    </dsp:sp>
    <dsp:sp modelId="{F9699A87-6FC2-4C95-BBDE-1A7F315D25D9}">
      <dsp:nvSpPr>
        <dsp:cNvPr id="0" name=""/>
        <dsp:cNvSpPr/>
      </dsp:nvSpPr>
      <dsp:spPr>
        <a:xfrm rot="16200000">
          <a:off x="2292993" y="1180352"/>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3F234E-24E7-437F-AB36-A0F40CFE35E5}">
      <dsp:nvSpPr>
        <dsp:cNvPr id="0" name=""/>
        <dsp:cNvSpPr/>
      </dsp:nvSpPr>
      <dsp:spPr>
        <a:xfrm>
          <a:off x="2200132" y="1411"/>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EA</a:t>
          </a:r>
        </a:p>
      </dsp:txBody>
      <dsp:txXfrm>
        <a:off x="2239865" y="41144"/>
        <a:ext cx="1616269" cy="1277122"/>
      </dsp:txXfrm>
    </dsp:sp>
    <dsp:sp modelId="{FA05D425-21B5-4055-BC1C-F760D938A8B7}">
      <dsp:nvSpPr>
        <dsp:cNvPr id="0" name=""/>
        <dsp:cNvSpPr/>
      </dsp:nvSpPr>
      <dsp:spPr>
        <a:xfrm rot="19500000">
          <a:off x="3714536" y="1920360"/>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BF4E47-C040-4A87-94EC-49110E0DDD0D}">
      <dsp:nvSpPr>
        <dsp:cNvPr id="0" name=""/>
        <dsp:cNvSpPr/>
      </dsp:nvSpPr>
      <dsp:spPr>
        <a:xfrm>
          <a:off x="4240140" y="1063372"/>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NRC</a:t>
          </a:r>
        </a:p>
      </dsp:txBody>
      <dsp:txXfrm>
        <a:off x="4279873" y="1103105"/>
        <a:ext cx="1616269" cy="1277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4" cy="464185"/>
          </a:xfrm>
          <a:prstGeom prst="rect">
            <a:avLst/>
          </a:prstGeom>
        </p:spPr>
        <p:txBody>
          <a:bodyPr vert="horz" lIns="92941" tIns="46470" rIns="92941" bIns="46470"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4" cy="464185"/>
          </a:xfrm>
          <a:prstGeom prst="rect">
            <a:avLst/>
          </a:prstGeom>
        </p:spPr>
        <p:txBody>
          <a:bodyPr vert="horz" lIns="92941" tIns="46470" rIns="92941" bIns="46470" rtlCol="0"/>
          <a:lstStyle>
            <a:lvl1pPr algn="r">
              <a:defRPr sz="1200"/>
            </a:lvl1pPr>
          </a:lstStyle>
          <a:p>
            <a:fld id="{43CB3232-23B8-459E-95B5-63301011622A}" type="datetimeFigureOut">
              <a:rPr lang="en-US" smtClean="0"/>
              <a:pPr/>
              <a:t>5/1/2018</a:t>
            </a:fld>
            <a:endParaRPr lang="en-US" dirty="0"/>
          </a:p>
        </p:txBody>
      </p:sp>
      <p:sp>
        <p:nvSpPr>
          <p:cNvPr id="4" name="Footer Placeholder 3"/>
          <p:cNvSpPr>
            <a:spLocks noGrp="1"/>
          </p:cNvSpPr>
          <p:nvPr>
            <p:ph type="ftr" sz="quarter" idx="2"/>
          </p:nvPr>
        </p:nvSpPr>
        <p:spPr>
          <a:xfrm>
            <a:off x="0" y="8817903"/>
            <a:ext cx="3026834" cy="464185"/>
          </a:xfrm>
          <a:prstGeom prst="rect">
            <a:avLst/>
          </a:prstGeom>
        </p:spPr>
        <p:txBody>
          <a:bodyPr vert="horz" lIns="92941" tIns="46470" rIns="92941" bIns="4647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3"/>
            <a:ext cx="3026834" cy="464185"/>
          </a:xfrm>
          <a:prstGeom prst="rect">
            <a:avLst/>
          </a:prstGeom>
        </p:spPr>
        <p:txBody>
          <a:bodyPr vert="horz" lIns="92941" tIns="46470" rIns="92941" bIns="46470" rtlCol="0" anchor="b"/>
          <a:lstStyle>
            <a:lvl1pPr algn="r">
              <a:defRPr sz="1200"/>
            </a:lvl1pPr>
          </a:lstStyle>
          <a:p>
            <a:fld id="{D9C3542E-40DA-4782-B3CB-361378F8309A}" type="slidenum">
              <a:rPr lang="en-US" smtClean="0"/>
              <a:pPr/>
              <a:t>‹#›</a:t>
            </a:fld>
            <a:endParaRPr lang="en-US" dirty="0"/>
          </a:p>
        </p:txBody>
      </p:sp>
    </p:spTree>
    <p:extLst>
      <p:ext uri="{BB962C8B-B14F-4D97-AF65-F5344CB8AC3E}">
        <p14:creationId xmlns:p14="http://schemas.microsoft.com/office/powerpoint/2010/main" val="374479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4" cy="464185"/>
          </a:xfrm>
          <a:prstGeom prst="rect">
            <a:avLst/>
          </a:prstGeom>
        </p:spPr>
        <p:txBody>
          <a:bodyPr vert="horz" lIns="92941" tIns="46470" rIns="92941" bIns="46470" rtlCol="0"/>
          <a:lstStyle>
            <a:lvl1pPr algn="l">
              <a:defRPr sz="1200"/>
            </a:lvl1pPr>
          </a:lstStyle>
          <a:p>
            <a:endParaRPr lang="en-US" dirty="0"/>
          </a:p>
        </p:txBody>
      </p:sp>
      <p:sp>
        <p:nvSpPr>
          <p:cNvPr id="3" name="Date Placeholder 2"/>
          <p:cNvSpPr>
            <a:spLocks noGrp="1"/>
          </p:cNvSpPr>
          <p:nvPr>
            <p:ph type="dt" idx="1"/>
          </p:nvPr>
        </p:nvSpPr>
        <p:spPr>
          <a:xfrm>
            <a:off x="3956550" y="0"/>
            <a:ext cx="3026834" cy="464185"/>
          </a:xfrm>
          <a:prstGeom prst="rect">
            <a:avLst/>
          </a:prstGeom>
        </p:spPr>
        <p:txBody>
          <a:bodyPr vert="horz" lIns="92941" tIns="46470" rIns="92941" bIns="46470" rtlCol="0"/>
          <a:lstStyle>
            <a:lvl1pPr algn="r">
              <a:defRPr sz="1200"/>
            </a:lvl1pPr>
          </a:lstStyle>
          <a:p>
            <a:fld id="{16837FC1-7BCC-4422-9596-31F1B2401793}" type="datetimeFigureOut">
              <a:rPr lang="en-US" smtClean="0"/>
              <a:pPr/>
              <a:t>5/1/2018</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41" tIns="46470" rIns="92941" bIns="46470"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41" tIns="46470" rIns="92941" bIns="4647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3"/>
            <a:ext cx="3026834" cy="464185"/>
          </a:xfrm>
          <a:prstGeom prst="rect">
            <a:avLst/>
          </a:prstGeom>
        </p:spPr>
        <p:txBody>
          <a:bodyPr vert="horz" lIns="92941" tIns="46470" rIns="92941" bIns="464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3"/>
            <a:ext cx="3026834" cy="464185"/>
          </a:xfrm>
          <a:prstGeom prst="rect">
            <a:avLst/>
          </a:prstGeom>
        </p:spPr>
        <p:txBody>
          <a:bodyPr vert="horz" lIns="92941" tIns="46470" rIns="92941" bIns="46470" rtlCol="0" anchor="b"/>
          <a:lstStyle>
            <a:lvl1pPr algn="r">
              <a:defRPr sz="1200"/>
            </a:lvl1pPr>
          </a:lstStyle>
          <a:p>
            <a:fld id="{11599739-1A32-4937-8FBA-F8AD046B6A30}" type="slidenum">
              <a:rPr lang="en-US" smtClean="0"/>
              <a:pPr/>
              <a:t>‹#›</a:t>
            </a:fld>
            <a:endParaRPr lang="en-US" dirty="0"/>
          </a:p>
        </p:txBody>
      </p:sp>
    </p:spTree>
    <p:extLst>
      <p:ext uri="{BB962C8B-B14F-4D97-AF65-F5344CB8AC3E}">
        <p14:creationId xmlns:p14="http://schemas.microsoft.com/office/powerpoint/2010/main" val="395846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86BB2F-76C6-49E4-957F-9DF9BE371897}" type="datetime1">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79BADA-1B44-4AE5-870F-1D59F17548E4}" type="slidenum">
              <a:rPr lang="en-US" smtClean="0"/>
              <a:pPr/>
              <a:t>‹#›</a:t>
            </a:fld>
            <a:endParaRPr lang="en-US" dirty="0"/>
          </a:p>
        </p:txBody>
      </p:sp>
      <p:sp>
        <p:nvSpPr>
          <p:cNvPr id="9" name="Rectangle 8"/>
          <p:cNvSpPr/>
          <p:nvPr userDrawn="1"/>
        </p:nvSpPr>
        <p:spPr>
          <a:xfrm>
            <a:off x="76200" y="27432"/>
            <a:ext cx="9067800" cy="473075"/>
          </a:xfrm>
          <a:prstGeom prst="rect">
            <a:avLst/>
          </a:prstGeom>
          <a:solidFill>
            <a:srgbClr val="1E2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41A14-FEA4-4520-AA67-B08E15E2FEBD}" type="datetime1">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79BADA-1B44-4AE5-870F-1D59F17548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5E9FD1-C704-4BD5-84B9-684519E35E3D}" type="datetime1">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79BADA-1B44-4AE5-870F-1D59F17548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800">
                <a:solidFill>
                  <a:srgbClr val="1E2F43"/>
                </a:solidFill>
                <a:latin typeface="Arial Black"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itchFamily="2" charset="2"/>
              <a:buChar cha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20FFE4A-A1B0-449A-BDD8-EE5ECFB9DC9B}" type="datetime1">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79BADA-1B44-4AE5-870F-1D59F17548E4}" type="slidenum">
              <a:rPr lang="en-US" smtClean="0"/>
              <a:pPr/>
              <a:t>‹#›</a:t>
            </a:fld>
            <a:endParaRPr lang="en-US" dirty="0"/>
          </a:p>
        </p:txBody>
      </p:sp>
      <p:sp>
        <p:nvSpPr>
          <p:cNvPr id="7" name="TextBox 6">
            <a:extLst>
              <a:ext uri="{FF2B5EF4-FFF2-40B4-BE49-F238E27FC236}">
                <a16:creationId xmlns:a16="http://schemas.microsoft.com/office/drawing/2014/main" id="{7BC36171-4E93-418B-836F-2D624376226A}"/>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8" name="TextBox 7">
            <a:extLst>
              <a:ext uri="{FF2B5EF4-FFF2-40B4-BE49-F238E27FC236}">
                <a16:creationId xmlns:a16="http://schemas.microsoft.com/office/drawing/2014/main" id="{FAF47BE2-7BBD-48E6-A2CD-D7BD883B23BE}"/>
              </a:ext>
            </a:extLst>
          </p:cNvPr>
          <p:cNvSpPr txBox="1"/>
          <p:nvPr userDrawn="1"/>
        </p:nvSpPr>
        <p:spPr>
          <a:xfrm>
            <a:off x="7832436" y="13652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FCBE5-483B-4041-894D-6F6BEE17F8E1}" type="datetime1">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79BADA-1B44-4AE5-870F-1D59F17548E4}" type="slidenum">
              <a:rPr lang="en-US" smtClean="0"/>
              <a:pPr/>
              <a:t>‹#›</a:t>
            </a:fld>
            <a:endParaRPr lang="en-US" dirty="0"/>
          </a:p>
        </p:txBody>
      </p:sp>
      <p:sp>
        <p:nvSpPr>
          <p:cNvPr id="7" name="TextBox 6">
            <a:extLst>
              <a:ext uri="{FF2B5EF4-FFF2-40B4-BE49-F238E27FC236}">
                <a16:creationId xmlns:a16="http://schemas.microsoft.com/office/drawing/2014/main" id="{467F91A0-7CEE-4C58-8CFD-30E74B2725AC}"/>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8" name="TextBox 7">
            <a:extLst>
              <a:ext uri="{FF2B5EF4-FFF2-40B4-BE49-F238E27FC236}">
                <a16:creationId xmlns:a16="http://schemas.microsoft.com/office/drawing/2014/main" id="{5BC12A6A-31CA-4C14-B228-29CF72BE8643}"/>
              </a:ext>
            </a:extLst>
          </p:cNvPr>
          <p:cNvSpPr txBox="1"/>
          <p:nvPr userDrawn="1"/>
        </p:nvSpPr>
        <p:spPr>
          <a:xfrm>
            <a:off x="7847013" y="13652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EB1E4A-4277-475E-8115-1CED9BEDA61D}" type="datetime1">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79BADA-1B44-4AE5-870F-1D59F17548E4}" type="slidenum">
              <a:rPr lang="en-US" smtClean="0"/>
              <a:pPr/>
              <a:t>‹#›</a:t>
            </a:fld>
            <a:endParaRPr lang="en-US" dirty="0"/>
          </a:p>
        </p:txBody>
      </p:sp>
      <p:sp>
        <p:nvSpPr>
          <p:cNvPr id="8" name="TextBox 7">
            <a:extLst>
              <a:ext uri="{FF2B5EF4-FFF2-40B4-BE49-F238E27FC236}">
                <a16:creationId xmlns:a16="http://schemas.microsoft.com/office/drawing/2014/main" id="{1CB634FC-4C74-4CA6-85CD-0950A7D21BCA}"/>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9" name="TextBox 8">
            <a:extLst>
              <a:ext uri="{FF2B5EF4-FFF2-40B4-BE49-F238E27FC236}">
                <a16:creationId xmlns:a16="http://schemas.microsoft.com/office/drawing/2014/main" id="{790805A4-ECD2-4FC5-987F-ACA6C4E4261C}"/>
              </a:ext>
            </a:extLst>
          </p:cNvPr>
          <p:cNvSpPr txBox="1"/>
          <p:nvPr userDrawn="1"/>
        </p:nvSpPr>
        <p:spPr>
          <a:xfrm>
            <a:off x="7848600" y="13652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63886F-5545-4CE3-85DB-2C62DB55192A}" type="datetime1">
              <a:rPr lang="en-US" smtClean="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79BADA-1B44-4AE5-870F-1D59F17548E4}" type="slidenum">
              <a:rPr lang="en-US" smtClean="0"/>
              <a:pPr/>
              <a:t>‹#›</a:t>
            </a:fld>
            <a:endParaRPr lang="en-US" dirty="0"/>
          </a:p>
        </p:txBody>
      </p:sp>
      <p:sp>
        <p:nvSpPr>
          <p:cNvPr id="10" name="TextBox 9">
            <a:extLst>
              <a:ext uri="{FF2B5EF4-FFF2-40B4-BE49-F238E27FC236}">
                <a16:creationId xmlns:a16="http://schemas.microsoft.com/office/drawing/2014/main" id="{5C9CF69D-8D33-4277-9177-29477E579F5C}"/>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11" name="TextBox 10">
            <a:extLst>
              <a:ext uri="{FF2B5EF4-FFF2-40B4-BE49-F238E27FC236}">
                <a16:creationId xmlns:a16="http://schemas.microsoft.com/office/drawing/2014/main" id="{BF332A78-FB5C-4A65-AD57-D2CAE6455A4A}"/>
              </a:ext>
            </a:extLst>
          </p:cNvPr>
          <p:cNvSpPr txBox="1"/>
          <p:nvPr userDrawn="1"/>
        </p:nvSpPr>
        <p:spPr>
          <a:xfrm>
            <a:off x="7848600" y="13652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0612A-B0A1-4607-8BA1-A0E23663301B}" type="datetime1">
              <a:rPr lang="en-US" smtClean="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79BADA-1B44-4AE5-870F-1D59F17548E4}" type="slidenum">
              <a:rPr lang="en-US" smtClean="0"/>
              <a:pPr/>
              <a:t>‹#›</a:t>
            </a:fld>
            <a:endParaRPr lang="en-US" dirty="0"/>
          </a:p>
        </p:txBody>
      </p:sp>
      <p:sp>
        <p:nvSpPr>
          <p:cNvPr id="6" name="TextBox 5">
            <a:extLst>
              <a:ext uri="{FF2B5EF4-FFF2-40B4-BE49-F238E27FC236}">
                <a16:creationId xmlns:a16="http://schemas.microsoft.com/office/drawing/2014/main" id="{B0CCFF41-8FED-4155-8715-2700FF5C0124}"/>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7" name="TextBox 6">
            <a:extLst>
              <a:ext uri="{FF2B5EF4-FFF2-40B4-BE49-F238E27FC236}">
                <a16:creationId xmlns:a16="http://schemas.microsoft.com/office/drawing/2014/main" id="{304C5F68-109C-4923-8673-D6F3DEFA22E0}"/>
              </a:ext>
            </a:extLst>
          </p:cNvPr>
          <p:cNvSpPr txBox="1"/>
          <p:nvPr userDrawn="1"/>
        </p:nvSpPr>
        <p:spPr>
          <a:xfrm>
            <a:off x="7848600" y="12517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E7A60-BB9E-4960-8C17-A0232335E4EA}" type="datetime1">
              <a:rPr lang="en-US" smtClean="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79BADA-1B44-4AE5-870F-1D59F17548E4}" type="slidenum">
              <a:rPr lang="en-US" smtClean="0"/>
              <a:pPr/>
              <a:t>‹#›</a:t>
            </a:fld>
            <a:endParaRPr lang="en-US" dirty="0"/>
          </a:p>
        </p:txBody>
      </p:sp>
      <p:sp>
        <p:nvSpPr>
          <p:cNvPr id="5" name="TextBox 4">
            <a:extLst>
              <a:ext uri="{FF2B5EF4-FFF2-40B4-BE49-F238E27FC236}">
                <a16:creationId xmlns:a16="http://schemas.microsoft.com/office/drawing/2014/main" id="{32FCD74E-1609-4D18-BA86-683E73E9E1DD}"/>
              </a:ext>
            </a:extLst>
          </p:cNvPr>
          <p:cNvSpPr txBox="1"/>
          <p:nvPr userDrawn="1"/>
        </p:nvSpPr>
        <p:spPr>
          <a:xfrm>
            <a:off x="7848600" y="100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6" name="TextBox 5">
            <a:extLst>
              <a:ext uri="{FF2B5EF4-FFF2-40B4-BE49-F238E27FC236}">
                <a16:creationId xmlns:a16="http://schemas.microsoft.com/office/drawing/2014/main" id="{F2CD39D5-3F5C-4A45-B206-5AC4F3274859}"/>
              </a:ext>
            </a:extLst>
          </p:cNvPr>
          <p:cNvSpPr txBox="1"/>
          <p:nvPr userDrawn="1"/>
        </p:nvSpPr>
        <p:spPr>
          <a:xfrm>
            <a:off x="7848600" y="136525"/>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7" name="TextBox 6">
            <a:extLst>
              <a:ext uri="{FF2B5EF4-FFF2-40B4-BE49-F238E27FC236}">
                <a16:creationId xmlns:a16="http://schemas.microsoft.com/office/drawing/2014/main" id="{2C82BDA5-3609-43DE-95DB-59266751B54B}"/>
              </a:ext>
            </a:extLst>
          </p:cNvPr>
          <p:cNvSpPr txBox="1"/>
          <p:nvPr userDrawn="1"/>
        </p:nvSpPr>
        <p:spPr>
          <a:xfrm>
            <a:off x="8001000" y="162481"/>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8" name="TextBox 7">
            <a:extLst>
              <a:ext uri="{FF2B5EF4-FFF2-40B4-BE49-F238E27FC236}">
                <a16:creationId xmlns:a16="http://schemas.microsoft.com/office/drawing/2014/main" id="{4DCEF783-EC0B-40E2-93EF-D43060A657DE}"/>
              </a:ext>
            </a:extLst>
          </p:cNvPr>
          <p:cNvSpPr txBox="1"/>
          <p:nvPr userDrawn="1"/>
        </p:nvSpPr>
        <p:spPr>
          <a:xfrm>
            <a:off x="0" y="107785"/>
            <a:ext cx="1828800"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1F914-2589-4E07-8455-088F55C26182}" type="datetime1">
              <a:rPr lang="en-US" smtClean="0"/>
              <a:pPr/>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79BADA-1B44-4AE5-870F-1D59F17548E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7355C-D8AA-4224-A5AC-D30790E3AE69}" type="datetime1">
              <a:rPr lang="en-US" smtClean="0"/>
              <a:pPr/>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79BADA-1B44-4AE5-870F-1D59F17548E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52400" y="609600"/>
            <a:ext cx="8839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52400" y="1905000"/>
            <a:ext cx="8839200" cy="4221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3AB21-60F9-4578-A4CD-406D26649B17}" type="datetime1">
              <a:rPr lang="en-US" smtClean="0"/>
              <a:pPr/>
              <a:t>5/2/2018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553200"/>
            <a:ext cx="2133600" cy="168275"/>
          </a:xfrm>
          <a:prstGeom prst="rect">
            <a:avLst/>
          </a:prstGeom>
        </p:spPr>
        <p:txBody>
          <a:bodyPr vert="horz" lIns="91440" tIns="45720" rIns="91440" bIns="45720" rtlCol="0" anchor="ctr"/>
          <a:lstStyle>
            <a:lvl1pPr algn="r">
              <a:defRPr sz="1200">
                <a:solidFill>
                  <a:schemeClr val="bg1">
                    <a:lumMod val="65000"/>
                  </a:schemeClr>
                </a:solidFill>
                <a:latin typeface="Arial Black" panose="020B0A04020102020204" pitchFamily="34" charset="0"/>
              </a:defRPr>
            </a:lvl1pPr>
          </a:lstStyle>
          <a:p>
            <a:fld id="{DB79BADA-1B44-4AE5-870F-1D59F17548E4}" type="slidenum">
              <a:rPr lang="en-US" smtClean="0"/>
              <a:pPr/>
              <a:t>‹#›</a:t>
            </a:fld>
            <a:endParaRPr lang="en-US" dirty="0"/>
          </a:p>
        </p:txBody>
      </p:sp>
      <p:sp>
        <p:nvSpPr>
          <p:cNvPr id="9" name="Rectangle 8"/>
          <p:cNvSpPr/>
          <p:nvPr userDrawn="1"/>
        </p:nvSpPr>
        <p:spPr>
          <a:xfrm>
            <a:off x="7315200" y="27432"/>
            <a:ext cx="1828800" cy="473075"/>
          </a:xfrm>
          <a:prstGeom prst="rect">
            <a:avLst/>
          </a:prstGeom>
          <a:solidFill>
            <a:srgbClr val="1E2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1009" y="34912"/>
            <a:ext cx="1026668" cy="429768"/>
          </a:xfrm>
          <a:prstGeom prst="rect">
            <a:avLst/>
          </a:prstGeom>
        </p:spPr>
      </p:pic>
      <p:sp>
        <p:nvSpPr>
          <p:cNvPr id="10" name="Rectangle 9"/>
          <p:cNvSpPr/>
          <p:nvPr userDrawn="1"/>
        </p:nvSpPr>
        <p:spPr>
          <a:xfrm>
            <a:off x="1676400" y="13258"/>
            <a:ext cx="457200" cy="473075"/>
          </a:xfrm>
          <a:prstGeom prst="rect">
            <a:avLst/>
          </a:prstGeom>
          <a:solidFill>
            <a:srgbClr val="1E2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79F9-6F13-4574-BBB9-FEC45B1F7F4B}"/>
              </a:ext>
            </a:extLst>
          </p:cNvPr>
          <p:cNvSpPr txBox="1"/>
          <p:nvPr userDrawn="1"/>
        </p:nvSpPr>
        <p:spPr>
          <a:xfrm>
            <a:off x="7848600" y="-19437"/>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12" name="TextBox 11">
            <a:extLst>
              <a:ext uri="{FF2B5EF4-FFF2-40B4-BE49-F238E27FC236}">
                <a16:creationId xmlns:a16="http://schemas.microsoft.com/office/drawing/2014/main" id="{EA43AA89-79C1-4737-B604-17B2D371A4EC}"/>
              </a:ext>
            </a:extLst>
          </p:cNvPr>
          <p:cNvSpPr txBox="1"/>
          <p:nvPr userDrawn="1"/>
        </p:nvSpPr>
        <p:spPr>
          <a:xfrm>
            <a:off x="7848600" y="102828"/>
            <a:ext cx="1295400" cy="369332"/>
          </a:xfrm>
          <a:prstGeom prst="rect">
            <a:avLst/>
          </a:prstGeom>
          <a:solidFill>
            <a:srgbClr val="1E2F43"/>
          </a:solidFill>
        </p:spPr>
        <p:txBody>
          <a:bodyPr wrap="square" rtlCol="0">
            <a:spAutoFit/>
          </a:bodyPr>
          <a:lstStyle/>
          <a:p>
            <a:endParaRPr lang="en-US" dirty="0">
              <a:highlight>
                <a:srgbClr val="44606A"/>
              </a:highlight>
            </a:endParaRPr>
          </a:p>
        </p:txBody>
      </p:sp>
      <p:sp>
        <p:nvSpPr>
          <p:cNvPr id="13" name="TextBox 12">
            <a:extLst>
              <a:ext uri="{FF2B5EF4-FFF2-40B4-BE49-F238E27FC236}">
                <a16:creationId xmlns:a16="http://schemas.microsoft.com/office/drawing/2014/main" id="{012D147D-8247-4C0D-8B41-9A8270F79E7C}"/>
              </a:ext>
            </a:extLst>
          </p:cNvPr>
          <p:cNvSpPr txBox="1"/>
          <p:nvPr userDrawn="1"/>
        </p:nvSpPr>
        <p:spPr>
          <a:xfrm>
            <a:off x="120922" y="10081"/>
            <a:ext cx="1707877" cy="369332"/>
          </a:xfrm>
          <a:prstGeom prst="rect">
            <a:avLst/>
          </a:prstGeom>
          <a:solidFill>
            <a:srgbClr val="1E2F43"/>
          </a:solidFill>
        </p:spPr>
        <p:txBody>
          <a:bodyPr wrap="square" rtlCol="0">
            <a:spAutoFit/>
          </a:bodyPr>
          <a:lstStyle/>
          <a:p>
            <a:endParaRPr lang="en-US" dirty="0">
              <a:highlight>
                <a:srgbClr val="44606A"/>
              </a:high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0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atalog.data.gov/dataset/consumer-complaint-databa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093" y="793945"/>
            <a:ext cx="3714273" cy="646331"/>
          </a:xfrm>
          <a:prstGeom prst="rect">
            <a:avLst/>
          </a:prstGeom>
          <a:noFill/>
        </p:spPr>
        <p:txBody>
          <a:bodyPr wrap="square" rtlCol="0">
            <a:spAutoFit/>
          </a:bodyPr>
          <a:lstStyle/>
          <a:p>
            <a:pPr algn="ctr"/>
            <a:r>
              <a:rPr lang="en-US" sz="3600" dirty="0">
                <a:solidFill>
                  <a:srgbClr val="1E2F43"/>
                </a:solidFill>
                <a:latin typeface="Arial Black" pitchFamily="34" charset="0"/>
              </a:rPr>
              <a:t>Text Mining</a:t>
            </a:r>
            <a:endParaRPr lang="en-US" sz="3600" dirty="0">
              <a:solidFill>
                <a:srgbClr val="1E2F43"/>
              </a:solidFill>
            </a:endParaRPr>
          </a:p>
        </p:txBody>
      </p:sp>
      <p:sp>
        <p:nvSpPr>
          <p:cNvPr id="13" name="Rectangle 12"/>
          <p:cNvSpPr/>
          <p:nvPr/>
        </p:nvSpPr>
        <p:spPr>
          <a:xfrm>
            <a:off x="0" y="3237345"/>
            <a:ext cx="9144000" cy="725055"/>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05400" y="3352800"/>
            <a:ext cx="0" cy="3200400"/>
          </a:xfrm>
          <a:prstGeom prst="line">
            <a:avLst/>
          </a:prstGeom>
          <a:ln>
            <a:solidFill>
              <a:srgbClr val="44606A"/>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6399" y="4310628"/>
            <a:ext cx="5036561" cy="707886"/>
          </a:xfrm>
          <a:prstGeom prst="rect">
            <a:avLst/>
          </a:prstGeom>
          <a:noFill/>
        </p:spPr>
        <p:txBody>
          <a:bodyPr wrap="square" rtlCol="0">
            <a:spAutoFit/>
          </a:bodyPr>
          <a:lstStyle/>
          <a:p>
            <a:pPr algn="ctr" hangingPunct="0"/>
            <a:r>
              <a:rPr lang="en-GB" sz="2000" i="1" dirty="0">
                <a:solidFill>
                  <a:srgbClr val="1E2F43"/>
                </a:solidFill>
                <a:latin typeface="Arial" panose="020B0604020202020204" pitchFamily="34" charset="0"/>
                <a:cs typeface="Arial" panose="020B0604020202020204" pitchFamily="34" charset="0"/>
              </a:rPr>
              <a:t>Class Project Results</a:t>
            </a:r>
            <a:br>
              <a:rPr lang="en-GB" sz="2000" i="1" dirty="0">
                <a:solidFill>
                  <a:srgbClr val="1E2F43"/>
                </a:solidFill>
                <a:latin typeface="Arial" panose="020B0604020202020204" pitchFamily="34" charset="0"/>
                <a:cs typeface="Arial" panose="020B0604020202020204" pitchFamily="34" charset="0"/>
              </a:rPr>
            </a:br>
            <a:r>
              <a:rPr lang="en-GB" sz="2000" i="1" dirty="0">
                <a:solidFill>
                  <a:srgbClr val="1E2F43"/>
                </a:solidFill>
                <a:latin typeface="Arial" panose="020B0604020202020204" pitchFamily="34" charset="0"/>
                <a:cs typeface="Arial" panose="020B0604020202020204" pitchFamily="34" charset="0"/>
              </a:rPr>
              <a:t>BIOF475 Spring 2018</a:t>
            </a:r>
            <a:endParaRPr lang="en-US" dirty="0">
              <a:solidFill>
                <a:srgbClr val="44606A"/>
              </a:solidFill>
              <a:latin typeface="Arial" panose="020B0604020202020204" pitchFamily="34" charset="0"/>
              <a:cs typeface="Arial" panose="020B0604020202020204" pitchFamily="34" charset="0"/>
            </a:endParaRPr>
          </a:p>
        </p:txBody>
      </p:sp>
      <p:sp>
        <p:nvSpPr>
          <p:cNvPr id="4" name="TextBox 3"/>
          <p:cNvSpPr txBox="1"/>
          <p:nvPr/>
        </p:nvSpPr>
        <p:spPr>
          <a:xfrm>
            <a:off x="2317396" y="5301228"/>
            <a:ext cx="2491446" cy="338554"/>
          </a:xfrm>
          <a:prstGeom prst="rect">
            <a:avLst/>
          </a:prstGeom>
          <a:noFill/>
        </p:spPr>
        <p:txBody>
          <a:bodyPr wrap="square" rtlCol="0">
            <a:spAutoFit/>
          </a:bodyPr>
          <a:lstStyle/>
          <a:p>
            <a:r>
              <a:rPr lang="en-US" sz="1600" dirty="0">
                <a:solidFill>
                  <a:srgbClr val="44606A"/>
                </a:solidFill>
                <a:latin typeface="Arial" pitchFamily="34" charset="0"/>
                <a:cs typeface="Arial" pitchFamily="34" charset="0"/>
              </a:rPr>
              <a:t>May 2, 2018</a:t>
            </a:r>
          </a:p>
        </p:txBody>
      </p:sp>
      <p:cxnSp>
        <p:nvCxnSpPr>
          <p:cNvPr id="16" name="Straight Connector 15"/>
          <p:cNvCxnSpPr/>
          <p:nvPr/>
        </p:nvCxnSpPr>
        <p:spPr>
          <a:xfrm>
            <a:off x="2239229" y="5175543"/>
            <a:ext cx="0" cy="585651"/>
          </a:xfrm>
          <a:prstGeom prst="line">
            <a:avLst/>
          </a:prstGeom>
          <a:ln>
            <a:solidFill>
              <a:srgbClr val="44606A"/>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68762" y="3962400"/>
            <a:ext cx="3810000" cy="2193905"/>
          </a:xfrm>
        </p:spPr>
        <p:txBody>
          <a:bodyPr>
            <a:normAutofit fontScale="40000" lnSpcReduction="20000"/>
          </a:bodyPr>
          <a:lstStyle/>
          <a:p>
            <a:pPr algn="l">
              <a:lnSpc>
                <a:spcPct val="120000"/>
              </a:lnSpc>
            </a:pPr>
            <a:endParaRPr lang="en-US" sz="1400" dirty="0">
              <a:solidFill>
                <a:schemeClr val="tx1"/>
              </a:solidFill>
            </a:endParaRPr>
          </a:p>
          <a:p>
            <a:pPr algn="l">
              <a:lnSpc>
                <a:spcPct val="120000"/>
              </a:lnSpc>
            </a:pPr>
            <a:r>
              <a:rPr lang="en-US" sz="6200" dirty="0">
                <a:solidFill>
                  <a:srgbClr val="1E2F43"/>
                </a:solidFill>
              </a:rPr>
              <a:t>William A. Studniarz</a:t>
            </a:r>
          </a:p>
          <a:p>
            <a:pPr algn="l">
              <a:lnSpc>
                <a:spcPct val="120000"/>
              </a:lnSpc>
            </a:pPr>
            <a:r>
              <a:rPr lang="en-US" sz="5500" i="1" dirty="0">
                <a:solidFill>
                  <a:srgbClr val="44606A"/>
                </a:solidFill>
              </a:rPr>
              <a:t>Project Manager</a:t>
            </a:r>
          </a:p>
          <a:p>
            <a:pPr algn="l">
              <a:lnSpc>
                <a:spcPct val="120000"/>
              </a:lnSpc>
            </a:pPr>
            <a:r>
              <a:rPr lang="en-US" sz="3100" i="1" dirty="0">
                <a:solidFill>
                  <a:srgbClr val="44606A"/>
                </a:solidFill>
              </a:rPr>
              <a:t>Project Enhancement Corporation – Contractor to:</a:t>
            </a:r>
            <a:br>
              <a:rPr lang="en-US" sz="3100" i="1" dirty="0">
                <a:solidFill>
                  <a:srgbClr val="44606A"/>
                </a:solidFill>
              </a:rPr>
            </a:br>
            <a:r>
              <a:rPr lang="en-US" sz="3100" i="1" dirty="0">
                <a:solidFill>
                  <a:srgbClr val="44606A"/>
                </a:solidFill>
              </a:rPr>
              <a:t>Office of the Environmental Safety and Health</a:t>
            </a:r>
          </a:p>
          <a:p>
            <a:pPr algn="l">
              <a:lnSpc>
                <a:spcPct val="120000"/>
              </a:lnSpc>
            </a:pPr>
            <a:r>
              <a:rPr lang="en-US" sz="3100" i="1" dirty="0">
                <a:solidFill>
                  <a:srgbClr val="44606A"/>
                </a:solidFill>
              </a:rPr>
              <a:t>U. S. Department of Energy</a:t>
            </a:r>
          </a:p>
          <a:p>
            <a:pPr algn="l">
              <a:lnSpc>
                <a:spcPct val="120000"/>
              </a:lnSpc>
            </a:pPr>
            <a:r>
              <a:rPr lang="en-US" sz="3100" i="1" dirty="0">
                <a:solidFill>
                  <a:srgbClr val="44606A"/>
                </a:solidFill>
              </a:rPr>
              <a:t>Washington, D. C.</a:t>
            </a:r>
          </a:p>
        </p:txBody>
      </p:sp>
      <p:sp>
        <p:nvSpPr>
          <p:cNvPr id="2" name="Title 1"/>
          <p:cNvSpPr>
            <a:spLocks noGrp="1"/>
          </p:cNvSpPr>
          <p:nvPr>
            <p:ph type="ctrTitle"/>
          </p:nvPr>
        </p:nvSpPr>
        <p:spPr>
          <a:xfrm>
            <a:off x="1066801" y="2433179"/>
            <a:ext cx="7639922" cy="538621"/>
          </a:xfrm>
        </p:spPr>
        <p:txBody>
          <a:bodyPr>
            <a:noAutofit/>
          </a:bodyPr>
          <a:lstStyle/>
          <a:p>
            <a:r>
              <a:rPr lang="en-US" dirty="0">
                <a:solidFill>
                  <a:srgbClr val="44606A"/>
                </a:solidFill>
                <a:latin typeface="Arial Black" pitchFamily="34" charset="0"/>
              </a:rPr>
              <a:t>Actionable correlations</a:t>
            </a:r>
          </a:p>
        </p:txBody>
      </p:sp>
      <p:sp>
        <p:nvSpPr>
          <p:cNvPr id="20" name="TextBox 19"/>
          <p:cNvSpPr txBox="1"/>
          <p:nvPr/>
        </p:nvSpPr>
        <p:spPr>
          <a:xfrm>
            <a:off x="3460243" y="906876"/>
            <a:ext cx="1066800" cy="461665"/>
          </a:xfrm>
          <a:prstGeom prst="rect">
            <a:avLst/>
          </a:prstGeom>
          <a:noFill/>
        </p:spPr>
        <p:txBody>
          <a:bodyPr wrap="square" rtlCol="0">
            <a:spAutoFit/>
          </a:bodyPr>
          <a:lstStyle/>
          <a:p>
            <a:pPr algn="ctr"/>
            <a:r>
              <a:rPr lang="en-US" sz="2400" dirty="0">
                <a:solidFill>
                  <a:srgbClr val="1E2F43"/>
                </a:solidFill>
                <a:latin typeface="Arial Black" pitchFamily="34" charset="0"/>
              </a:rPr>
              <a:t>of</a:t>
            </a:r>
            <a:endParaRPr lang="en-US" sz="2400" dirty="0">
              <a:solidFill>
                <a:srgbClr val="1E2F43"/>
              </a:solidFill>
            </a:endParaRPr>
          </a:p>
        </p:txBody>
      </p:sp>
      <p:sp>
        <p:nvSpPr>
          <p:cNvPr id="21" name="TextBox 20"/>
          <p:cNvSpPr txBox="1"/>
          <p:nvPr/>
        </p:nvSpPr>
        <p:spPr>
          <a:xfrm>
            <a:off x="3124200" y="1349422"/>
            <a:ext cx="5867400" cy="646331"/>
          </a:xfrm>
          <a:prstGeom prst="rect">
            <a:avLst/>
          </a:prstGeom>
          <a:noFill/>
        </p:spPr>
        <p:txBody>
          <a:bodyPr wrap="square" rtlCol="0">
            <a:spAutoFit/>
          </a:bodyPr>
          <a:lstStyle/>
          <a:p>
            <a:r>
              <a:rPr lang="en-US" sz="3600" dirty="0">
                <a:solidFill>
                  <a:srgbClr val="44606A"/>
                </a:solidFill>
                <a:latin typeface="Arial Black" pitchFamily="34" charset="0"/>
              </a:rPr>
              <a:t>Safety Data Narratives</a:t>
            </a:r>
            <a:endParaRPr lang="en-US" sz="3600" dirty="0">
              <a:solidFill>
                <a:srgbClr val="44606A"/>
              </a:solidFill>
            </a:endParaRPr>
          </a:p>
        </p:txBody>
      </p:sp>
      <p:sp>
        <p:nvSpPr>
          <p:cNvPr id="22" name="TextBox 21"/>
          <p:cNvSpPr txBox="1"/>
          <p:nvPr/>
        </p:nvSpPr>
        <p:spPr>
          <a:xfrm>
            <a:off x="4096366" y="1979787"/>
            <a:ext cx="2057400" cy="461665"/>
          </a:xfrm>
          <a:prstGeom prst="rect">
            <a:avLst/>
          </a:prstGeom>
          <a:noFill/>
        </p:spPr>
        <p:txBody>
          <a:bodyPr wrap="square" rtlCol="0">
            <a:spAutoFit/>
          </a:bodyPr>
          <a:lstStyle/>
          <a:p>
            <a:pPr algn="ctr"/>
            <a:r>
              <a:rPr lang="en-US" sz="2400" dirty="0">
                <a:solidFill>
                  <a:srgbClr val="1E2F43"/>
                </a:solidFill>
                <a:latin typeface="Arial Black" pitchFamily="34" charset="0"/>
              </a:rPr>
              <a:t>to find</a:t>
            </a:r>
            <a:endParaRPr lang="en-US" sz="2400" dirty="0">
              <a:solidFill>
                <a:srgbClr val="1E2F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93E71-A2E8-4A30-B15F-606A9F6F2B32}"/>
              </a:ext>
            </a:extLst>
          </p:cNvPr>
          <p:cNvPicPr>
            <a:picLocks noChangeAspect="1"/>
          </p:cNvPicPr>
          <p:nvPr/>
        </p:nvPicPr>
        <p:blipFill rotWithShape="1">
          <a:blip r:embed="rId2"/>
          <a:srcRect l="1969" t="434" r="1537" b="-1"/>
          <a:stretch/>
        </p:blipFill>
        <p:spPr>
          <a:xfrm>
            <a:off x="0" y="533400"/>
            <a:ext cx="9144000" cy="4937982"/>
          </a:xfrm>
          <a:prstGeom prst="rect">
            <a:avLst/>
          </a:prstGeom>
        </p:spPr>
      </p:pic>
      <p:sp>
        <p:nvSpPr>
          <p:cNvPr id="6" name="TextBox 5">
            <a:extLst>
              <a:ext uri="{FF2B5EF4-FFF2-40B4-BE49-F238E27FC236}">
                <a16:creationId xmlns:a16="http://schemas.microsoft.com/office/drawing/2014/main" id="{7C0DEEBA-6BBC-46C5-B4AC-9CA84940F93B}"/>
              </a:ext>
            </a:extLst>
          </p:cNvPr>
          <p:cNvSpPr txBox="1"/>
          <p:nvPr/>
        </p:nvSpPr>
        <p:spPr>
          <a:xfrm>
            <a:off x="5410200" y="4267200"/>
            <a:ext cx="3276600" cy="304800"/>
          </a:xfrm>
          <a:prstGeom prst="rect">
            <a:avLst/>
          </a:prstGeom>
          <a:solidFill>
            <a:srgbClr val="FFFF00">
              <a:alpha val="19000"/>
            </a:srgbClr>
          </a:solidFill>
        </p:spPr>
        <p:txBody>
          <a:bodyPr wrap="square" rtlCol="0">
            <a:spAutoFit/>
          </a:bodyPr>
          <a:lstStyle/>
          <a:p>
            <a:endParaRPr lang="en-US" dirty="0"/>
          </a:p>
        </p:txBody>
      </p:sp>
    </p:spTree>
    <p:extLst>
      <p:ext uri="{BB962C8B-B14F-4D97-AF65-F5344CB8AC3E}">
        <p14:creationId xmlns:p14="http://schemas.microsoft.com/office/powerpoint/2010/main" val="225916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3F3B1-4770-45BA-90C2-2BF2DD0C9149}"/>
              </a:ext>
            </a:extLst>
          </p:cNvPr>
          <p:cNvPicPr>
            <a:picLocks noChangeAspect="1"/>
          </p:cNvPicPr>
          <p:nvPr/>
        </p:nvPicPr>
        <p:blipFill>
          <a:blip r:embed="rId2"/>
          <a:stretch>
            <a:fillRect/>
          </a:stretch>
        </p:blipFill>
        <p:spPr>
          <a:xfrm>
            <a:off x="0" y="838200"/>
            <a:ext cx="9144000" cy="4432310"/>
          </a:xfrm>
          <a:prstGeom prst="rect">
            <a:avLst/>
          </a:prstGeom>
        </p:spPr>
      </p:pic>
      <p:sp>
        <p:nvSpPr>
          <p:cNvPr id="4" name="TextBox 3">
            <a:extLst>
              <a:ext uri="{FF2B5EF4-FFF2-40B4-BE49-F238E27FC236}">
                <a16:creationId xmlns:a16="http://schemas.microsoft.com/office/drawing/2014/main" id="{9AF8580C-CFD5-49EA-B581-B1C843DE6321}"/>
              </a:ext>
            </a:extLst>
          </p:cNvPr>
          <p:cNvSpPr txBox="1"/>
          <p:nvPr/>
        </p:nvSpPr>
        <p:spPr>
          <a:xfrm>
            <a:off x="2743200" y="4724400"/>
            <a:ext cx="6096000" cy="546110"/>
          </a:xfrm>
          <a:prstGeom prst="rect">
            <a:avLst/>
          </a:prstGeom>
          <a:solidFill>
            <a:srgbClr val="FFFF00">
              <a:alpha val="19000"/>
            </a:srgbClr>
          </a:solidFill>
        </p:spPr>
        <p:txBody>
          <a:bodyPr wrap="square" rtlCol="0">
            <a:spAutoFit/>
          </a:bodyPr>
          <a:lstStyle/>
          <a:p>
            <a:endParaRPr lang="en-US" dirty="0"/>
          </a:p>
        </p:txBody>
      </p:sp>
    </p:spTree>
    <p:extLst>
      <p:ext uri="{BB962C8B-B14F-4D97-AF65-F5344CB8AC3E}">
        <p14:creationId xmlns:p14="http://schemas.microsoft.com/office/powerpoint/2010/main" val="53910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A2736D-EE11-4943-965D-D21C2C01BD9F}"/>
              </a:ext>
            </a:extLst>
          </p:cNvPr>
          <p:cNvSpPr>
            <a:spLocks noGrp="1"/>
          </p:cNvSpPr>
          <p:nvPr>
            <p:ph type="sldNum" sz="quarter" idx="12"/>
          </p:nvPr>
        </p:nvSpPr>
        <p:spPr/>
        <p:txBody>
          <a:bodyPr/>
          <a:lstStyle/>
          <a:p>
            <a:fld id="{DB79BADA-1B44-4AE5-870F-1D59F17548E4}" type="slidenum">
              <a:rPr lang="en-US" smtClean="0"/>
              <a:pPr/>
              <a:t>12</a:t>
            </a:fld>
            <a:endParaRPr lang="en-US" dirty="0"/>
          </a:p>
        </p:txBody>
      </p:sp>
      <p:graphicFrame>
        <p:nvGraphicFramePr>
          <p:cNvPr id="3" name="Diagram 2">
            <a:extLst>
              <a:ext uri="{FF2B5EF4-FFF2-40B4-BE49-F238E27FC236}">
                <a16:creationId xmlns:a16="http://schemas.microsoft.com/office/drawing/2014/main" id="{3EA26510-33A3-4A39-8485-DC02EA825BE8}"/>
              </a:ext>
            </a:extLst>
          </p:cNvPr>
          <p:cNvGraphicFramePr/>
          <p:nvPr>
            <p:extLst>
              <p:ext uri="{D42A27DB-BD31-4B8C-83A1-F6EECF244321}">
                <p14:modId xmlns:p14="http://schemas.microsoft.com/office/powerpoint/2010/main" val="2659214695"/>
              </p:ext>
            </p:extLst>
          </p:nvPr>
        </p:nvGraphicFramePr>
        <p:xfrm>
          <a:off x="17526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1341DF33-E91D-4EA8-A37C-A7181F2434B6}"/>
              </a:ext>
            </a:extLst>
          </p:cNvPr>
          <p:cNvSpPr txBox="1">
            <a:spLocks/>
          </p:cNvSpPr>
          <p:nvPr/>
        </p:nvSpPr>
        <p:spPr>
          <a:xfrm>
            <a:off x="152400" y="609600"/>
            <a:ext cx="8839200" cy="1143000"/>
          </a:xfrm>
          <a:prstGeom prst="rect">
            <a:avLst/>
          </a:prstGeom>
        </p:spPr>
        <p:txBody>
          <a:bodyPr/>
          <a:lstStyle>
            <a:lvl1pPr algn="ctr" defTabSz="914400" rtl="0" eaLnBrk="1" latinLnBrk="0" hangingPunct="1">
              <a:spcBef>
                <a:spcPct val="0"/>
              </a:spcBef>
              <a:buNone/>
              <a:defRPr sz="4000" kern="1200">
                <a:solidFill>
                  <a:schemeClr val="tx1"/>
                </a:solidFill>
                <a:latin typeface="Arial Black" pitchFamily="34" charset="0"/>
                <a:ea typeface="+mj-ea"/>
                <a:cs typeface="+mj-cs"/>
              </a:defRPr>
            </a:lvl1pPr>
          </a:lstStyle>
          <a:p>
            <a:r>
              <a:rPr lang="en-US" dirty="0"/>
              <a:t>Much More Data!</a:t>
            </a:r>
          </a:p>
        </p:txBody>
      </p:sp>
    </p:spTree>
    <p:extLst>
      <p:ext uri="{BB962C8B-B14F-4D97-AF65-F5344CB8AC3E}">
        <p14:creationId xmlns:p14="http://schemas.microsoft.com/office/powerpoint/2010/main" val="82328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75C5D2-B1D6-4806-AD3C-D2493354F10F}"/>
              </a:ext>
            </a:extLst>
          </p:cNvPr>
          <p:cNvSpPr/>
          <p:nvPr/>
        </p:nvSpPr>
        <p:spPr>
          <a:xfrm>
            <a:off x="7315200" y="457200"/>
            <a:ext cx="1828800" cy="6264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BFF0117-D94E-45BE-87E3-757EA2AD06C5}"/>
              </a:ext>
            </a:extLst>
          </p:cNvPr>
          <p:cNvPicPr>
            <a:picLocks noGrp="1" noChangeAspect="1"/>
          </p:cNvPicPr>
          <p:nvPr>
            <p:ph idx="1"/>
          </p:nvPr>
        </p:nvPicPr>
        <p:blipFill>
          <a:blip r:embed="rId2"/>
          <a:stretch>
            <a:fillRect/>
          </a:stretch>
        </p:blipFill>
        <p:spPr>
          <a:xfrm>
            <a:off x="0" y="622761"/>
            <a:ext cx="8284021" cy="6098714"/>
          </a:xfrm>
          <a:prstGeom prst="rect">
            <a:avLst/>
          </a:prstGeom>
        </p:spPr>
      </p:pic>
      <p:sp>
        <p:nvSpPr>
          <p:cNvPr id="4" name="Slide Number Placeholder 3">
            <a:extLst>
              <a:ext uri="{FF2B5EF4-FFF2-40B4-BE49-F238E27FC236}">
                <a16:creationId xmlns:a16="http://schemas.microsoft.com/office/drawing/2014/main" id="{4C9702DD-9EEA-4ABA-9CD2-11F59C3E19DA}"/>
              </a:ext>
            </a:extLst>
          </p:cNvPr>
          <p:cNvSpPr>
            <a:spLocks noGrp="1"/>
          </p:cNvSpPr>
          <p:nvPr>
            <p:ph type="sldNum" sz="quarter" idx="12"/>
          </p:nvPr>
        </p:nvSpPr>
        <p:spPr/>
        <p:txBody>
          <a:bodyPr/>
          <a:lstStyle/>
          <a:p>
            <a:fld id="{DB79BADA-1B44-4AE5-870F-1D59F17548E4}" type="slidenum">
              <a:rPr lang="en-US" smtClean="0"/>
              <a:pPr/>
              <a:t>13</a:t>
            </a:fld>
            <a:endParaRPr lang="en-US" dirty="0"/>
          </a:p>
        </p:txBody>
      </p:sp>
      <p:sp>
        <p:nvSpPr>
          <p:cNvPr id="7" name="TextBox 6">
            <a:extLst>
              <a:ext uri="{FF2B5EF4-FFF2-40B4-BE49-F238E27FC236}">
                <a16:creationId xmlns:a16="http://schemas.microsoft.com/office/drawing/2014/main" id="{F1B3EB64-F930-478B-A8FD-CB765342B9E7}"/>
              </a:ext>
            </a:extLst>
          </p:cNvPr>
          <p:cNvSpPr txBox="1"/>
          <p:nvPr/>
        </p:nvSpPr>
        <p:spPr>
          <a:xfrm>
            <a:off x="4572000" y="6332537"/>
            <a:ext cx="3581400" cy="304800"/>
          </a:xfrm>
          <a:prstGeom prst="rect">
            <a:avLst/>
          </a:prstGeom>
          <a:solidFill>
            <a:srgbClr val="FFFF00">
              <a:alpha val="19000"/>
            </a:srgbClr>
          </a:solidFill>
        </p:spPr>
        <p:txBody>
          <a:bodyPr wrap="square" rtlCol="0">
            <a:spAutoFit/>
          </a:bodyPr>
          <a:lstStyle/>
          <a:p>
            <a:endParaRPr lang="en-US" dirty="0"/>
          </a:p>
        </p:txBody>
      </p:sp>
    </p:spTree>
    <p:extLst>
      <p:ext uri="{BB962C8B-B14F-4D97-AF65-F5344CB8AC3E}">
        <p14:creationId xmlns:p14="http://schemas.microsoft.com/office/powerpoint/2010/main" val="74589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44F81D6F-63B3-4C4D-A057-B0DFC14C0911}"/>
              </a:ext>
            </a:extLst>
          </p:cNvPr>
          <p:cNvSpPr>
            <a:spLocks noGrp="1"/>
          </p:cNvSpPr>
          <p:nvPr>
            <p:ph idx="1"/>
          </p:nvPr>
        </p:nvSpPr>
        <p:spPr/>
        <p:txBody>
          <a:bodyPr/>
          <a:lstStyle/>
          <a:p>
            <a:r>
              <a:rPr lang="en-US" dirty="0"/>
              <a:t>Work Goal/ Project Goal: </a:t>
            </a:r>
            <a:br>
              <a:rPr lang="en-US" dirty="0"/>
            </a:br>
            <a:br>
              <a:rPr lang="en-US" dirty="0"/>
            </a:br>
            <a:r>
              <a:rPr lang="en-US" dirty="0"/>
              <a:t>To use AI packages to parse unstructured text related to undesirable safety outcomes to find precursor information that may be general enough to be actionable for intervention</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14</a:t>
            </a:fld>
            <a:endParaRPr lang="en-US" dirty="0"/>
          </a:p>
        </p:txBody>
      </p:sp>
    </p:spTree>
    <p:extLst>
      <p:ext uri="{BB962C8B-B14F-4D97-AF65-F5344CB8AC3E}">
        <p14:creationId xmlns:p14="http://schemas.microsoft.com/office/powerpoint/2010/main" val="40920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Project Overview (cont.)</a:t>
            </a:r>
          </a:p>
        </p:txBody>
      </p:sp>
      <p:sp>
        <p:nvSpPr>
          <p:cNvPr id="3" name="Content Placeholder 2">
            <a:extLst>
              <a:ext uri="{FF2B5EF4-FFF2-40B4-BE49-F238E27FC236}">
                <a16:creationId xmlns:a16="http://schemas.microsoft.com/office/drawing/2014/main" id="{44F81D6F-63B3-4C4D-A057-B0DFC14C0911}"/>
              </a:ext>
            </a:extLst>
          </p:cNvPr>
          <p:cNvSpPr>
            <a:spLocks noGrp="1"/>
          </p:cNvSpPr>
          <p:nvPr>
            <p:ph idx="1"/>
          </p:nvPr>
        </p:nvSpPr>
        <p:spPr/>
        <p:txBody>
          <a:bodyPr>
            <a:normAutofit/>
          </a:bodyPr>
          <a:lstStyle/>
          <a:p>
            <a:r>
              <a:rPr lang="en-US" dirty="0"/>
              <a:t>Work Goal/ Project Goal: </a:t>
            </a:r>
            <a:br>
              <a:rPr lang="en-US" dirty="0"/>
            </a:br>
            <a:br>
              <a:rPr lang="en-US" dirty="0"/>
            </a:br>
            <a:r>
              <a:rPr lang="en-US" dirty="0"/>
              <a:t>To achieve the project goal, a publicly available dataset was obtained.  OSHA severe injury database reporting.   Similar enough to relevant work that the code would be portable.</a:t>
            </a:r>
            <a:br>
              <a:rPr lang="en-US" dirty="0"/>
            </a:br>
            <a:br>
              <a:rPr lang="en-US" dirty="0"/>
            </a:br>
            <a:r>
              <a:rPr lang="en-US" sz="1400" i="1" dirty="0"/>
              <a:t>https://www.osha.gov/severeinjury/index.html</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15</a:t>
            </a:fld>
            <a:endParaRPr lang="en-US" dirty="0"/>
          </a:p>
        </p:txBody>
      </p:sp>
    </p:spTree>
    <p:extLst>
      <p:ext uri="{BB962C8B-B14F-4D97-AF65-F5344CB8AC3E}">
        <p14:creationId xmlns:p14="http://schemas.microsoft.com/office/powerpoint/2010/main" val="368733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Project Overview (</a:t>
            </a:r>
            <a:r>
              <a:rPr lang="en-US" dirty="0" err="1"/>
              <a:t>cont</a:t>
            </a:r>
            <a:r>
              <a:rPr lang="en-US" dirty="0"/>
              <a:t>)</a:t>
            </a:r>
          </a:p>
        </p:txBody>
      </p:sp>
      <p:sp>
        <p:nvSpPr>
          <p:cNvPr id="3" name="Content Placeholder 2">
            <a:extLst>
              <a:ext uri="{FF2B5EF4-FFF2-40B4-BE49-F238E27FC236}">
                <a16:creationId xmlns:a16="http://schemas.microsoft.com/office/drawing/2014/main" id="{44F81D6F-63B3-4C4D-A057-B0DFC14C0911}"/>
              </a:ext>
            </a:extLst>
          </p:cNvPr>
          <p:cNvSpPr>
            <a:spLocks noGrp="1"/>
          </p:cNvSpPr>
          <p:nvPr>
            <p:ph idx="1"/>
          </p:nvPr>
        </p:nvSpPr>
        <p:spPr/>
        <p:txBody>
          <a:bodyPr>
            <a:normAutofit fontScale="92500" lnSpcReduction="20000"/>
          </a:bodyPr>
          <a:lstStyle/>
          <a:p>
            <a:r>
              <a:rPr lang="en-US" dirty="0"/>
              <a:t>49 </a:t>
            </a:r>
            <a:r>
              <a:rPr lang="en-US" dirty="0" err="1"/>
              <a:t>Juypter</a:t>
            </a:r>
            <a:r>
              <a:rPr lang="en-US" dirty="0"/>
              <a:t> notebooks </a:t>
            </a:r>
            <a:r>
              <a:rPr lang="en-US" sz="2600" dirty="0"/>
              <a:t>(measured attempts estimate)</a:t>
            </a:r>
          </a:p>
          <a:p>
            <a:r>
              <a:rPr lang="en-US" strike="sngStrike" dirty="0"/>
              <a:t>20 newsgroups example</a:t>
            </a:r>
          </a:p>
          <a:p>
            <a:r>
              <a:rPr lang="en-US" strike="sngStrike" dirty="0"/>
              <a:t>Word2Vec</a:t>
            </a:r>
          </a:p>
          <a:p>
            <a:r>
              <a:rPr lang="en-US" strike="sngStrike" dirty="0"/>
              <a:t>K-means </a:t>
            </a:r>
          </a:p>
          <a:p>
            <a:r>
              <a:rPr lang="en-US" strike="sngStrike" dirty="0"/>
              <a:t>NLTK POS Tagger</a:t>
            </a:r>
          </a:p>
          <a:p>
            <a:r>
              <a:rPr lang="en-US" strike="sngStrike" dirty="0"/>
              <a:t>NLTK Tree</a:t>
            </a:r>
          </a:p>
          <a:p>
            <a:r>
              <a:rPr lang="en-US" strike="sngStrike" dirty="0"/>
              <a:t>NLTK Frequency Distribution</a:t>
            </a:r>
          </a:p>
          <a:p>
            <a:r>
              <a:rPr lang="en-US" strike="sngStrike" dirty="0"/>
              <a:t>NLTK Nearest Neighbor</a:t>
            </a:r>
          </a:p>
          <a:p>
            <a:r>
              <a:rPr lang="en-US" strike="sngStrike" dirty="0"/>
              <a:t>TSNE</a:t>
            </a:r>
          </a:p>
          <a:p>
            <a:endParaRPr lang="en-US" dirty="0"/>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16</a:t>
            </a:fld>
            <a:endParaRPr lang="en-US" dirty="0"/>
          </a:p>
        </p:txBody>
      </p:sp>
    </p:spTree>
    <p:extLst>
      <p:ext uri="{BB962C8B-B14F-4D97-AF65-F5344CB8AC3E}">
        <p14:creationId xmlns:p14="http://schemas.microsoft.com/office/powerpoint/2010/main" val="343198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Early Results – nearest neighbor</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17</a:t>
            </a:fld>
            <a:endParaRPr lang="en-US" dirty="0"/>
          </a:p>
        </p:txBody>
      </p:sp>
      <p:pic>
        <p:nvPicPr>
          <p:cNvPr id="5" name="Content Placeholder 4">
            <a:extLst>
              <a:ext uri="{FF2B5EF4-FFF2-40B4-BE49-F238E27FC236}">
                <a16:creationId xmlns:a16="http://schemas.microsoft.com/office/drawing/2014/main" id="{842C59F2-D708-43BA-8CC6-1B7BC478DBB2}"/>
              </a:ext>
            </a:extLst>
          </p:cNvPr>
          <p:cNvPicPr>
            <a:picLocks noGrp="1" noChangeAspect="1"/>
          </p:cNvPicPr>
          <p:nvPr>
            <p:ph idx="1"/>
          </p:nvPr>
        </p:nvPicPr>
        <p:blipFill rotWithShape="1">
          <a:blip r:embed="rId2"/>
          <a:srcRect b="44022"/>
          <a:stretch/>
        </p:blipFill>
        <p:spPr>
          <a:xfrm>
            <a:off x="152400" y="2083331"/>
            <a:ext cx="8839200" cy="3864501"/>
          </a:xfrm>
          <a:prstGeom prst="rect">
            <a:avLst/>
          </a:prstGeom>
        </p:spPr>
      </p:pic>
    </p:spTree>
    <p:extLst>
      <p:ext uri="{BB962C8B-B14F-4D97-AF65-F5344CB8AC3E}">
        <p14:creationId xmlns:p14="http://schemas.microsoft.com/office/powerpoint/2010/main" val="199874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Early Results – </a:t>
            </a:r>
            <a:br>
              <a:rPr lang="en-US" dirty="0"/>
            </a:br>
            <a:r>
              <a:rPr lang="en-US" dirty="0"/>
              <a:t>K-means with BOW in SQL</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18</a:t>
            </a:fld>
            <a:endParaRPr lang="en-US" dirty="0"/>
          </a:p>
        </p:txBody>
      </p:sp>
      <p:pic>
        <p:nvPicPr>
          <p:cNvPr id="7" name="Content Placeholder 6">
            <a:extLst>
              <a:ext uri="{FF2B5EF4-FFF2-40B4-BE49-F238E27FC236}">
                <a16:creationId xmlns:a16="http://schemas.microsoft.com/office/drawing/2014/main" id="{7EB275A9-B6A2-42C8-8A8D-C872BA0B44C8}"/>
              </a:ext>
            </a:extLst>
          </p:cNvPr>
          <p:cNvPicPr>
            <a:picLocks noGrp="1" noChangeAspect="1"/>
          </p:cNvPicPr>
          <p:nvPr>
            <p:ph idx="1"/>
          </p:nvPr>
        </p:nvPicPr>
        <p:blipFill>
          <a:blip r:embed="rId2"/>
          <a:stretch>
            <a:fillRect/>
          </a:stretch>
        </p:blipFill>
        <p:spPr>
          <a:xfrm>
            <a:off x="533438" y="1905000"/>
            <a:ext cx="8077124" cy="4221163"/>
          </a:xfrm>
          <a:prstGeom prst="rect">
            <a:avLst/>
          </a:prstGeom>
        </p:spPr>
      </p:pic>
    </p:spTree>
    <p:extLst>
      <p:ext uri="{BB962C8B-B14F-4D97-AF65-F5344CB8AC3E}">
        <p14:creationId xmlns:p14="http://schemas.microsoft.com/office/powerpoint/2010/main" val="259433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Early Results – </a:t>
            </a:r>
            <a:br>
              <a:rPr lang="en-US" dirty="0"/>
            </a:br>
            <a:r>
              <a:rPr lang="en-US" dirty="0"/>
              <a:t>K-means with BOW in SQL</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19</a:t>
            </a:fld>
            <a:endParaRPr lang="en-US" dirty="0"/>
          </a:p>
        </p:txBody>
      </p:sp>
      <p:sp>
        <p:nvSpPr>
          <p:cNvPr id="5" name="Content Placeholder 4">
            <a:extLst>
              <a:ext uri="{FF2B5EF4-FFF2-40B4-BE49-F238E27FC236}">
                <a16:creationId xmlns:a16="http://schemas.microsoft.com/office/drawing/2014/main" id="{A08D0ACF-CF90-4A80-87DC-BA50B6EF7E8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716CF99-6C90-4C80-BB4A-F4688F9620D2}"/>
              </a:ext>
            </a:extLst>
          </p:cNvPr>
          <p:cNvPicPr>
            <a:picLocks noChangeAspect="1"/>
          </p:cNvPicPr>
          <p:nvPr/>
        </p:nvPicPr>
        <p:blipFill rotWithShape="1">
          <a:blip r:embed="rId2"/>
          <a:srcRect l="3844" t="235" r="6599"/>
          <a:stretch/>
        </p:blipFill>
        <p:spPr>
          <a:xfrm>
            <a:off x="0" y="1905000"/>
            <a:ext cx="9144000" cy="4221163"/>
          </a:xfrm>
          <a:prstGeom prst="rect">
            <a:avLst/>
          </a:prstGeom>
        </p:spPr>
      </p:pic>
    </p:spTree>
    <p:extLst>
      <p:ext uri="{BB962C8B-B14F-4D97-AF65-F5344CB8AC3E}">
        <p14:creationId xmlns:p14="http://schemas.microsoft.com/office/powerpoint/2010/main" val="212890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Objectives</a:t>
            </a:r>
          </a:p>
        </p:txBody>
      </p:sp>
      <p:sp>
        <p:nvSpPr>
          <p:cNvPr id="4" name="Slide Number Placeholder 3"/>
          <p:cNvSpPr>
            <a:spLocks noGrp="1"/>
          </p:cNvSpPr>
          <p:nvPr>
            <p:ph type="sldNum" sz="quarter" idx="12"/>
          </p:nvPr>
        </p:nvSpPr>
        <p:spPr/>
        <p:txBody>
          <a:bodyPr/>
          <a:lstStyle/>
          <a:p>
            <a:fld id="{DB79BADA-1B44-4AE5-870F-1D59F17548E4}" type="slidenum">
              <a:rPr lang="en-US" smtClean="0"/>
              <a:pPr/>
              <a:t>2</a:t>
            </a:fld>
            <a:endParaRPr lang="en-US" dirty="0"/>
          </a:p>
        </p:txBody>
      </p:sp>
      <p:sp>
        <p:nvSpPr>
          <p:cNvPr id="5" name="Rounded Rectangle 4"/>
          <p:cNvSpPr/>
          <p:nvPr/>
        </p:nvSpPr>
        <p:spPr>
          <a:xfrm>
            <a:off x="304800" y="2209800"/>
            <a:ext cx="4142014" cy="4038600"/>
          </a:xfrm>
          <a:prstGeom prst="roundRect">
            <a:avLst>
              <a:gd name="adj" fmla="val 15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F43"/>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571" y="2438400"/>
            <a:ext cx="1388473" cy="1388473"/>
          </a:xfrm>
          <a:prstGeom prst="rect">
            <a:avLst/>
          </a:prstGeom>
        </p:spPr>
      </p:pic>
      <p:sp>
        <p:nvSpPr>
          <p:cNvPr id="3" name="Content Placeholder 2"/>
          <p:cNvSpPr>
            <a:spLocks noGrp="1"/>
          </p:cNvSpPr>
          <p:nvPr>
            <p:ph idx="1"/>
          </p:nvPr>
        </p:nvSpPr>
        <p:spPr>
          <a:xfrm>
            <a:off x="424962" y="4082687"/>
            <a:ext cx="4021852" cy="1572986"/>
          </a:xfrm>
        </p:spPr>
        <p:txBody>
          <a:bodyPr>
            <a:normAutofit/>
          </a:bodyPr>
          <a:lstStyle/>
          <a:p>
            <a:pPr marL="0" indent="0">
              <a:buNone/>
            </a:pPr>
            <a:r>
              <a:rPr lang="en-US" sz="2400" i="1" dirty="0">
                <a:solidFill>
                  <a:srgbClr val="1E2F43"/>
                </a:solidFill>
              </a:rPr>
              <a:t>Share</a:t>
            </a:r>
            <a:r>
              <a:rPr lang="en-US" sz="2400" dirty="0"/>
              <a:t> results of the class project public data set and code</a:t>
            </a:r>
          </a:p>
        </p:txBody>
      </p:sp>
      <p:sp>
        <p:nvSpPr>
          <p:cNvPr id="9" name="Rounded Rectangle 8"/>
          <p:cNvSpPr/>
          <p:nvPr/>
        </p:nvSpPr>
        <p:spPr>
          <a:xfrm>
            <a:off x="4689565" y="2209800"/>
            <a:ext cx="4142014" cy="4038600"/>
          </a:xfrm>
          <a:prstGeom prst="roundRect">
            <a:avLst>
              <a:gd name="adj" fmla="val 15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F43"/>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5628" y="2438400"/>
            <a:ext cx="1389888" cy="1389888"/>
          </a:xfrm>
          <a:prstGeom prst="rect">
            <a:avLst/>
          </a:prstGeom>
        </p:spPr>
      </p:pic>
      <p:cxnSp>
        <p:nvCxnSpPr>
          <p:cNvPr id="11" name="Straight Connector 10"/>
          <p:cNvCxnSpPr/>
          <p:nvPr/>
        </p:nvCxnSpPr>
        <p:spPr>
          <a:xfrm>
            <a:off x="457200" y="4038600"/>
            <a:ext cx="381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55572" y="4038600"/>
            <a:ext cx="381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822644" y="4082687"/>
            <a:ext cx="3787956" cy="22979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400" dirty="0"/>
              <a:t>Provide background on what the project working code will do to solve real world Agency problems</a:t>
            </a:r>
          </a:p>
          <a:p>
            <a:endParaRPr lang="en-US" sz="2200" dirty="0"/>
          </a:p>
          <a:p>
            <a:endParaRPr lang="en-US" sz="2200" dirty="0"/>
          </a:p>
          <a:p>
            <a:endParaRPr lang="en-US" sz="2200" dirty="0"/>
          </a:p>
        </p:txBody>
      </p:sp>
    </p:spTree>
    <p:extLst>
      <p:ext uri="{BB962C8B-B14F-4D97-AF65-F5344CB8AC3E}">
        <p14:creationId xmlns:p14="http://schemas.microsoft.com/office/powerpoint/2010/main" val="151389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Early Results – </a:t>
            </a:r>
            <a:br>
              <a:rPr lang="en-US" dirty="0"/>
            </a:br>
            <a:r>
              <a:rPr lang="en-US" dirty="0"/>
              <a:t>NLTK Frequency Distribution</a:t>
            </a:r>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20</a:t>
            </a:fld>
            <a:endParaRPr lang="en-US" dirty="0"/>
          </a:p>
        </p:txBody>
      </p:sp>
      <p:sp>
        <p:nvSpPr>
          <p:cNvPr id="5" name="Content Placeholder 4">
            <a:extLst>
              <a:ext uri="{FF2B5EF4-FFF2-40B4-BE49-F238E27FC236}">
                <a16:creationId xmlns:a16="http://schemas.microsoft.com/office/drawing/2014/main" id="{A08D0ACF-CF90-4A80-87DC-BA50B6EF7E87}"/>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83CAB699-BC6F-48E3-B66B-F9D73BF8C619}"/>
              </a:ext>
            </a:extLst>
          </p:cNvPr>
          <p:cNvPicPr>
            <a:picLocks noChangeAspect="1"/>
          </p:cNvPicPr>
          <p:nvPr/>
        </p:nvPicPr>
        <p:blipFill rotWithShape="1">
          <a:blip r:embed="rId2"/>
          <a:srcRect b="13933"/>
          <a:stretch/>
        </p:blipFill>
        <p:spPr>
          <a:xfrm>
            <a:off x="152400" y="1828800"/>
            <a:ext cx="7067550" cy="4648200"/>
          </a:xfrm>
          <a:prstGeom prst="rect">
            <a:avLst/>
          </a:prstGeom>
        </p:spPr>
      </p:pic>
    </p:spTree>
    <p:extLst>
      <p:ext uri="{BB962C8B-B14F-4D97-AF65-F5344CB8AC3E}">
        <p14:creationId xmlns:p14="http://schemas.microsoft.com/office/powerpoint/2010/main" val="166904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191-40E0-4666-AA9C-C884501FA2E4}"/>
              </a:ext>
            </a:extLst>
          </p:cNvPr>
          <p:cNvSpPr>
            <a:spLocks noGrp="1"/>
          </p:cNvSpPr>
          <p:nvPr>
            <p:ph type="title"/>
          </p:nvPr>
        </p:nvSpPr>
        <p:spPr/>
        <p:txBody>
          <a:bodyPr/>
          <a:lstStyle/>
          <a:p>
            <a:r>
              <a:rPr lang="en-US" dirty="0"/>
              <a:t>Early Results – </a:t>
            </a:r>
            <a:br>
              <a:rPr lang="en-US" dirty="0"/>
            </a:br>
            <a:r>
              <a:rPr lang="en-US" dirty="0"/>
              <a:t>Word2Vec with </a:t>
            </a:r>
            <a:r>
              <a:rPr lang="en-US" dirty="0" err="1"/>
              <a:t>Tensorflow</a:t>
            </a:r>
            <a:endParaRPr lang="en-US" dirty="0"/>
          </a:p>
        </p:txBody>
      </p:sp>
      <p:sp>
        <p:nvSpPr>
          <p:cNvPr id="4" name="Slide Number Placeholder 3">
            <a:extLst>
              <a:ext uri="{FF2B5EF4-FFF2-40B4-BE49-F238E27FC236}">
                <a16:creationId xmlns:a16="http://schemas.microsoft.com/office/drawing/2014/main" id="{22B52FE2-CC59-4163-8FF1-31B925F53AC1}"/>
              </a:ext>
            </a:extLst>
          </p:cNvPr>
          <p:cNvSpPr>
            <a:spLocks noGrp="1"/>
          </p:cNvSpPr>
          <p:nvPr>
            <p:ph type="sldNum" sz="quarter" idx="12"/>
          </p:nvPr>
        </p:nvSpPr>
        <p:spPr/>
        <p:txBody>
          <a:bodyPr/>
          <a:lstStyle/>
          <a:p>
            <a:fld id="{DB79BADA-1B44-4AE5-870F-1D59F17548E4}" type="slidenum">
              <a:rPr lang="en-US" smtClean="0"/>
              <a:pPr/>
              <a:t>21</a:t>
            </a:fld>
            <a:endParaRPr lang="en-US" dirty="0"/>
          </a:p>
        </p:txBody>
      </p:sp>
      <p:sp>
        <p:nvSpPr>
          <p:cNvPr id="5" name="Content Placeholder 4">
            <a:extLst>
              <a:ext uri="{FF2B5EF4-FFF2-40B4-BE49-F238E27FC236}">
                <a16:creationId xmlns:a16="http://schemas.microsoft.com/office/drawing/2014/main" id="{A08D0ACF-CF90-4A80-87DC-BA50B6EF7E87}"/>
              </a:ext>
            </a:extLst>
          </p:cNvPr>
          <p:cNvSpPr>
            <a:spLocks noGrp="1"/>
          </p:cNvSpPr>
          <p:nvPr>
            <p:ph idx="1"/>
          </p:nvPr>
        </p:nvSpPr>
        <p:spPr>
          <a:xfrm>
            <a:off x="5029200" y="1831632"/>
            <a:ext cx="3962400" cy="4294532"/>
          </a:xfrm>
        </p:spPr>
        <p:txBody>
          <a:bodyPr>
            <a:noAutofit/>
          </a:bodyPr>
          <a:lstStyle/>
          <a:p>
            <a:pPr marL="0" indent="0">
              <a:buNone/>
            </a:pPr>
            <a:r>
              <a:rPr lang="en-US" sz="900" b="1" dirty="0"/>
              <a:t>TSNE perplexity=31</a:t>
            </a:r>
          </a:p>
          <a:p>
            <a:pPr marL="0" indent="0">
              <a:buNone/>
            </a:pPr>
            <a:endParaRPr lang="en-US" sz="900" dirty="0"/>
          </a:p>
          <a:p>
            <a:pPr marL="0" indent="0">
              <a:buNone/>
            </a:pPr>
            <a:r>
              <a:rPr lang="en-US" sz="900" dirty="0"/>
              <a:t>%matplotlib inline</a:t>
            </a:r>
          </a:p>
          <a:p>
            <a:pPr marL="0" indent="0">
              <a:buNone/>
            </a:pPr>
            <a:r>
              <a:rPr lang="en-US" sz="900" dirty="0"/>
              <a:t>def </a:t>
            </a:r>
            <a:r>
              <a:rPr lang="en-US" sz="900" dirty="0" err="1"/>
              <a:t>plot_with_labels</a:t>
            </a:r>
            <a:r>
              <a:rPr lang="en-US" sz="900" dirty="0"/>
              <a:t>(</a:t>
            </a:r>
            <a:r>
              <a:rPr lang="en-US" sz="900" dirty="0" err="1"/>
              <a:t>low_dim_embs</a:t>
            </a:r>
            <a:r>
              <a:rPr lang="en-US" sz="900" dirty="0"/>
              <a:t>, labels):</a:t>
            </a:r>
          </a:p>
          <a:p>
            <a:pPr marL="0" indent="0">
              <a:buNone/>
            </a:pPr>
            <a:r>
              <a:rPr lang="en-US" sz="900" dirty="0"/>
              <a:t>  assert </a:t>
            </a:r>
            <a:r>
              <a:rPr lang="en-US" sz="900" dirty="0" err="1"/>
              <a:t>low_dim_embs.shape</a:t>
            </a:r>
            <a:r>
              <a:rPr lang="en-US" sz="900" dirty="0"/>
              <a:t>[0] &gt;= </a:t>
            </a:r>
            <a:r>
              <a:rPr lang="en-US" sz="900" dirty="0" err="1"/>
              <a:t>len</a:t>
            </a:r>
            <a:r>
              <a:rPr lang="en-US" sz="900" dirty="0"/>
              <a:t>(labels), 'More labels than embeddings'</a:t>
            </a:r>
          </a:p>
          <a:p>
            <a:pPr marL="0" indent="0">
              <a:buNone/>
            </a:pPr>
            <a:r>
              <a:rPr lang="en-US" sz="900" dirty="0"/>
              <a:t>  </a:t>
            </a:r>
            <a:r>
              <a:rPr lang="en-US" sz="900" dirty="0" err="1"/>
              <a:t>plt.figure</a:t>
            </a:r>
            <a:r>
              <a:rPr lang="en-US" sz="900" dirty="0"/>
              <a:t>(</a:t>
            </a:r>
            <a:r>
              <a:rPr lang="en-US" sz="900" dirty="0" err="1"/>
              <a:t>figsize</a:t>
            </a:r>
            <a:r>
              <a:rPr lang="en-US" sz="900" dirty="0"/>
              <a:t>=(18, 18))  # in inches</a:t>
            </a:r>
          </a:p>
          <a:p>
            <a:pPr marL="0" indent="0">
              <a:buNone/>
            </a:pPr>
            <a:r>
              <a:rPr lang="en-US" sz="900" dirty="0"/>
              <a:t>  for </a:t>
            </a:r>
            <a:r>
              <a:rPr lang="en-US" sz="900" dirty="0" err="1"/>
              <a:t>i</a:t>
            </a:r>
            <a:r>
              <a:rPr lang="en-US" sz="900" dirty="0"/>
              <a:t>, label in enumerate(labels):</a:t>
            </a:r>
          </a:p>
          <a:p>
            <a:pPr marL="0" indent="0">
              <a:buNone/>
            </a:pPr>
            <a:r>
              <a:rPr lang="en-US" sz="900" dirty="0"/>
              <a:t>    x, y = </a:t>
            </a:r>
            <a:r>
              <a:rPr lang="en-US" sz="900" dirty="0" err="1"/>
              <a:t>low_dim_embs</a:t>
            </a:r>
            <a:r>
              <a:rPr lang="en-US" sz="900" dirty="0"/>
              <a:t>[</a:t>
            </a:r>
            <a:r>
              <a:rPr lang="en-US" sz="900" dirty="0" err="1"/>
              <a:t>i</a:t>
            </a:r>
            <a:r>
              <a:rPr lang="en-US" sz="900" dirty="0"/>
              <a:t>, :]</a:t>
            </a:r>
          </a:p>
          <a:p>
            <a:pPr marL="0" indent="0">
              <a:buNone/>
            </a:pPr>
            <a:r>
              <a:rPr lang="en-US" sz="900" dirty="0"/>
              <a:t>    </a:t>
            </a:r>
            <a:r>
              <a:rPr lang="en-US" sz="900" dirty="0" err="1"/>
              <a:t>plt.scatter</a:t>
            </a:r>
            <a:r>
              <a:rPr lang="en-US" sz="900" dirty="0"/>
              <a:t>(x, y)</a:t>
            </a:r>
          </a:p>
          <a:p>
            <a:pPr marL="0" indent="0">
              <a:buNone/>
            </a:pPr>
            <a:r>
              <a:rPr lang="en-US" sz="900" dirty="0"/>
              <a:t>    </a:t>
            </a:r>
            <a:r>
              <a:rPr lang="en-US" sz="900" dirty="0" err="1"/>
              <a:t>plt.annotate</a:t>
            </a:r>
            <a:r>
              <a:rPr lang="en-US" sz="900" dirty="0"/>
              <a:t>(label,</a:t>
            </a:r>
          </a:p>
          <a:p>
            <a:pPr marL="0" indent="0">
              <a:buNone/>
            </a:pPr>
            <a:r>
              <a:rPr lang="en-US" sz="900" dirty="0"/>
              <a:t>                 </a:t>
            </a:r>
            <a:r>
              <a:rPr lang="en-US" sz="900" dirty="0" err="1"/>
              <a:t>xy</a:t>
            </a:r>
            <a:r>
              <a:rPr lang="en-US" sz="900" dirty="0"/>
              <a:t>=(x, y),</a:t>
            </a:r>
          </a:p>
          <a:p>
            <a:pPr marL="0" indent="0">
              <a:buNone/>
            </a:pPr>
            <a:r>
              <a:rPr lang="en-US" sz="900" dirty="0"/>
              <a:t>                 </a:t>
            </a:r>
            <a:r>
              <a:rPr lang="en-US" sz="900" dirty="0" err="1"/>
              <a:t>xytext</a:t>
            </a:r>
            <a:r>
              <a:rPr lang="en-US" sz="900" dirty="0"/>
              <a:t>=(10, 2),</a:t>
            </a:r>
          </a:p>
          <a:p>
            <a:pPr marL="0" indent="0">
              <a:buNone/>
            </a:pPr>
            <a:r>
              <a:rPr lang="en-US" sz="900" dirty="0"/>
              <a:t>                 </a:t>
            </a:r>
            <a:r>
              <a:rPr lang="en-US" sz="900" dirty="0" err="1"/>
              <a:t>textcoords</a:t>
            </a:r>
            <a:r>
              <a:rPr lang="en-US" sz="900" dirty="0"/>
              <a:t>='offset points',</a:t>
            </a:r>
          </a:p>
          <a:p>
            <a:pPr marL="0" indent="0">
              <a:buNone/>
            </a:pPr>
            <a:r>
              <a:rPr lang="en-US" sz="900" dirty="0"/>
              <a:t>                 ha='right',</a:t>
            </a:r>
          </a:p>
          <a:p>
            <a:pPr marL="0" indent="0">
              <a:buNone/>
            </a:pPr>
            <a:r>
              <a:rPr lang="en-US" sz="900" dirty="0"/>
              <a:t>                 </a:t>
            </a:r>
            <a:r>
              <a:rPr lang="en-US" sz="900" dirty="0" err="1"/>
              <a:t>va</a:t>
            </a:r>
            <a:r>
              <a:rPr lang="en-US" sz="900" dirty="0"/>
              <a:t>='bottom')</a:t>
            </a:r>
          </a:p>
          <a:p>
            <a:pPr marL="0" indent="0">
              <a:buNone/>
            </a:pPr>
            <a:r>
              <a:rPr lang="en-US" sz="900" dirty="0"/>
              <a:t>try:</a:t>
            </a:r>
          </a:p>
          <a:p>
            <a:pPr marL="0" indent="0">
              <a:buNone/>
            </a:pPr>
            <a:r>
              <a:rPr lang="en-US" sz="900" dirty="0"/>
              <a:t>  # </a:t>
            </a:r>
            <a:r>
              <a:rPr lang="en-US" sz="900" dirty="0" err="1"/>
              <a:t>pylint</a:t>
            </a:r>
            <a:r>
              <a:rPr lang="en-US" sz="900" dirty="0"/>
              <a:t>: disable=g-import-not-at-top</a:t>
            </a:r>
          </a:p>
          <a:p>
            <a:pPr marL="0" indent="0">
              <a:buNone/>
            </a:pPr>
            <a:r>
              <a:rPr lang="en-US" sz="900" dirty="0"/>
              <a:t>  from </a:t>
            </a:r>
            <a:r>
              <a:rPr lang="en-US" sz="900" dirty="0" err="1"/>
              <a:t>sklearn.manifold</a:t>
            </a:r>
            <a:r>
              <a:rPr lang="en-US" sz="900" dirty="0"/>
              <a:t> import TSNE</a:t>
            </a:r>
          </a:p>
          <a:p>
            <a:pPr marL="0" indent="0">
              <a:buNone/>
            </a:pPr>
            <a:r>
              <a:rPr lang="en-US" sz="900" dirty="0"/>
              <a:t>  import </a:t>
            </a:r>
            <a:r>
              <a:rPr lang="en-US" sz="900" dirty="0" err="1"/>
              <a:t>matplotlib.pyplot</a:t>
            </a:r>
            <a:r>
              <a:rPr lang="en-US" sz="900" dirty="0"/>
              <a:t> as </a:t>
            </a:r>
            <a:r>
              <a:rPr lang="en-US" sz="900" dirty="0" err="1"/>
              <a:t>plt</a:t>
            </a:r>
            <a:endParaRPr lang="en-US" sz="900" dirty="0"/>
          </a:p>
          <a:p>
            <a:pPr marL="0" indent="0">
              <a:buNone/>
            </a:pPr>
            <a:endParaRPr lang="en-US" sz="900" dirty="0"/>
          </a:p>
          <a:p>
            <a:pPr marL="0" indent="0">
              <a:buNone/>
            </a:pPr>
            <a:r>
              <a:rPr lang="en-US" sz="900" dirty="0"/>
              <a:t>  </a:t>
            </a:r>
            <a:r>
              <a:rPr lang="en-US" sz="900" dirty="0" err="1"/>
              <a:t>tsne</a:t>
            </a:r>
            <a:r>
              <a:rPr lang="en-US" sz="900" dirty="0"/>
              <a:t> = TSNE(perplexity=31, </a:t>
            </a:r>
            <a:r>
              <a:rPr lang="en-US" sz="900" dirty="0" err="1"/>
              <a:t>n_components</a:t>
            </a:r>
            <a:r>
              <a:rPr lang="en-US" sz="900" dirty="0"/>
              <a:t>=2, </a:t>
            </a:r>
            <a:r>
              <a:rPr lang="en-US" sz="900" dirty="0" err="1"/>
              <a:t>init</a:t>
            </a:r>
            <a:r>
              <a:rPr lang="en-US" sz="900" dirty="0"/>
              <a:t>='</a:t>
            </a:r>
            <a:r>
              <a:rPr lang="en-US" sz="900" dirty="0" err="1"/>
              <a:t>pca</a:t>
            </a:r>
            <a:r>
              <a:rPr lang="en-US" sz="900" dirty="0"/>
              <a:t>', </a:t>
            </a:r>
            <a:r>
              <a:rPr lang="en-US" sz="900" dirty="0" err="1"/>
              <a:t>n_iter</a:t>
            </a:r>
            <a:r>
              <a:rPr lang="en-US" sz="900" dirty="0"/>
              <a:t>=5000, method='exact')</a:t>
            </a:r>
          </a:p>
          <a:p>
            <a:pPr marL="0" indent="0">
              <a:buNone/>
            </a:pPr>
            <a:r>
              <a:rPr lang="en-US" sz="900" dirty="0"/>
              <a:t>  </a:t>
            </a:r>
            <a:r>
              <a:rPr lang="en-US" sz="900" dirty="0" err="1"/>
              <a:t>plot_only</a:t>
            </a:r>
            <a:r>
              <a:rPr lang="en-US" sz="900" dirty="0"/>
              <a:t> = 500</a:t>
            </a:r>
          </a:p>
          <a:p>
            <a:pPr marL="0" indent="0">
              <a:buNone/>
            </a:pPr>
            <a:r>
              <a:rPr lang="en-US" sz="900" dirty="0"/>
              <a:t>  </a:t>
            </a:r>
            <a:r>
              <a:rPr lang="en-US" sz="900" dirty="0" err="1"/>
              <a:t>low_dim_embs</a:t>
            </a:r>
            <a:r>
              <a:rPr lang="en-US" sz="900" dirty="0"/>
              <a:t> = </a:t>
            </a:r>
            <a:r>
              <a:rPr lang="en-US" sz="900" dirty="0" err="1"/>
              <a:t>tsne.fit_transform</a:t>
            </a:r>
            <a:r>
              <a:rPr lang="en-US" sz="900" dirty="0"/>
              <a:t>(</a:t>
            </a:r>
            <a:r>
              <a:rPr lang="en-US" sz="900" dirty="0" err="1"/>
              <a:t>final_embeddings</a:t>
            </a:r>
            <a:r>
              <a:rPr lang="en-US" sz="900" dirty="0"/>
              <a:t>[:</a:t>
            </a:r>
            <a:r>
              <a:rPr lang="en-US" sz="900" dirty="0" err="1"/>
              <a:t>plot_only</a:t>
            </a:r>
            <a:r>
              <a:rPr lang="en-US" sz="900" dirty="0"/>
              <a:t>, :])</a:t>
            </a:r>
          </a:p>
          <a:p>
            <a:pPr marL="0" indent="0">
              <a:buNone/>
            </a:pPr>
            <a:r>
              <a:rPr lang="en-US" sz="900" dirty="0"/>
              <a:t>  labels = [</a:t>
            </a:r>
            <a:r>
              <a:rPr lang="en-US" sz="900" dirty="0" err="1"/>
              <a:t>reverse_dictionary</a:t>
            </a:r>
            <a:r>
              <a:rPr lang="en-US" sz="900" dirty="0"/>
              <a:t>[</a:t>
            </a:r>
            <a:r>
              <a:rPr lang="en-US" sz="900" dirty="0" err="1"/>
              <a:t>i</a:t>
            </a:r>
            <a:r>
              <a:rPr lang="en-US" sz="900" dirty="0"/>
              <a:t>] for </a:t>
            </a:r>
            <a:r>
              <a:rPr lang="en-US" sz="900" dirty="0" err="1"/>
              <a:t>i</a:t>
            </a:r>
            <a:r>
              <a:rPr lang="en-US" sz="900" dirty="0"/>
              <a:t> in </a:t>
            </a:r>
            <a:r>
              <a:rPr lang="en-US" sz="900" dirty="0" err="1"/>
              <a:t>xrange</a:t>
            </a:r>
            <a:r>
              <a:rPr lang="en-US" sz="900" dirty="0"/>
              <a:t>(</a:t>
            </a:r>
            <a:r>
              <a:rPr lang="en-US" sz="900" dirty="0" err="1"/>
              <a:t>plot_only</a:t>
            </a:r>
            <a:r>
              <a:rPr lang="en-US" sz="900" dirty="0"/>
              <a:t>)]</a:t>
            </a:r>
          </a:p>
          <a:p>
            <a:pPr marL="0" indent="0">
              <a:buNone/>
            </a:pPr>
            <a:r>
              <a:rPr lang="en-US" sz="900" dirty="0"/>
              <a:t>  </a:t>
            </a:r>
            <a:r>
              <a:rPr lang="en-US" sz="900" dirty="0" err="1"/>
              <a:t>plot_with_labels</a:t>
            </a:r>
            <a:r>
              <a:rPr lang="en-US" sz="900" dirty="0"/>
              <a:t>(</a:t>
            </a:r>
            <a:r>
              <a:rPr lang="en-US" sz="900" dirty="0" err="1"/>
              <a:t>low_dim_embs</a:t>
            </a:r>
            <a:r>
              <a:rPr lang="en-US" sz="900" dirty="0"/>
              <a:t>, labels,)</a:t>
            </a:r>
          </a:p>
        </p:txBody>
      </p:sp>
      <p:pic>
        <p:nvPicPr>
          <p:cNvPr id="6" name="Picture 5">
            <a:extLst>
              <a:ext uri="{FF2B5EF4-FFF2-40B4-BE49-F238E27FC236}">
                <a16:creationId xmlns:a16="http://schemas.microsoft.com/office/drawing/2014/main" id="{C2537C43-215C-4A6B-9B3B-EB0ED27E25BE}"/>
              </a:ext>
            </a:extLst>
          </p:cNvPr>
          <p:cNvPicPr>
            <a:picLocks noChangeAspect="1"/>
          </p:cNvPicPr>
          <p:nvPr/>
        </p:nvPicPr>
        <p:blipFill>
          <a:blip r:embed="rId2"/>
          <a:stretch>
            <a:fillRect/>
          </a:stretch>
        </p:blipFill>
        <p:spPr>
          <a:xfrm>
            <a:off x="152400" y="1831631"/>
            <a:ext cx="4838794" cy="4785490"/>
          </a:xfrm>
          <a:prstGeom prst="rect">
            <a:avLst/>
          </a:prstGeom>
        </p:spPr>
      </p:pic>
    </p:spTree>
    <p:extLst>
      <p:ext uri="{BB962C8B-B14F-4D97-AF65-F5344CB8AC3E}">
        <p14:creationId xmlns:p14="http://schemas.microsoft.com/office/powerpoint/2010/main" val="6787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B484-431A-43B8-8D71-5C8B070D4E83}"/>
              </a:ext>
            </a:extLst>
          </p:cNvPr>
          <p:cNvSpPr>
            <a:spLocks noGrp="1"/>
          </p:cNvSpPr>
          <p:nvPr>
            <p:ph type="title"/>
          </p:nvPr>
        </p:nvSpPr>
        <p:spPr/>
        <p:txBody>
          <a:bodyPr/>
          <a:lstStyle/>
          <a:p>
            <a:r>
              <a:rPr lang="en-US" dirty="0" err="1"/>
              <a:t>Janaury</a:t>
            </a:r>
            <a:r>
              <a:rPr lang="en-US" dirty="0"/>
              <a:t> 26</a:t>
            </a:r>
            <a:r>
              <a:rPr lang="en-US" baseline="30000" dirty="0"/>
              <a:t>th</a:t>
            </a:r>
            <a:r>
              <a:rPr lang="en-US" dirty="0"/>
              <a:t> – April 25</a:t>
            </a:r>
            <a:r>
              <a:rPr lang="en-US" baseline="30000" dirty="0"/>
              <a:t>th</a:t>
            </a:r>
            <a:r>
              <a:rPr lang="en-US" dirty="0"/>
              <a:t>, 2018</a:t>
            </a:r>
          </a:p>
        </p:txBody>
      </p:sp>
      <p:sp>
        <p:nvSpPr>
          <p:cNvPr id="3" name="Content Placeholder 2">
            <a:extLst>
              <a:ext uri="{FF2B5EF4-FFF2-40B4-BE49-F238E27FC236}">
                <a16:creationId xmlns:a16="http://schemas.microsoft.com/office/drawing/2014/main" id="{21476277-ACC9-4124-924D-7C0E698895D0}"/>
              </a:ext>
            </a:extLst>
          </p:cNvPr>
          <p:cNvSpPr>
            <a:spLocks noGrp="1"/>
          </p:cNvSpPr>
          <p:nvPr>
            <p:ph idx="1"/>
          </p:nvPr>
        </p:nvSpPr>
        <p:spPr/>
        <p:txBody>
          <a:bodyPr>
            <a:normAutofit fontScale="92500" lnSpcReduction="10000"/>
          </a:bodyPr>
          <a:lstStyle/>
          <a:p>
            <a:r>
              <a:rPr lang="en-US" dirty="0"/>
              <a:t>Me</a:t>
            </a:r>
            <a:br>
              <a:rPr lang="en-US" dirty="0"/>
            </a:br>
            <a:r>
              <a:rPr lang="en-US" dirty="0"/>
              <a:t>“This is a unique problem, most of the packages are geared to sales”</a:t>
            </a:r>
            <a:br>
              <a:rPr lang="en-US" dirty="0"/>
            </a:br>
            <a:r>
              <a:rPr lang="en-US" dirty="0"/>
              <a:t>“We are not trying to predict customer behavior for products”</a:t>
            </a:r>
          </a:p>
          <a:p>
            <a:r>
              <a:rPr lang="en-US" dirty="0"/>
              <a:t>All Advisors (</a:t>
            </a:r>
            <a:r>
              <a:rPr lang="en-US" dirty="0" err="1"/>
              <a:t>Antej</a:t>
            </a:r>
            <a:r>
              <a:rPr lang="en-US" dirty="0"/>
              <a:t>, Ben Busby, Lena Pons, etc.)</a:t>
            </a:r>
          </a:p>
          <a:p>
            <a:pPr marL="0" indent="0">
              <a:buNone/>
            </a:pPr>
            <a:r>
              <a:rPr lang="en-US" dirty="0"/>
              <a:t>“You need to have categories to your data”</a:t>
            </a:r>
          </a:p>
          <a:p>
            <a:pPr marL="0" indent="0">
              <a:buNone/>
            </a:pPr>
            <a:r>
              <a:rPr lang="en-US" dirty="0"/>
              <a:t>“There are existing packages that should work if your data is defined correctly.”</a:t>
            </a:r>
          </a:p>
          <a:p>
            <a:endParaRPr lang="en-US" dirty="0"/>
          </a:p>
        </p:txBody>
      </p:sp>
      <p:sp>
        <p:nvSpPr>
          <p:cNvPr id="4" name="Slide Number Placeholder 3">
            <a:extLst>
              <a:ext uri="{FF2B5EF4-FFF2-40B4-BE49-F238E27FC236}">
                <a16:creationId xmlns:a16="http://schemas.microsoft.com/office/drawing/2014/main" id="{40499C41-592E-462F-BCEC-72326CAF733B}"/>
              </a:ext>
            </a:extLst>
          </p:cNvPr>
          <p:cNvSpPr>
            <a:spLocks noGrp="1"/>
          </p:cNvSpPr>
          <p:nvPr>
            <p:ph type="sldNum" sz="quarter" idx="12"/>
          </p:nvPr>
        </p:nvSpPr>
        <p:spPr/>
        <p:txBody>
          <a:bodyPr/>
          <a:lstStyle/>
          <a:p>
            <a:fld id="{DB79BADA-1B44-4AE5-870F-1D59F17548E4}" type="slidenum">
              <a:rPr lang="en-US" smtClean="0"/>
              <a:pPr/>
              <a:t>22</a:t>
            </a:fld>
            <a:endParaRPr lang="en-US" dirty="0"/>
          </a:p>
        </p:txBody>
      </p:sp>
    </p:spTree>
    <p:extLst>
      <p:ext uri="{BB962C8B-B14F-4D97-AF65-F5344CB8AC3E}">
        <p14:creationId xmlns:p14="http://schemas.microsoft.com/office/powerpoint/2010/main" val="104531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249C-41AE-46CF-A356-AD59E5A49151}"/>
              </a:ext>
            </a:extLst>
          </p:cNvPr>
          <p:cNvSpPr>
            <a:spLocks noGrp="1"/>
          </p:cNvSpPr>
          <p:nvPr>
            <p:ph type="title"/>
          </p:nvPr>
        </p:nvSpPr>
        <p:spPr/>
        <p:txBody>
          <a:bodyPr/>
          <a:lstStyle/>
          <a:p>
            <a:r>
              <a:rPr lang="en-US" dirty="0"/>
              <a:t>April 26</a:t>
            </a:r>
            <a:r>
              <a:rPr lang="en-US" baseline="30000" dirty="0"/>
              <a:t>th</a:t>
            </a:r>
            <a:r>
              <a:rPr lang="en-US" dirty="0"/>
              <a:t>, 2018</a:t>
            </a:r>
          </a:p>
        </p:txBody>
      </p:sp>
      <p:sp>
        <p:nvSpPr>
          <p:cNvPr id="3" name="Content Placeholder 2">
            <a:extLst>
              <a:ext uri="{FF2B5EF4-FFF2-40B4-BE49-F238E27FC236}">
                <a16:creationId xmlns:a16="http://schemas.microsoft.com/office/drawing/2014/main" id="{D71B26BC-9BF9-4F77-81CE-64DAA63F8F51}"/>
              </a:ext>
            </a:extLst>
          </p:cNvPr>
          <p:cNvSpPr>
            <a:spLocks noGrp="1"/>
          </p:cNvSpPr>
          <p:nvPr>
            <p:ph idx="1"/>
          </p:nvPr>
        </p:nvSpPr>
        <p:spPr>
          <a:xfrm>
            <a:off x="152400" y="2743200"/>
            <a:ext cx="8839200" cy="3382963"/>
          </a:xfrm>
        </p:spPr>
        <p:txBody>
          <a:bodyPr>
            <a:normAutofit/>
          </a:bodyPr>
          <a:lstStyle/>
          <a:p>
            <a:pPr marL="0" indent="0" algn="ctr">
              <a:buNone/>
            </a:pPr>
            <a:r>
              <a:rPr lang="en-US" sz="9600" dirty="0"/>
              <a:t>I was wrong</a:t>
            </a:r>
          </a:p>
        </p:txBody>
      </p:sp>
      <p:sp>
        <p:nvSpPr>
          <p:cNvPr id="4" name="Slide Number Placeholder 3">
            <a:extLst>
              <a:ext uri="{FF2B5EF4-FFF2-40B4-BE49-F238E27FC236}">
                <a16:creationId xmlns:a16="http://schemas.microsoft.com/office/drawing/2014/main" id="{166000AC-58EF-455C-A8C3-E8FEFBADDACB}"/>
              </a:ext>
            </a:extLst>
          </p:cNvPr>
          <p:cNvSpPr>
            <a:spLocks noGrp="1"/>
          </p:cNvSpPr>
          <p:nvPr>
            <p:ph type="sldNum" sz="quarter" idx="12"/>
          </p:nvPr>
        </p:nvSpPr>
        <p:spPr/>
        <p:txBody>
          <a:bodyPr/>
          <a:lstStyle/>
          <a:p>
            <a:fld id="{DB79BADA-1B44-4AE5-870F-1D59F17548E4}" type="slidenum">
              <a:rPr lang="en-US" smtClean="0"/>
              <a:pPr/>
              <a:t>23</a:t>
            </a:fld>
            <a:endParaRPr lang="en-US" dirty="0"/>
          </a:p>
        </p:txBody>
      </p:sp>
    </p:spTree>
    <p:extLst>
      <p:ext uri="{BB962C8B-B14F-4D97-AF65-F5344CB8AC3E}">
        <p14:creationId xmlns:p14="http://schemas.microsoft.com/office/powerpoint/2010/main" val="16832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B484-431A-43B8-8D71-5C8B070D4E83}"/>
              </a:ext>
            </a:extLst>
          </p:cNvPr>
          <p:cNvSpPr>
            <a:spLocks noGrp="1"/>
          </p:cNvSpPr>
          <p:nvPr>
            <p:ph type="title"/>
          </p:nvPr>
        </p:nvSpPr>
        <p:spPr/>
        <p:txBody>
          <a:bodyPr/>
          <a:lstStyle/>
          <a:p>
            <a:r>
              <a:rPr lang="en-US" dirty="0"/>
              <a:t>April 26</a:t>
            </a:r>
            <a:r>
              <a:rPr lang="en-US" baseline="30000" dirty="0"/>
              <a:t>th</a:t>
            </a:r>
            <a:r>
              <a:rPr lang="en-US" dirty="0"/>
              <a:t> (Cont.)</a:t>
            </a:r>
          </a:p>
        </p:txBody>
      </p:sp>
      <p:sp>
        <p:nvSpPr>
          <p:cNvPr id="3" name="Content Placeholder 2">
            <a:extLst>
              <a:ext uri="{FF2B5EF4-FFF2-40B4-BE49-F238E27FC236}">
                <a16:creationId xmlns:a16="http://schemas.microsoft.com/office/drawing/2014/main" id="{21476277-ACC9-4124-924D-7C0E698895D0}"/>
              </a:ext>
            </a:extLst>
          </p:cNvPr>
          <p:cNvSpPr>
            <a:spLocks noGrp="1"/>
          </p:cNvSpPr>
          <p:nvPr>
            <p:ph idx="1"/>
          </p:nvPr>
        </p:nvSpPr>
        <p:spPr/>
        <p:txBody>
          <a:bodyPr>
            <a:normAutofit/>
          </a:bodyPr>
          <a:lstStyle/>
          <a:p>
            <a:r>
              <a:rPr lang="en-US" dirty="0"/>
              <a:t>Sales packages and consumer modeling are perfect to find precursor information</a:t>
            </a:r>
          </a:p>
          <a:p>
            <a:r>
              <a:rPr lang="en-US" dirty="0"/>
              <a:t>Yes, we aren’t “selling” a product.  In this case the product is undesirable.   But the ability to correlate an activity to a product category is exactly what was needed.</a:t>
            </a:r>
          </a:p>
          <a:p>
            <a:endParaRPr lang="en-US" dirty="0"/>
          </a:p>
        </p:txBody>
      </p:sp>
      <p:sp>
        <p:nvSpPr>
          <p:cNvPr id="4" name="Slide Number Placeholder 3">
            <a:extLst>
              <a:ext uri="{FF2B5EF4-FFF2-40B4-BE49-F238E27FC236}">
                <a16:creationId xmlns:a16="http://schemas.microsoft.com/office/drawing/2014/main" id="{40499C41-592E-462F-BCEC-72326CAF733B}"/>
              </a:ext>
            </a:extLst>
          </p:cNvPr>
          <p:cNvSpPr>
            <a:spLocks noGrp="1"/>
          </p:cNvSpPr>
          <p:nvPr>
            <p:ph type="sldNum" sz="quarter" idx="12"/>
          </p:nvPr>
        </p:nvSpPr>
        <p:spPr/>
        <p:txBody>
          <a:bodyPr/>
          <a:lstStyle/>
          <a:p>
            <a:fld id="{DB79BADA-1B44-4AE5-870F-1D59F17548E4}" type="slidenum">
              <a:rPr lang="en-US" smtClean="0"/>
              <a:pPr/>
              <a:t>24</a:t>
            </a:fld>
            <a:endParaRPr lang="en-US" dirty="0"/>
          </a:p>
        </p:txBody>
      </p:sp>
    </p:spTree>
    <p:extLst>
      <p:ext uri="{BB962C8B-B14F-4D97-AF65-F5344CB8AC3E}">
        <p14:creationId xmlns:p14="http://schemas.microsoft.com/office/powerpoint/2010/main" val="77370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70D7-FEAA-4257-840E-1CED0D306778}"/>
              </a:ext>
            </a:extLst>
          </p:cNvPr>
          <p:cNvSpPr>
            <a:spLocks noGrp="1"/>
          </p:cNvSpPr>
          <p:nvPr>
            <p:ph type="title"/>
          </p:nvPr>
        </p:nvSpPr>
        <p:spPr/>
        <p:txBody>
          <a:bodyPr/>
          <a:lstStyle/>
          <a:p>
            <a:r>
              <a:rPr lang="en-US" dirty="0"/>
              <a:t>Multi-Class Test Classification with </a:t>
            </a:r>
            <a:r>
              <a:rPr lang="en-US" dirty="0" err="1"/>
              <a:t>Scikit</a:t>
            </a:r>
            <a:r>
              <a:rPr lang="en-US" dirty="0"/>
              <a:t>-Learn</a:t>
            </a:r>
          </a:p>
        </p:txBody>
      </p:sp>
      <p:sp>
        <p:nvSpPr>
          <p:cNvPr id="4" name="Slide Number Placeholder 3">
            <a:extLst>
              <a:ext uri="{FF2B5EF4-FFF2-40B4-BE49-F238E27FC236}">
                <a16:creationId xmlns:a16="http://schemas.microsoft.com/office/drawing/2014/main" id="{92381B61-D833-40AB-A798-343AC32D586A}"/>
              </a:ext>
            </a:extLst>
          </p:cNvPr>
          <p:cNvSpPr>
            <a:spLocks noGrp="1"/>
          </p:cNvSpPr>
          <p:nvPr>
            <p:ph type="sldNum" sz="quarter" idx="12"/>
          </p:nvPr>
        </p:nvSpPr>
        <p:spPr/>
        <p:txBody>
          <a:bodyPr/>
          <a:lstStyle/>
          <a:p>
            <a:fld id="{DB79BADA-1B44-4AE5-870F-1D59F17548E4}" type="slidenum">
              <a:rPr lang="en-US" smtClean="0"/>
              <a:pPr/>
              <a:t>25</a:t>
            </a:fld>
            <a:endParaRPr lang="en-US" dirty="0"/>
          </a:p>
        </p:txBody>
      </p:sp>
      <p:sp>
        <p:nvSpPr>
          <p:cNvPr id="6" name="TextBox 5">
            <a:extLst>
              <a:ext uri="{FF2B5EF4-FFF2-40B4-BE49-F238E27FC236}">
                <a16:creationId xmlns:a16="http://schemas.microsoft.com/office/drawing/2014/main" id="{AAFECA6E-837F-4BAC-8AB7-BC4E14C87244}"/>
              </a:ext>
            </a:extLst>
          </p:cNvPr>
          <p:cNvSpPr txBox="1"/>
          <p:nvPr/>
        </p:nvSpPr>
        <p:spPr>
          <a:xfrm>
            <a:off x="228600" y="6214646"/>
            <a:ext cx="8686800" cy="338554"/>
          </a:xfrm>
          <a:prstGeom prst="rect">
            <a:avLst/>
          </a:prstGeom>
          <a:noFill/>
        </p:spPr>
        <p:txBody>
          <a:bodyPr wrap="square" rtlCol="0">
            <a:spAutoFit/>
          </a:bodyPr>
          <a:lstStyle/>
          <a:p>
            <a:r>
              <a:rPr lang="en-US" sz="1600" dirty="0"/>
              <a:t>https://towardsdatascience.com/multi-class-text-classification-with-scikit-learn-12f1e60e0a9f</a:t>
            </a:r>
          </a:p>
        </p:txBody>
      </p:sp>
      <p:sp>
        <p:nvSpPr>
          <p:cNvPr id="8" name="TextBox 7">
            <a:extLst>
              <a:ext uri="{FF2B5EF4-FFF2-40B4-BE49-F238E27FC236}">
                <a16:creationId xmlns:a16="http://schemas.microsoft.com/office/drawing/2014/main" id="{19FC1AB9-A06F-42A6-96BC-54BBD83F8397}"/>
              </a:ext>
            </a:extLst>
          </p:cNvPr>
          <p:cNvSpPr txBox="1"/>
          <p:nvPr/>
        </p:nvSpPr>
        <p:spPr>
          <a:xfrm>
            <a:off x="304800" y="1981200"/>
            <a:ext cx="8686800" cy="2862322"/>
          </a:xfrm>
          <a:prstGeom prst="rect">
            <a:avLst/>
          </a:prstGeom>
          <a:noFill/>
        </p:spPr>
        <p:txBody>
          <a:bodyPr wrap="square" rtlCol="0">
            <a:spAutoFit/>
          </a:bodyPr>
          <a:lstStyle/>
          <a:p>
            <a:r>
              <a:rPr lang="en-US" dirty="0"/>
              <a:t>“There are lots of applications of text classification in the commercial world. For example, news stories are typically organized by topics; content or products are often tagged by categories; users can be classified into cohorts based on how they talk about a product or brand online …</a:t>
            </a:r>
            <a:br>
              <a:rPr lang="en-US" dirty="0"/>
            </a:br>
            <a:endParaRPr lang="en-US" dirty="0"/>
          </a:p>
          <a:p>
            <a:r>
              <a:rPr lang="en-US" dirty="0"/>
              <a:t>However, the vast majority of text classification articles and tutorials on the internet are binary text classification such as email spam filtering (spam vs. ham), sentiment analysis (positive vs. negative). In most cases, our real world problem are much more complicated than that. Therefore, this is what we are going to do today: Classifying Consumer Finance Complaints into 12 pre-defined classes. The data can be downloaded from </a:t>
            </a:r>
            <a:r>
              <a:rPr lang="en-US" dirty="0">
                <a:hlinkClick r:id="rId2"/>
              </a:rPr>
              <a:t>data.gov</a:t>
            </a:r>
            <a:r>
              <a:rPr lang="en-US" dirty="0"/>
              <a:t>.”</a:t>
            </a:r>
          </a:p>
        </p:txBody>
      </p:sp>
    </p:spTree>
    <p:extLst>
      <p:ext uri="{BB962C8B-B14F-4D97-AF65-F5344CB8AC3E}">
        <p14:creationId xmlns:p14="http://schemas.microsoft.com/office/powerpoint/2010/main" val="219681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70D7-FEAA-4257-840E-1CED0D306778}"/>
              </a:ext>
            </a:extLst>
          </p:cNvPr>
          <p:cNvSpPr>
            <a:spLocks noGrp="1"/>
          </p:cNvSpPr>
          <p:nvPr>
            <p:ph type="title"/>
          </p:nvPr>
        </p:nvSpPr>
        <p:spPr/>
        <p:txBody>
          <a:bodyPr/>
          <a:lstStyle/>
          <a:p>
            <a:r>
              <a:rPr lang="en-US" dirty="0"/>
              <a:t>Sample Code Used</a:t>
            </a:r>
          </a:p>
        </p:txBody>
      </p:sp>
      <p:sp>
        <p:nvSpPr>
          <p:cNvPr id="4" name="Slide Number Placeholder 3">
            <a:extLst>
              <a:ext uri="{FF2B5EF4-FFF2-40B4-BE49-F238E27FC236}">
                <a16:creationId xmlns:a16="http://schemas.microsoft.com/office/drawing/2014/main" id="{92381B61-D833-40AB-A798-343AC32D586A}"/>
              </a:ext>
            </a:extLst>
          </p:cNvPr>
          <p:cNvSpPr>
            <a:spLocks noGrp="1"/>
          </p:cNvSpPr>
          <p:nvPr>
            <p:ph type="sldNum" sz="quarter" idx="12"/>
          </p:nvPr>
        </p:nvSpPr>
        <p:spPr/>
        <p:txBody>
          <a:bodyPr/>
          <a:lstStyle/>
          <a:p>
            <a:fld id="{DB79BADA-1B44-4AE5-870F-1D59F17548E4}" type="slidenum">
              <a:rPr lang="en-US" smtClean="0"/>
              <a:pPr/>
              <a:t>26</a:t>
            </a:fld>
            <a:endParaRPr lang="en-US" dirty="0"/>
          </a:p>
        </p:txBody>
      </p:sp>
      <p:pic>
        <p:nvPicPr>
          <p:cNvPr id="3" name="Picture 2">
            <a:extLst>
              <a:ext uri="{FF2B5EF4-FFF2-40B4-BE49-F238E27FC236}">
                <a16:creationId xmlns:a16="http://schemas.microsoft.com/office/drawing/2014/main" id="{7BF439E1-5102-4942-A2D1-0F97A3F8B014}"/>
              </a:ext>
            </a:extLst>
          </p:cNvPr>
          <p:cNvPicPr>
            <a:picLocks noChangeAspect="1"/>
          </p:cNvPicPr>
          <p:nvPr/>
        </p:nvPicPr>
        <p:blipFill>
          <a:blip r:embed="rId2"/>
          <a:stretch>
            <a:fillRect/>
          </a:stretch>
        </p:blipFill>
        <p:spPr>
          <a:xfrm>
            <a:off x="0" y="2209800"/>
            <a:ext cx="9144000" cy="3547544"/>
          </a:xfrm>
          <a:prstGeom prst="rect">
            <a:avLst/>
          </a:prstGeom>
        </p:spPr>
      </p:pic>
    </p:spTree>
    <p:extLst>
      <p:ext uri="{BB962C8B-B14F-4D97-AF65-F5344CB8AC3E}">
        <p14:creationId xmlns:p14="http://schemas.microsoft.com/office/powerpoint/2010/main" val="2233759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70D7-FEAA-4257-840E-1CED0D306778}"/>
              </a:ext>
            </a:extLst>
          </p:cNvPr>
          <p:cNvSpPr>
            <a:spLocks noGrp="1"/>
          </p:cNvSpPr>
          <p:nvPr>
            <p:ph type="title"/>
          </p:nvPr>
        </p:nvSpPr>
        <p:spPr/>
        <p:txBody>
          <a:bodyPr/>
          <a:lstStyle/>
          <a:p>
            <a:r>
              <a:rPr lang="en-US" dirty="0"/>
              <a:t>Output – (Body systems)</a:t>
            </a:r>
          </a:p>
        </p:txBody>
      </p:sp>
      <p:sp>
        <p:nvSpPr>
          <p:cNvPr id="4" name="Slide Number Placeholder 3">
            <a:extLst>
              <a:ext uri="{FF2B5EF4-FFF2-40B4-BE49-F238E27FC236}">
                <a16:creationId xmlns:a16="http://schemas.microsoft.com/office/drawing/2014/main" id="{92381B61-D833-40AB-A798-343AC32D586A}"/>
              </a:ext>
            </a:extLst>
          </p:cNvPr>
          <p:cNvSpPr>
            <a:spLocks noGrp="1"/>
          </p:cNvSpPr>
          <p:nvPr>
            <p:ph type="sldNum" sz="quarter" idx="12"/>
          </p:nvPr>
        </p:nvSpPr>
        <p:spPr/>
        <p:txBody>
          <a:bodyPr/>
          <a:lstStyle/>
          <a:p>
            <a:fld id="{DB79BADA-1B44-4AE5-870F-1D59F17548E4}" type="slidenum">
              <a:rPr lang="en-US" smtClean="0"/>
              <a:pPr/>
              <a:t>27</a:t>
            </a:fld>
            <a:endParaRPr lang="en-US" dirty="0"/>
          </a:p>
        </p:txBody>
      </p:sp>
      <p:sp>
        <p:nvSpPr>
          <p:cNvPr id="6" name="TextBox 5">
            <a:extLst>
              <a:ext uri="{FF2B5EF4-FFF2-40B4-BE49-F238E27FC236}">
                <a16:creationId xmlns:a16="http://schemas.microsoft.com/office/drawing/2014/main" id="{AAFECA6E-837F-4BAC-8AB7-BC4E14C87244}"/>
              </a:ext>
            </a:extLst>
          </p:cNvPr>
          <p:cNvSpPr txBox="1"/>
          <p:nvPr/>
        </p:nvSpPr>
        <p:spPr>
          <a:xfrm>
            <a:off x="304800" y="1936908"/>
            <a:ext cx="3962400" cy="4893647"/>
          </a:xfrm>
          <a:prstGeom prst="rect">
            <a:avLst/>
          </a:prstGeom>
          <a:noFill/>
        </p:spPr>
        <p:txBody>
          <a:bodyPr wrap="square" rtlCol="0">
            <a:spAutoFit/>
          </a:bodyPr>
          <a:lstStyle/>
          <a:p>
            <a:pPr fontAlgn="base" latinLnBrk="1"/>
            <a:r>
              <a:rPr lang="en-US" sz="1400" dirty="0"/>
              <a:t>Most correlated unigrams:</a:t>
            </a:r>
          </a:p>
          <a:p>
            <a:pPr fontAlgn="base" latinLnBrk="1"/>
            <a:r>
              <a:rPr lang="en-US" sz="1400" dirty="0"/>
              <a:t>. attack</a:t>
            </a:r>
          </a:p>
          <a:p>
            <a:pPr fontAlgn="base" latinLnBrk="1"/>
            <a:r>
              <a:rPr lang="en-US" sz="1400" dirty="0"/>
              <a:t>. symptoms</a:t>
            </a:r>
          </a:p>
          <a:p>
            <a:pPr fontAlgn="base" latinLnBrk="1"/>
            <a:r>
              <a:rPr lang="en-US" sz="1400" dirty="0"/>
              <a:t>. feeling</a:t>
            </a:r>
          </a:p>
          <a:p>
            <a:pPr fontAlgn="base" latinLnBrk="1"/>
            <a:r>
              <a:rPr lang="en-US" sz="1400" dirty="0"/>
              <a:t>. exposure</a:t>
            </a:r>
          </a:p>
          <a:p>
            <a:pPr fontAlgn="base" latinLnBrk="1"/>
            <a:r>
              <a:rPr lang="en-US" sz="1400" dirty="0"/>
              <a:t>. respiratory</a:t>
            </a:r>
          </a:p>
          <a:p>
            <a:pPr fontAlgn="base" latinLnBrk="1"/>
            <a:r>
              <a:rPr lang="en-US" sz="1400" dirty="0"/>
              <a:t>. monoxide</a:t>
            </a:r>
          </a:p>
          <a:p>
            <a:pPr fontAlgn="base" latinLnBrk="1"/>
            <a:r>
              <a:rPr lang="en-US" sz="1400" dirty="0"/>
              <a:t>. feel</a:t>
            </a:r>
          </a:p>
          <a:p>
            <a:pPr fontAlgn="base" latinLnBrk="1"/>
            <a:r>
              <a:rPr lang="en-US" sz="1400" dirty="0"/>
              <a:t>. allergic</a:t>
            </a:r>
          </a:p>
          <a:p>
            <a:pPr fontAlgn="base" latinLnBrk="1"/>
            <a:r>
              <a:rPr lang="en-US" sz="1400" dirty="0"/>
              <a:t>. reaction</a:t>
            </a:r>
          </a:p>
          <a:p>
            <a:pPr fontAlgn="base" latinLnBrk="1"/>
            <a:r>
              <a:rPr lang="en-US" sz="1400" dirty="0"/>
              <a:t>. cramps</a:t>
            </a:r>
          </a:p>
          <a:p>
            <a:pPr fontAlgn="base" latinLnBrk="1"/>
            <a:r>
              <a:rPr lang="en-US" sz="1400" dirty="0"/>
              <a:t>. shock</a:t>
            </a:r>
          </a:p>
          <a:p>
            <a:pPr fontAlgn="base" latinLnBrk="1"/>
            <a:r>
              <a:rPr lang="en-US" sz="1400" dirty="0"/>
              <a:t>. cramping</a:t>
            </a:r>
          </a:p>
          <a:p>
            <a:pPr fontAlgn="base" latinLnBrk="1"/>
            <a:r>
              <a:rPr lang="en-US" sz="1400" dirty="0"/>
              <a:t>. experienced</a:t>
            </a:r>
          </a:p>
          <a:p>
            <a:pPr fontAlgn="base" latinLnBrk="1"/>
            <a:r>
              <a:rPr lang="en-US" sz="1400" dirty="0"/>
              <a:t>. ill</a:t>
            </a:r>
          </a:p>
          <a:p>
            <a:pPr fontAlgn="base" latinLnBrk="1"/>
            <a:r>
              <a:rPr lang="en-US" sz="1400" dirty="0"/>
              <a:t>. related</a:t>
            </a:r>
          </a:p>
          <a:p>
            <a:pPr fontAlgn="base" latinLnBrk="1"/>
            <a:r>
              <a:rPr lang="en-US" sz="1400" dirty="0"/>
              <a:t>. illness</a:t>
            </a:r>
          </a:p>
          <a:p>
            <a:pPr fontAlgn="base" latinLnBrk="1"/>
            <a:r>
              <a:rPr lang="en-US" sz="1400" dirty="0"/>
              <a:t>. stress</a:t>
            </a:r>
          </a:p>
          <a:p>
            <a:pPr fontAlgn="base" latinLnBrk="1"/>
            <a:r>
              <a:rPr lang="en-US" sz="1400" dirty="0"/>
              <a:t>. exhaustion</a:t>
            </a:r>
          </a:p>
          <a:p>
            <a:pPr fontAlgn="base" latinLnBrk="1"/>
            <a:r>
              <a:rPr lang="en-US" sz="1400" dirty="0"/>
              <a:t>. dehydration</a:t>
            </a:r>
          </a:p>
          <a:p>
            <a:pPr fontAlgn="base" latinLnBrk="1"/>
            <a:r>
              <a:rPr lang="en-US" sz="1400" dirty="0"/>
              <a:t>. heat</a:t>
            </a:r>
          </a:p>
          <a:p>
            <a:endParaRPr lang="en-US" dirty="0"/>
          </a:p>
        </p:txBody>
      </p:sp>
      <p:sp>
        <p:nvSpPr>
          <p:cNvPr id="7" name="TextBox 6">
            <a:extLst>
              <a:ext uri="{FF2B5EF4-FFF2-40B4-BE49-F238E27FC236}">
                <a16:creationId xmlns:a16="http://schemas.microsoft.com/office/drawing/2014/main" id="{28399C0F-2C40-441B-9A72-8303053C6F88}"/>
              </a:ext>
            </a:extLst>
          </p:cNvPr>
          <p:cNvSpPr txBox="1"/>
          <p:nvPr/>
        </p:nvSpPr>
        <p:spPr>
          <a:xfrm>
            <a:off x="4572000" y="1936908"/>
            <a:ext cx="3962400" cy="4616648"/>
          </a:xfrm>
          <a:prstGeom prst="rect">
            <a:avLst/>
          </a:prstGeom>
          <a:noFill/>
        </p:spPr>
        <p:txBody>
          <a:bodyPr wrap="square" rtlCol="0">
            <a:spAutoFit/>
          </a:bodyPr>
          <a:lstStyle/>
          <a:p>
            <a:pPr fontAlgn="base" latinLnBrk="1"/>
            <a:r>
              <a:rPr lang="en-US" sz="1400" dirty="0"/>
              <a:t> . Most correlated bigrams:</a:t>
            </a:r>
          </a:p>
          <a:p>
            <a:pPr fontAlgn="base" latinLnBrk="1"/>
            <a:r>
              <a:rPr lang="en-US" sz="1400" dirty="0"/>
              <a:t>. felt ill</a:t>
            </a:r>
          </a:p>
          <a:p>
            <a:pPr fontAlgn="base" latinLnBrk="1"/>
            <a:r>
              <a:rPr lang="en-US" sz="1400" dirty="0"/>
              <a:t>. heat illness</a:t>
            </a:r>
          </a:p>
          <a:p>
            <a:pPr fontAlgn="base" latinLnBrk="1"/>
            <a:r>
              <a:rPr lang="en-US" sz="1400" dirty="0"/>
              <a:t>. received electrical</a:t>
            </a:r>
          </a:p>
          <a:p>
            <a:pPr fontAlgn="base" latinLnBrk="1"/>
            <a:r>
              <a:rPr lang="en-US" sz="1400" dirty="0"/>
              <a:t>. employee experienced</a:t>
            </a:r>
          </a:p>
          <a:p>
            <a:pPr fontAlgn="base" latinLnBrk="1"/>
            <a:r>
              <a:rPr lang="en-US" sz="1400" dirty="0"/>
              <a:t>. possible heat</a:t>
            </a:r>
          </a:p>
          <a:p>
            <a:pPr fontAlgn="base" latinLnBrk="1"/>
            <a:r>
              <a:rPr lang="en-US" sz="1400" dirty="0"/>
              <a:t>. severe dehydration</a:t>
            </a:r>
          </a:p>
          <a:p>
            <a:pPr fontAlgn="base" latinLnBrk="1"/>
            <a:r>
              <a:rPr lang="en-US" sz="1400" dirty="0"/>
              <a:t>. dehydration heat</a:t>
            </a:r>
          </a:p>
          <a:p>
            <a:pPr fontAlgn="base" latinLnBrk="1"/>
            <a:r>
              <a:rPr lang="en-US" sz="1400" dirty="0"/>
              <a:t>. heat stroke</a:t>
            </a:r>
          </a:p>
          <a:p>
            <a:pPr fontAlgn="base" latinLnBrk="1"/>
            <a:r>
              <a:rPr lang="en-US" sz="1400" dirty="0"/>
              <a:t>. experienced heat</a:t>
            </a:r>
          </a:p>
          <a:p>
            <a:pPr fontAlgn="base" latinLnBrk="1"/>
            <a:r>
              <a:rPr lang="en-US" sz="1400" dirty="0"/>
              <a:t>. began feel</a:t>
            </a:r>
          </a:p>
          <a:p>
            <a:pPr fontAlgn="base" latinLnBrk="1"/>
            <a:r>
              <a:rPr lang="en-US" sz="1400" dirty="0"/>
              <a:t>. carbon monoxide</a:t>
            </a:r>
          </a:p>
          <a:p>
            <a:pPr fontAlgn="base" latinLnBrk="1"/>
            <a:r>
              <a:rPr lang="en-US" sz="1400" dirty="0"/>
              <a:t>. allergic reaction</a:t>
            </a:r>
          </a:p>
          <a:p>
            <a:pPr fontAlgn="base" latinLnBrk="1"/>
            <a:r>
              <a:rPr lang="en-US" sz="1400" dirty="0"/>
              <a:t>. electrical shock</a:t>
            </a:r>
          </a:p>
          <a:p>
            <a:pPr fontAlgn="base" latinLnBrk="1"/>
            <a:r>
              <a:rPr lang="en-US" sz="1400" dirty="0"/>
              <a:t>. related illness</a:t>
            </a:r>
          </a:p>
          <a:p>
            <a:pPr fontAlgn="base" latinLnBrk="1"/>
            <a:r>
              <a:rPr lang="en-US" sz="1400" dirty="0"/>
              <a:t>. suffered heat</a:t>
            </a:r>
          </a:p>
          <a:p>
            <a:pPr fontAlgn="base" latinLnBrk="1"/>
            <a:r>
              <a:rPr lang="en-US" sz="1400" dirty="0"/>
              <a:t>. hospitalized dehydration</a:t>
            </a:r>
          </a:p>
          <a:p>
            <a:pPr fontAlgn="base" latinLnBrk="1"/>
            <a:r>
              <a:rPr lang="en-US" sz="1400" dirty="0"/>
              <a:t>. heat related</a:t>
            </a:r>
          </a:p>
          <a:p>
            <a:pPr fontAlgn="base" latinLnBrk="1"/>
            <a:r>
              <a:rPr lang="en-US" sz="1400" dirty="0"/>
              <a:t>. heat stress</a:t>
            </a:r>
          </a:p>
          <a:p>
            <a:pPr fontAlgn="base" latinLnBrk="1"/>
            <a:r>
              <a:rPr lang="en-US" sz="1400" dirty="0"/>
              <a:t>. heat exhaustion</a:t>
            </a:r>
          </a:p>
          <a:p>
            <a:pPr fontAlgn="base" latinLnBrk="1"/>
            <a:r>
              <a:rPr lang="en-US" sz="1400" dirty="0"/>
              <a:t>. hospitalized heat</a:t>
            </a:r>
          </a:p>
        </p:txBody>
      </p:sp>
    </p:spTree>
    <p:extLst>
      <p:ext uri="{BB962C8B-B14F-4D97-AF65-F5344CB8AC3E}">
        <p14:creationId xmlns:p14="http://schemas.microsoft.com/office/powerpoint/2010/main" val="2579088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70D7-FEAA-4257-840E-1CED0D306778}"/>
              </a:ext>
            </a:extLst>
          </p:cNvPr>
          <p:cNvSpPr>
            <a:spLocks noGrp="1"/>
          </p:cNvSpPr>
          <p:nvPr>
            <p:ph type="title"/>
          </p:nvPr>
        </p:nvSpPr>
        <p:spPr/>
        <p:txBody>
          <a:bodyPr/>
          <a:lstStyle/>
          <a:p>
            <a:r>
              <a:rPr lang="en-US" dirty="0"/>
              <a:t>What’s it mean?</a:t>
            </a:r>
          </a:p>
        </p:txBody>
      </p:sp>
      <p:sp>
        <p:nvSpPr>
          <p:cNvPr id="4" name="Slide Number Placeholder 3">
            <a:extLst>
              <a:ext uri="{FF2B5EF4-FFF2-40B4-BE49-F238E27FC236}">
                <a16:creationId xmlns:a16="http://schemas.microsoft.com/office/drawing/2014/main" id="{92381B61-D833-40AB-A798-343AC32D586A}"/>
              </a:ext>
            </a:extLst>
          </p:cNvPr>
          <p:cNvSpPr>
            <a:spLocks noGrp="1"/>
          </p:cNvSpPr>
          <p:nvPr>
            <p:ph type="sldNum" sz="quarter" idx="12"/>
          </p:nvPr>
        </p:nvSpPr>
        <p:spPr/>
        <p:txBody>
          <a:bodyPr/>
          <a:lstStyle/>
          <a:p>
            <a:fld id="{DB79BADA-1B44-4AE5-870F-1D59F17548E4}" type="slidenum">
              <a:rPr lang="en-US" smtClean="0"/>
              <a:pPr/>
              <a:t>28</a:t>
            </a:fld>
            <a:endParaRPr lang="en-US" dirty="0"/>
          </a:p>
        </p:txBody>
      </p:sp>
      <p:sp>
        <p:nvSpPr>
          <p:cNvPr id="3" name="TextBox 2">
            <a:extLst>
              <a:ext uri="{FF2B5EF4-FFF2-40B4-BE49-F238E27FC236}">
                <a16:creationId xmlns:a16="http://schemas.microsoft.com/office/drawing/2014/main" id="{DD43AAC5-3508-4827-9DD6-A8095F2E0FC9}"/>
              </a:ext>
            </a:extLst>
          </p:cNvPr>
          <p:cNvSpPr txBox="1"/>
          <p:nvPr/>
        </p:nvSpPr>
        <p:spPr>
          <a:xfrm>
            <a:off x="304800" y="1752600"/>
            <a:ext cx="8534400" cy="3416320"/>
          </a:xfrm>
          <a:prstGeom prst="rect">
            <a:avLst/>
          </a:prstGeom>
          <a:noFill/>
        </p:spPr>
        <p:txBody>
          <a:bodyPr wrap="square" rtlCol="0">
            <a:spAutoFit/>
          </a:bodyPr>
          <a:lstStyle/>
          <a:p>
            <a:r>
              <a:rPr lang="en-US" dirty="0"/>
              <a:t>Exploring the distribution of states that reported and total counts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graphicFrame>
        <p:nvGraphicFramePr>
          <p:cNvPr id="9" name="Chart 8">
            <a:extLst>
              <a:ext uri="{FF2B5EF4-FFF2-40B4-BE49-F238E27FC236}">
                <a16:creationId xmlns:a16="http://schemas.microsoft.com/office/drawing/2014/main" id="{F672DDD3-EDF3-4E3C-9D28-C20DE524EE44}"/>
              </a:ext>
            </a:extLst>
          </p:cNvPr>
          <p:cNvGraphicFramePr>
            <a:graphicFrameLocks/>
          </p:cNvGraphicFramePr>
          <p:nvPr>
            <p:extLst>
              <p:ext uri="{D42A27DB-BD31-4B8C-83A1-F6EECF244321}">
                <p14:modId xmlns:p14="http://schemas.microsoft.com/office/powerpoint/2010/main" val="2651301890"/>
              </p:ext>
            </p:extLst>
          </p:nvPr>
        </p:nvGraphicFramePr>
        <p:xfrm>
          <a:off x="392430" y="2233295"/>
          <a:ext cx="8359140" cy="4488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702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70D7-FEAA-4257-840E-1CED0D306778}"/>
              </a:ext>
            </a:extLst>
          </p:cNvPr>
          <p:cNvSpPr>
            <a:spLocks noGrp="1"/>
          </p:cNvSpPr>
          <p:nvPr>
            <p:ph type="title"/>
          </p:nvPr>
        </p:nvSpPr>
        <p:spPr/>
        <p:txBody>
          <a:bodyPr/>
          <a:lstStyle/>
          <a:p>
            <a:r>
              <a:rPr lang="en-US" dirty="0"/>
              <a:t>What’s it mean?</a:t>
            </a:r>
          </a:p>
        </p:txBody>
      </p:sp>
      <p:sp>
        <p:nvSpPr>
          <p:cNvPr id="4" name="Slide Number Placeholder 3">
            <a:extLst>
              <a:ext uri="{FF2B5EF4-FFF2-40B4-BE49-F238E27FC236}">
                <a16:creationId xmlns:a16="http://schemas.microsoft.com/office/drawing/2014/main" id="{92381B61-D833-40AB-A798-343AC32D586A}"/>
              </a:ext>
            </a:extLst>
          </p:cNvPr>
          <p:cNvSpPr>
            <a:spLocks noGrp="1"/>
          </p:cNvSpPr>
          <p:nvPr>
            <p:ph type="sldNum" sz="quarter" idx="12"/>
          </p:nvPr>
        </p:nvSpPr>
        <p:spPr/>
        <p:txBody>
          <a:bodyPr/>
          <a:lstStyle/>
          <a:p>
            <a:fld id="{DB79BADA-1B44-4AE5-870F-1D59F17548E4}" type="slidenum">
              <a:rPr lang="en-US" smtClean="0"/>
              <a:pPr/>
              <a:t>29</a:t>
            </a:fld>
            <a:endParaRPr lang="en-US" dirty="0"/>
          </a:p>
        </p:txBody>
      </p:sp>
      <p:sp>
        <p:nvSpPr>
          <p:cNvPr id="3" name="TextBox 2">
            <a:extLst>
              <a:ext uri="{FF2B5EF4-FFF2-40B4-BE49-F238E27FC236}">
                <a16:creationId xmlns:a16="http://schemas.microsoft.com/office/drawing/2014/main" id="{DD43AAC5-3508-4827-9DD6-A8095F2E0FC9}"/>
              </a:ext>
            </a:extLst>
          </p:cNvPr>
          <p:cNvSpPr txBox="1"/>
          <p:nvPr/>
        </p:nvSpPr>
        <p:spPr>
          <a:xfrm>
            <a:off x="304800" y="1752600"/>
            <a:ext cx="8534400"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Texas did report the most heat related injuries, the distribution was across all States.   Normalizing would be interesting to see percentage of heat related to total state reports.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interesting: Were most of the heat related injuries in July/August?  No, it appears June.  With some occurring in August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Assuming it truly is June, June is the start of most labor project work.   If I was an OSHA domain expert, I would examine the data and perhaps write an alert or intervention strategy that would remind certain occupational areas that fall into these injuries to review  with workers the procedures to prevent heat exhaustion etc.   </a:t>
            </a:r>
          </a:p>
        </p:txBody>
      </p:sp>
    </p:spTree>
    <p:extLst>
      <p:ext uri="{BB962C8B-B14F-4D97-AF65-F5344CB8AC3E}">
        <p14:creationId xmlns:p14="http://schemas.microsoft.com/office/powerpoint/2010/main" val="6022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2400" y="1981200"/>
            <a:ext cx="8382000" cy="4144963"/>
          </a:xfrm>
        </p:spPr>
        <p:txBody>
          <a:bodyPr>
            <a:normAutofit lnSpcReduction="10000"/>
          </a:bodyPr>
          <a:lstStyle/>
          <a:p>
            <a:r>
              <a:rPr lang="en-US" sz="2600" dirty="0"/>
              <a:t>Background on the Department of Energy</a:t>
            </a:r>
          </a:p>
          <a:p>
            <a:r>
              <a:rPr lang="en-US" sz="2600" dirty="0"/>
              <a:t>Structural Rigidity</a:t>
            </a:r>
          </a:p>
          <a:p>
            <a:r>
              <a:rPr lang="en-US" sz="2600" dirty="0"/>
              <a:t>Project Overview</a:t>
            </a:r>
          </a:p>
          <a:p>
            <a:r>
              <a:rPr lang="en-US" sz="2600" b="1" dirty="0"/>
              <a:t>April 26</a:t>
            </a:r>
            <a:r>
              <a:rPr lang="en-US" sz="2600" b="1" baseline="30000" dirty="0"/>
              <a:t>th</a:t>
            </a:r>
            <a:r>
              <a:rPr lang="en-US" sz="2600" b="1" dirty="0"/>
              <a:t>, 2018</a:t>
            </a:r>
          </a:p>
          <a:p>
            <a:r>
              <a:rPr lang="en-US" sz="2600" dirty="0"/>
              <a:t>Packages and code used</a:t>
            </a:r>
          </a:p>
          <a:p>
            <a:r>
              <a:rPr lang="en-US" sz="2600" dirty="0"/>
              <a:t>Output of the code</a:t>
            </a:r>
          </a:p>
          <a:p>
            <a:r>
              <a:rPr lang="en-US" sz="2600" dirty="0"/>
              <a:t>Challenges</a:t>
            </a:r>
          </a:p>
          <a:p>
            <a:r>
              <a:rPr lang="en-US" sz="2600" dirty="0"/>
              <a:t>Takeaways</a:t>
            </a:r>
          </a:p>
          <a:p>
            <a:r>
              <a:rPr lang="en-US" sz="2600" dirty="0"/>
              <a:t>The path forward</a:t>
            </a:r>
          </a:p>
        </p:txBody>
      </p:sp>
      <p:sp>
        <p:nvSpPr>
          <p:cNvPr id="4" name="Slide Number Placeholder 3"/>
          <p:cNvSpPr>
            <a:spLocks noGrp="1"/>
          </p:cNvSpPr>
          <p:nvPr>
            <p:ph type="sldNum" sz="quarter" idx="12"/>
          </p:nvPr>
        </p:nvSpPr>
        <p:spPr/>
        <p:txBody>
          <a:bodyPr/>
          <a:lstStyle/>
          <a:p>
            <a:fld id="{DB79BADA-1B44-4AE5-870F-1D59F17548E4}" type="slidenum">
              <a:rPr lang="en-US" smtClean="0"/>
              <a:pPr/>
              <a:t>3</a:t>
            </a:fld>
            <a:endParaRPr lang="en-US" dirty="0"/>
          </a:p>
        </p:txBody>
      </p:sp>
    </p:spTree>
    <p:extLst>
      <p:ext uri="{BB962C8B-B14F-4D97-AF65-F5344CB8AC3E}">
        <p14:creationId xmlns:p14="http://schemas.microsoft.com/office/powerpoint/2010/main" val="2088232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a:xfrm>
            <a:off x="152400" y="2133600"/>
            <a:ext cx="8839200" cy="4419600"/>
          </a:xfrm>
        </p:spPr>
        <p:txBody>
          <a:bodyPr>
            <a:normAutofit/>
          </a:bodyPr>
          <a:lstStyle/>
          <a:p>
            <a:r>
              <a:rPr lang="en-US" sz="2600" dirty="0"/>
              <a:t>Listen to others ideas even if you think they don’t understand your problem</a:t>
            </a:r>
          </a:p>
          <a:p>
            <a:r>
              <a:rPr lang="en-US" sz="2600" dirty="0"/>
              <a:t>All the code has been written</a:t>
            </a:r>
          </a:p>
          <a:p>
            <a:r>
              <a:rPr lang="en-US" sz="2600" dirty="0"/>
              <a:t>If 10-12 packages aren’t doing the trick it might not be the math, it might be the data.</a:t>
            </a:r>
          </a:p>
          <a:p>
            <a:r>
              <a:rPr lang="en-US" sz="2600" dirty="0"/>
              <a:t>One </a:t>
            </a:r>
            <a:r>
              <a:rPr lang="en-US" sz="2600" b="1" dirty="0"/>
              <a:t>can</a:t>
            </a:r>
            <a:r>
              <a:rPr lang="en-US" sz="2600" dirty="0"/>
              <a:t> correlate text to undesirable outcomes to find precursors or actionable data for domain experts depending on data quality</a:t>
            </a:r>
            <a:endParaRPr lang="en-US" sz="2400" dirty="0"/>
          </a:p>
          <a:p>
            <a:pPr lvl="1"/>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B79BADA-1B44-4AE5-870F-1D59F17548E4}" type="slidenum">
              <a:rPr lang="en-US" smtClean="0"/>
              <a:pPr/>
              <a:t>30</a:t>
            </a:fld>
            <a:endParaRPr lang="en-US" dirty="0"/>
          </a:p>
        </p:txBody>
      </p:sp>
    </p:spTree>
    <p:extLst>
      <p:ext uri="{BB962C8B-B14F-4D97-AF65-F5344CB8AC3E}">
        <p14:creationId xmlns:p14="http://schemas.microsoft.com/office/powerpoint/2010/main" val="1132322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Forward</a:t>
            </a:r>
          </a:p>
        </p:txBody>
      </p:sp>
      <p:sp>
        <p:nvSpPr>
          <p:cNvPr id="3" name="Content Placeholder 2"/>
          <p:cNvSpPr>
            <a:spLocks noGrp="1"/>
          </p:cNvSpPr>
          <p:nvPr>
            <p:ph idx="1"/>
          </p:nvPr>
        </p:nvSpPr>
        <p:spPr>
          <a:xfrm>
            <a:off x="152400" y="2133600"/>
            <a:ext cx="8839200" cy="4419600"/>
          </a:xfrm>
        </p:spPr>
        <p:txBody>
          <a:bodyPr>
            <a:normAutofit/>
          </a:bodyPr>
          <a:lstStyle/>
          <a:p>
            <a:r>
              <a:rPr lang="en-US" sz="1800" dirty="0"/>
              <a:t>Take the code and run it on DOE data (done)</a:t>
            </a:r>
          </a:p>
          <a:p>
            <a:r>
              <a:rPr lang="en-US" sz="1800" dirty="0"/>
              <a:t>The text with known categories works well, however the training algorithms for DOE data don’t reach above 23%.   </a:t>
            </a:r>
            <a:r>
              <a:rPr lang="en-US" sz="1800"/>
              <a:t>(Barry </a:t>
            </a:r>
            <a:r>
              <a:rPr lang="en-US" sz="1800" dirty="0"/>
              <a:t>has a job to </a:t>
            </a:r>
            <a:r>
              <a:rPr lang="en-US" sz="1800"/>
              <a:t>do.)</a:t>
            </a:r>
            <a:endParaRPr lang="en-US" sz="1800" dirty="0"/>
          </a:p>
          <a:p>
            <a:endParaRPr lang="en-US" sz="1800" dirty="0"/>
          </a:p>
          <a:p>
            <a:br>
              <a:rPr lang="en-US" sz="1800" dirty="0"/>
            </a:br>
            <a:br>
              <a:rPr lang="en-US" sz="1800" dirty="0"/>
            </a:br>
            <a:br>
              <a:rPr lang="en-US" sz="1800" dirty="0"/>
            </a:br>
            <a:br>
              <a:rPr lang="en-US" sz="1800" dirty="0"/>
            </a:br>
            <a:br>
              <a:rPr lang="en-US" sz="1800" dirty="0"/>
            </a:br>
            <a:endParaRPr lang="en-US" sz="1800" dirty="0"/>
          </a:p>
          <a:p>
            <a:endParaRPr lang="en-US" sz="1800" dirty="0"/>
          </a:p>
          <a:p>
            <a:r>
              <a:rPr lang="en-US" sz="1800" dirty="0"/>
              <a:t>Work on predictive models based on precursors and structured data.   Perhaps ensemble methods.</a:t>
            </a:r>
          </a:p>
          <a:p>
            <a:pPr lvl="1"/>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B79BADA-1B44-4AE5-870F-1D59F17548E4}" type="slidenum">
              <a:rPr lang="en-US" smtClean="0"/>
              <a:pPr/>
              <a:t>31</a:t>
            </a:fld>
            <a:endParaRPr lang="en-US" dirty="0"/>
          </a:p>
        </p:txBody>
      </p:sp>
      <p:pic>
        <p:nvPicPr>
          <p:cNvPr id="5" name="Picture 4">
            <a:extLst>
              <a:ext uri="{FF2B5EF4-FFF2-40B4-BE49-F238E27FC236}">
                <a16:creationId xmlns:a16="http://schemas.microsoft.com/office/drawing/2014/main" id="{E8B69950-22BB-4FC1-BEE6-1C23532BCD2F}"/>
              </a:ext>
            </a:extLst>
          </p:cNvPr>
          <p:cNvPicPr>
            <a:picLocks noChangeAspect="1"/>
          </p:cNvPicPr>
          <p:nvPr/>
        </p:nvPicPr>
        <p:blipFill>
          <a:blip r:embed="rId2"/>
          <a:stretch>
            <a:fillRect/>
          </a:stretch>
        </p:blipFill>
        <p:spPr>
          <a:xfrm>
            <a:off x="4907321" y="3633282"/>
            <a:ext cx="3562350" cy="1412656"/>
          </a:xfrm>
          <a:prstGeom prst="rect">
            <a:avLst/>
          </a:prstGeom>
        </p:spPr>
      </p:pic>
      <p:pic>
        <p:nvPicPr>
          <p:cNvPr id="6" name="Picture 5">
            <a:extLst>
              <a:ext uri="{FF2B5EF4-FFF2-40B4-BE49-F238E27FC236}">
                <a16:creationId xmlns:a16="http://schemas.microsoft.com/office/drawing/2014/main" id="{225215DB-9C4A-4663-A7C0-6C4ECAABDFAE}"/>
              </a:ext>
            </a:extLst>
          </p:cNvPr>
          <p:cNvPicPr>
            <a:picLocks noChangeAspect="1"/>
          </p:cNvPicPr>
          <p:nvPr/>
        </p:nvPicPr>
        <p:blipFill>
          <a:blip r:embed="rId3"/>
          <a:stretch>
            <a:fillRect/>
          </a:stretch>
        </p:blipFill>
        <p:spPr>
          <a:xfrm>
            <a:off x="533400" y="3603735"/>
            <a:ext cx="3762375" cy="1600200"/>
          </a:xfrm>
          <a:prstGeom prst="rect">
            <a:avLst/>
          </a:prstGeom>
        </p:spPr>
      </p:pic>
      <p:sp>
        <p:nvSpPr>
          <p:cNvPr id="7" name="TextBox 6">
            <a:extLst>
              <a:ext uri="{FF2B5EF4-FFF2-40B4-BE49-F238E27FC236}">
                <a16:creationId xmlns:a16="http://schemas.microsoft.com/office/drawing/2014/main" id="{DF320836-B98B-4364-8939-676EFD58ED66}"/>
              </a:ext>
            </a:extLst>
          </p:cNvPr>
          <p:cNvSpPr txBox="1"/>
          <p:nvPr/>
        </p:nvSpPr>
        <p:spPr>
          <a:xfrm>
            <a:off x="4814887" y="3252282"/>
            <a:ext cx="3657600" cy="369332"/>
          </a:xfrm>
          <a:prstGeom prst="rect">
            <a:avLst/>
          </a:prstGeom>
          <a:noFill/>
        </p:spPr>
        <p:txBody>
          <a:bodyPr wrap="square" rtlCol="0">
            <a:spAutoFit/>
          </a:bodyPr>
          <a:lstStyle/>
          <a:p>
            <a:pPr algn="ctr"/>
            <a:r>
              <a:rPr lang="en-US" dirty="0"/>
              <a:t>DOE Data Training</a:t>
            </a:r>
          </a:p>
        </p:txBody>
      </p:sp>
      <p:sp>
        <p:nvSpPr>
          <p:cNvPr id="8" name="TextBox 7">
            <a:extLst>
              <a:ext uri="{FF2B5EF4-FFF2-40B4-BE49-F238E27FC236}">
                <a16:creationId xmlns:a16="http://schemas.microsoft.com/office/drawing/2014/main" id="{6524D421-50FA-4396-A6FA-CBCE87880FBF}"/>
              </a:ext>
            </a:extLst>
          </p:cNvPr>
          <p:cNvSpPr txBox="1"/>
          <p:nvPr/>
        </p:nvSpPr>
        <p:spPr>
          <a:xfrm>
            <a:off x="602407" y="3244334"/>
            <a:ext cx="3657600" cy="369332"/>
          </a:xfrm>
          <a:prstGeom prst="rect">
            <a:avLst/>
          </a:prstGeom>
          <a:noFill/>
        </p:spPr>
        <p:txBody>
          <a:bodyPr wrap="square" rtlCol="0">
            <a:spAutoFit/>
          </a:bodyPr>
          <a:lstStyle/>
          <a:p>
            <a:pPr algn="ctr"/>
            <a:r>
              <a:rPr lang="en-US" dirty="0"/>
              <a:t>OSHA Data Training</a:t>
            </a:r>
          </a:p>
        </p:txBody>
      </p:sp>
    </p:spTree>
    <p:extLst>
      <p:ext uri="{BB962C8B-B14F-4D97-AF65-F5344CB8AC3E}">
        <p14:creationId xmlns:p14="http://schemas.microsoft.com/office/powerpoint/2010/main" val="135207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3657600" cy="1143000"/>
          </a:xfrm>
        </p:spPr>
        <p:txBody>
          <a:bodyPr/>
          <a:lstStyle/>
          <a:p>
            <a:pPr algn="r"/>
            <a:r>
              <a:rPr lang="en-US" sz="2800" dirty="0"/>
              <a:t>Department of</a:t>
            </a:r>
            <a:br>
              <a:rPr lang="en-US" sz="2800" dirty="0"/>
            </a:br>
            <a:r>
              <a:rPr lang="en-US" sz="2800" dirty="0"/>
              <a:t>Energy</a:t>
            </a:r>
          </a:p>
        </p:txBody>
      </p:sp>
      <p:sp>
        <p:nvSpPr>
          <p:cNvPr id="3" name="Content Placeholder 2"/>
          <p:cNvSpPr>
            <a:spLocks noGrp="1"/>
          </p:cNvSpPr>
          <p:nvPr>
            <p:ph idx="1"/>
          </p:nvPr>
        </p:nvSpPr>
        <p:spPr>
          <a:xfrm>
            <a:off x="152400" y="2057400"/>
            <a:ext cx="8839200" cy="3124200"/>
          </a:xfrm>
        </p:spPr>
        <p:txBody>
          <a:bodyPr>
            <a:normAutofit fontScale="92500" lnSpcReduction="10000"/>
          </a:bodyPr>
          <a:lstStyle/>
          <a:p>
            <a:pPr marL="0" indent="0">
              <a:lnSpc>
                <a:spcPct val="120000"/>
              </a:lnSpc>
              <a:buNone/>
            </a:pPr>
            <a:br>
              <a:rPr lang="en-US" sz="2800" dirty="0"/>
            </a:br>
            <a:r>
              <a:rPr lang="en-US" b="1" dirty="0"/>
              <a:t>The mission of the Energy Department</a:t>
            </a:r>
            <a:r>
              <a:rPr lang="en-US" dirty="0"/>
              <a:t> is to ensure America’s security and prosperity by addressing its energy, environmental and nuclear challenges through transformative science and technology solutions.</a:t>
            </a:r>
            <a:endParaRPr lang="en-US" sz="2800" dirty="0"/>
          </a:p>
        </p:txBody>
      </p:sp>
      <p:sp>
        <p:nvSpPr>
          <p:cNvPr id="4" name="Slide Number Placeholder 3"/>
          <p:cNvSpPr>
            <a:spLocks noGrp="1"/>
          </p:cNvSpPr>
          <p:nvPr>
            <p:ph type="sldNum" sz="quarter" idx="12"/>
          </p:nvPr>
        </p:nvSpPr>
        <p:spPr>
          <a:xfrm>
            <a:off x="7010400" y="6376377"/>
            <a:ext cx="2133600" cy="365125"/>
          </a:xfrm>
        </p:spPr>
        <p:txBody>
          <a:bodyPr/>
          <a:lstStyle/>
          <a:p>
            <a:fld id="{DB79BADA-1B44-4AE5-870F-1D59F17548E4}" type="slidenum">
              <a:rPr lang="en-US" smtClean="0"/>
              <a:pPr/>
              <a:t>4</a:t>
            </a:fld>
            <a:endParaRPr lang="en-US" dirty="0"/>
          </a:p>
        </p:txBody>
      </p:sp>
      <p:cxnSp>
        <p:nvCxnSpPr>
          <p:cNvPr id="6" name="Straight Connector 5"/>
          <p:cNvCxnSpPr/>
          <p:nvPr/>
        </p:nvCxnSpPr>
        <p:spPr>
          <a:xfrm>
            <a:off x="3962400" y="571500"/>
            <a:ext cx="0" cy="1066800"/>
          </a:xfrm>
          <a:prstGeom prst="line">
            <a:avLst/>
          </a:prstGeom>
          <a:ln>
            <a:solidFill>
              <a:srgbClr val="44606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14800" y="866373"/>
            <a:ext cx="4724400" cy="477054"/>
          </a:xfrm>
          <a:prstGeom prst="rect">
            <a:avLst/>
          </a:prstGeom>
          <a:noFill/>
        </p:spPr>
        <p:txBody>
          <a:bodyPr wrap="square" rtlCol="0">
            <a:spAutoFit/>
          </a:bodyPr>
          <a:lstStyle/>
          <a:p>
            <a:pPr algn="ctr"/>
            <a:r>
              <a:rPr lang="en-US" sz="2500" b="1" kern="0" dirty="0">
                <a:solidFill>
                  <a:srgbClr val="FF0000"/>
                </a:solidFill>
                <a:latin typeface="Arial Black" panose="020B0A04020102020204" pitchFamily="34" charset="0"/>
              </a:rPr>
              <a:t>Mission</a:t>
            </a:r>
          </a:p>
        </p:txBody>
      </p:sp>
    </p:spTree>
    <p:extLst>
      <p:ext uri="{BB962C8B-B14F-4D97-AF65-F5344CB8AC3E}">
        <p14:creationId xmlns:p14="http://schemas.microsoft.com/office/powerpoint/2010/main" val="248239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04800" y="5257800"/>
            <a:ext cx="8534400" cy="1107996"/>
          </a:xfrm>
          <a:prstGeom prst="roundRect">
            <a:avLst>
              <a:gd name="adj" fmla="val 95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533400"/>
            <a:ext cx="3657600" cy="1143000"/>
          </a:xfrm>
        </p:spPr>
        <p:txBody>
          <a:bodyPr/>
          <a:lstStyle/>
          <a:p>
            <a:pPr algn="r"/>
            <a:r>
              <a:rPr lang="en-US" sz="2800" dirty="0"/>
              <a:t>Department of</a:t>
            </a:r>
            <a:br>
              <a:rPr lang="en-US" sz="2800" dirty="0"/>
            </a:br>
            <a:r>
              <a:rPr lang="en-US" sz="2800" dirty="0"/>
              <a:t>Energy</a:t>
            </a:r>
          </a:p>
        </p:txBody>
      </p:sp>
      <p:sp>
        <p:nvSpPr>
          <p:cNvPr id="3" name="Content Placeholder 2"/>
          <p:cNvSpPr>
            <a:spLocks noGrp="1"/>
          </p:cNvSpPr>
          <p:nvPr>
            <p:ph idx="1"/>
          </p:nvPr>
        </p:nvSpPr>
        <p:spPr>
          <a:xfrm>
            <a:off x="152400" y="2057400"/>
            <a:ext cx="8839200" cy="3124200"/>
          </a:xfrm>
        </p:spPr>
        <p:txBody>
          <a:bodyPr>
            <a:normAutofit lnSpcReduction="10000"/>
          </a:bodyPr>
          <a:lstStyle/>
          <a:p>
            <a:pPr>
              <a:lnSpc>
                <a:spcPct val="120000"/>
              </a:lnSpc>
            </a:pPr>
            <a:r>
              <a:rPr lang="en-US" sz="2800" dirty="0"/>
              <a:t>DOE is a self-regulated agency for nuclear safety.</a:t>
            </a:r>
          </a:p>
          <a:p>
            <a:pPr>
              <a:lnSpc>
                <a:spcPct val="120000"/>
              </a:lnSpc>
            </a:pPr>
            <a:r>
              <a:rPr lang="en-US" sz="2800" dirty="0"/>
              <a:t>DOE is also the owner of the nuclear facilities and materials.</a:t>
            </a:r>
          </a:p>
          <a:p>
            <a:pPr>
              <a:lnSpc>
                <a:spcPct val="120000"/>
              </a:lnSpc>
            </a:pPr>
            <a:r>
              <a:rPr lang="en-US" sz="2800" dirty="0"/>
              <a:t>DOE nuclear facilities and operations pose fundamentally different risk profiles and issues than those of different Agencies and commercial work:</a:t>
            </a:r>
          </a:p>
        </p:txBody>
      </p:sp>
      <p:sp>
        <p:nvSpPr>
          <p:cNvPr id="4" name="Slide Number Placeholder 3"/>
          <p:cNvSpPr>
            <a:spLocks noGrp="1"/>
          </p:cNvSpPr>
          <p:nvPr>
            <p:ph type="sldNum" sz="quarter" idx="12"/>
          </p:nvPr>
        </p:nvSpPr>
        <p:spPr>
          <a:xfrm>
            <a:off x="7010400" y="6376377"/>
            <a:ext cx="2133600" cy="365125"/>
          </a:xfrm>
        </p:spPr>
        <p:txBody>
          <a:bodyPr/>
          <a:lstStyle/>
          <a:p>
            <a:fld id="{DB79BADA-1B44-4AE5-870F-1D59F17548E4}" type="slidenum">
              <a:rPr lang="en-US" smtClean="0"/>
              <a:pPr/>
              <a:t>5</a:t>
            </a:fld>
            <a:endParaRPr lang="en-US" dirty="0"/>
          </a:p>
        </p:txBody>
      </p:sp>
      <p:cxnSp>
        <p:nvCxnSpPr>
          <p:cNvPr id="6" name="Straight Connector 5"/>
          <p:cNvCxnSpPr/>
          <p:nvPr/>
        </p:nvCxnSpPr>
        <p:spPr>
          <a:xfrm>
            <a:off x="3962400" y="571500"/>
            <a:ext cx="0" cy="1066800"/>
          </a:xfrm>
          <a:prstGeom prst="line">
            <a:avLst/>
          </a:prstGeom>
          <a:ln>
            <a:solidFill>
              <a:srgbClr val="44606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14800" y="866373"/>
            <a:ext cx="4724400" cy="477054"/>
          </a:xfrm>
          <a:prstGeom prst="rect">
            <a:avLst/>
          </a:prstGeom>
          <a:noFill/>
        </p:spPr>
        <p:txBody>
          <a:bodyPr wrap="square" rtlCol="0">
            <a:spAutoFit/>
          </a:bodyPr>
          <a:lstStyle/>
          <a:p>
            <a:r>
              <a:rPr lang="en-US" sz="2500" b="1" kern="0" dirty="0">
                <a:solidFill>
                  <a:srgbClr val="FF0000"/>
                </a:solidFill>
                <a:latin typeface="Arial Black" panose="020B0A04020102020204" pitchFamily="34" charset="0"/>
              </a:rPr>
              <a:t>Important Characteristics</a:t>
            </a:r>
          </a:p>
        </p:txBody>
      </p:sp>
      <p:sp>
        <p:nvSpPr>
          <p:cNvPr id="9" name="TextBox 8"/>
          <p:cNvSpPr txBox="1"/>
          <p:nvPr/>
        </p:nvSpPr>
        <p:spPr>
          <a:xfrm>
            <a:off x="4724400" y="5257800"/>
            <a:ext cx="3886200" cy="1107996"/>
          </a:xfrm>
          <a:prstGeom prst="rect">
            <a:avLst/>
          </a:prstGeom>
          <a:noFill/>
        </p:spPr>
        <p:txBody>
          <a:bodyPr wrap="square" rtlCol="0">
            <a:spAutoFit/>
          </a:bodyPr>
          <a:lstStyle/>
          <a:p>
            <a:pPr marL="342900" lvl="1" indent="-342900">
              <a:lnSpc>
                <a:spcPct val="150000"/>
              </a:lnSpc>
              <a:buClr>
                <a:srgbClr val="1E2F43"/>
              </a:buClr>
              <a:buFont typeface="Arial" panose="020B0604020202020204" pitchFamily="34" charset="0"/>
              <a:buChar char="−"/>
            </a:pPr>
            <a:r>
              <a:rPr lang="en-US" sz="2200" dirty="0">
                <a:latin typeface="Arial" panose="020B0604020202020204" pitchFamily="34" charset="0"/>
                <a:cs typeface="Arial" panose="020B0604020202020204" pitchFamily="34" charset="0"/>
              </a:rPr>
              <a:t>Worker Safety and Health</a:t>
            </a:r>
          </a:p>
          <a:p>
            <a:pPr marL="342900" lvl="1" indent="-342900">
              <a:lnSpc>
                <a:spcPct val="150000"/>
              </a:lnSpc>
              <a:buClr>
                <a:srgbClr val="1E2F43"/>
              </a:buClr>
              <a:buFont typeface="Arial" panose="020B0604020202020204" pitchFamily="34" charset="0"/>
              <a:buChar char="−"/>
            </a:pPr>
            <a:r>
              <a:rPr lang="en-US" sz="2200" dirty="0">
                <a:latin typeface="Arial" panose="020B0604020202020204" pitchFamily="34" charset="0"/>
                <a:cs typeface="Arial" panose="020B0604020202020204" pitchFamily="34" charset="0"/>
              </a:rPr>
              <a:t>Criticality</a:t>
            </a:r>
          </a:p>
        </p:txBody>
      </p:sp>
      <p:sp>
        <p:nvSpPr>
          <p:cNvPr id="10" name="TextBox 9"/>
          <p:cNvSpPr txBox="1"/>
          <p:nvPr/>
        </p:nvSpPr>
        <p:spPr>
          <a:xfrm>
            <a:off x="381000" y="5257800"/>
            <a:ext cx="4191000" cy="1107996"/>
          </a:xfrm>
          <a:prstGeom prst="rect">
            <a:avLst/>
          </a:prstGeom>
          <a:noFill/>
        </p:spPr>
        <p:txBody>
          <a:bodyPr wrap="square" rtlCol="0">
            <a:spAutoFit/>
          </a:bodyPr>
          <a:lstStyle/>
          <a:p>
            <a:pPr marL="342900" indent="-342900">
              <a:lnSpc>
                <a:spcPct val="150000"/>
              </a:lnSpc>
              <a:buClr>
                <a:srgbClr val="1E2F43"/>
              </a:buClr>
              <a:buFont typeface="Arial" panose="020B0604020202020204" pitchFamily="34" charset="0"/>
              <a:buChar char="−"/>
            </a:pPr>
            <a:r>
              <a:rPr lang="en-US" sz="2200" dirty="0">
                <a:latin typeface="Arial" panose="020B0604020202020204" pitchFamily="34" charset="0"/>
                <a:cs typeface="Arial" panose="020B0604020202020204" pitchFamily="34" charset="0"/>
              </a:rPr>
              <a:t>Offsite Doses</a:t>
            </a:r>
          </a:p>
          <a:p>
            <a:pPr marL="342900" indent="-342900">
              <a:lnSpc>
                <a:spcPct val="150000"/>
              </a:lnSpc>
              <a:buClr>
                <a:srgbClr val="1E2F43"/>
              </a:buClr>
              <a:buFont typeface="Arial" panose="020B0604020202020204" pitchFamily="34" charset="0"/>
              <a:buChar char="−"/>
            </a:pPr>
            <a:r>
              <a:rPr lang="en-US" sz="2200" dirty="0">
                <a:latin typeface="Arial" panose="020B0604020202020204" pitchFamily="34" charset="0"/>
                <a:cs typeface="Arial" panose="020B0604020202020204" pitchFamily="34" charset="0"/>
              </a:rPr>
              <a:t>Public Health/Consequences</a:t>
            </a:r>
          </a:p>
        </p:txBody>
      </p:sp>
    </p:spTree>
    <p:extLst>
      <p:ext uri="{BB962C8B-B14F-4D97-AF65-F5344CB8AC3E}">
        <p14:creationId xmlns:p14="http://schemas.microsoft.com/office/powerpoint/2010/main" val="68910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descr="A screenshot of a cell phone&#10;&#10;Description generated with very high confidence">
            <a:extLst>
              <a:ext uri="{FF2B5EF4-FFF2-40B4-BE49-F238E27FC236}">
                <a16:creationId xmlns:a16="http://schemas.microsoft.com/office/drawing/2014/main" id="{B75B62D8-90E5-43F2-8E43-4B01C15B2E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53" name="Rectangle 52">
            <a:extLst>
              <a:ext uri="{FF2B5EF4-FFF2-40B4-BE49-F238E27FC236}">
                <a16:creationId xmlns:a16="http://schemas.microsoft.com/office/drawing/2014/main" id="{3C9D49B8-62F4-4574-8751-827F29A281BF}"/>
              </a:ext>
            </a:extLst>
          </p:cNvPr>
          <p:cNvSpPr/>
          <p:nvPr/>
        </p:nvSpPr>
        <p:spPr>
          <a:xfrm>
            <a:off x="4267200" y="4800600"/>
            <a:ext cx="838200" cy="38100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718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200A-E146-4013-B97F-A2B679590C49}"/>
              </a:ext>
            </a:extLst>
          </p:cNvPr>
          <p:cNvSpPr>
            <a:spLocks noGrp="1"/>
          </p:cNvSpPr>
          <p:nvPr>
            <p:ph type="title"/>
          </p:nvPr>
        </p:nvSpPr>
        <p:spPr/>
        <p:txBody>
          <a:bodyPr/>
          <a:lstStyle/>
          <a:p>
            <a:r>
              <a:rPr lang="en-US" dirty="0"/>
              <a:t>Department of Energy</a:t>
            </a:r>
            <a:br>
              <a:rPr lang="en-US" dirty="0"/>
            </a:br>
            <a:r>
              <a:rPr lang="en-US" dirty="0"/>
              <a:t>It’s all the data we have problem</a:t>
            </a:r>
          </a:p>
        </p:txBody>
      </p:sp>
      <p:sp>
        <p:nvSpPr>
          <p:cNvPr id="3" name="Content Placeholder 2">
            <a:extLst>
              <a:ext uri="{FF2B5EF4-FFF2-40B4-BE49-F238E27FC236}">
                <a16:creationId xmlns:a16="http://schemas.microsoft.com/office/drawing/2014/main" id="{2818172D-BB59-4C5D-BF7C-1805D5C1343B}"/>
              </a:ext>
            </a:extLst>
          </p:cNvPr>
          <p:cNvSpPr>
            <a:spLocks noGrp="1"/>
          </p:cNvSpPr>
          <p:nvPr>
            <p:ph idx="1"/>
          </p:nvPr>
        </p:nvSpPr>
        <p:spPr/>
        <p:txBody>
          <a:bodyPr>
            <a:normAutofit lnSpcReduction="10000"/>
          </a:bodyPr>
          <a:lstStyle/>
          <a:p>
            <a:r>
              <a:rPr lang="en-US" i="1" dirty="0"/>
              <a:t>Breaking Structural Rigidity</a:t>
            </a:r>
            <a:br>
              <a:rPr lang="en-US" dirty="0"/>
            </a:br>
            <a:r>
              <a:rPr lang="en-US" dirty="0"/>
              <a:t>Realizing that there was declining regulatory safety reporting within our division many were concerned with the idea of running out of data.   “It’s all we have to work with.”   This then led to the need to find more data but highly relevant data.   </a:t>
            </a:r>
            <a:br>
              <a:rPr lang="en-US" dirty="0"/>
            </a:br>
            <a:br>
              <a:rPr lang="en-US" dirty="0"/>
            </a:br>
            <a:r>
              <a:rPr lang="en-US" dirty="0"/>
              <a:t>But how?</a:t>
            </a:r>
          </a:p>
        </p:txBody>
      </p:sp>
      <p:sp>
        <p:nvSpPr>
          <p:cNvPr id="4" name="Slide Number Placeholder 3">
            <a:extLst>
              <a:ext uri="{FF2B5EF4-FFF2-40B4-BE49-F238E27FC236}">
                <a16:creationId xmlns:a16="http://schemas.microsoft.com/office/drawing/2014/main" id="{385B0C71-B2E5-45EA-B814-6E655990AD18}"/>
              </a:ext>
            </a:extLst>
          </p:cNvPr>
          <p:cNvSpPr>
            <a:spLocks noGrp="1"/>
          </p:cNvSpPr>
          <p:nvPr>
            <p:ph type="sldNum" sz="quarter" idx="12"/>
          </p:nvPr>
        </p:nvSpPr>
        <p:spPr/>
        <p:txBody>
          <a:bodyPr/>
          <a:lstStyle/>
          <a:p>
            <a:fld id="{DB79BADA-1B44-4AE5-870F-1D59F17548E4}" type="slidenum">
              <a:rPr lang="en-US" smtClean="0"/>
              <a:pPr/>
              <a:t>7</a:t>
            </a:fld>
            <a:endParaRPr lang="en-US" dirty="0"/>
          </a:p>
        </p:txBody>
      </p:sp>
    </p:spTree>
    <p:extLst>
      <p:ext uri="{BB962C8B-B14F-4D97-AF65-F5344CB8AC3E}">
        <p14:creationId xmlns:p14="http://schemas.microsoft.com/office/powerpoint/2010/main" val="266436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descr="A screenshot of a cell phone&#10;&#10;Description generated with very high confidence">
            <a:extLst>
              <a:ext uri="{FF2B5EF4-FFF2-40B4-BE49-F238E27FC236}">
                <a16:creationId xmlns:a16="http://schemas.microsoft.com/office/drawing/2014/main" id="{B75B62D8-90E5-43F2-8E43-4B01C15B2E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sp>
        <p:nvSpPr>
          <p:cNvPr id="53" name="Rectangle 52">
            <a:extLst>
              <a:ext uri="{FF2B5EF4-FFF2-40B4-BE49-F238E27FC236}">
                <a16:creationId xmlns:a16="http://schemas.microsoft.com/office/drawing/2014/main" id="{3C9D49B8-62F4-4574-8751-827F29A281BF}"/>
              </a:ext>
            </a:extLst>
          </p:cNvPr>
          <p:cNvSpPr/>
          <p:nvPr/>
        </p:nvSpPr>
        <p:spPr>
          <a:xfrm>
            <a:off x="4267200" y="4800600"/>
            <a:ext cx="838200" cy="38100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3E4855F-9C46-4664-B27F-858FC28FA8AD}"/>
              </a:ext>
            </a:extLst>
          </p:cNvPr>
          <p:cNvSpPr/>
          <p:nvPr/>
        </p:nvSpPr>
        <p:spPr>
          <a:xfrm>
            <a:off x="6400800" y="3581400"/>
            <a:ext cx="838200" cy="381000"/>
          </a:xfrm>
          <a:prstGeom prst="rect">
            <a:avLst/>
          </a:prstGeom>
          <a:solidFill>
            <a:srgbClr val="FF0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54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5EDD-6B99-4CCC-963A-7C950C9DCE9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6B6D70C-7F4C-45A4-B0B2-ACCCAC693DA9}"/>
              </a:ext>
            </a:extLst>
          </p:cNvPr>
          <p:cNvPicPr>
            <a:picLocks noGrp="1" noChangeAspect="1"/>
          </p:cNvPicPr>
          <p:nvPr>
            <p:ph idx="1"/>
          </p:nvPr>
        </p:nvPicPr>
        <p:blipFill>
          <a:blip r:embed="rId2"/>
          <a:stretch>
            <a:fillRect/>
          </a:stretch>
        </p:blipFill>
        <p:spPr>
          <a:xfrm>
            <a:off x="0" y="914400"/>
            <a:ext cx="9144000" cy="5496001"/>
          </a:xfrm>
          <a:prstGeom prst="rect">
            <a:avLst/>
          </a:prstGeom>
        </p:spPr>
      </p:pic>
      <p:sp>
        <p:nvSpPr>
          <p:cNvPr id="4" name="Slide Number Placeholder 3">
            <a:extLst>
              <a:ext uri="{FF2B5EF4-FFF2-40B4-BE49-F238E27FC236}">
                <a16:creationId xmlns:a16="http://schemas.microsoft.com/office/drawing/2014/main" id="{D1257C94-CE39-450A-A442-7B339C1F9D5B}"/>
              </a:ext>
            </a:extLst>
          </p:cNvPr>
          <p:cNvSpPr>
            <a:spLocks noGrp="1"/>
          </p:cNvSpPr>
          <p:nvPr>
            <p:ph type="sldNum" sz="quarter" idx="12"/>
          </p:nvPr>
        </p:nvSpPr>
        <p:spPr/>
        <p:txBody>
          <a:bodyPr/>
          <a:lstStyle/>
          <a:p>
            <a:fld id="{DB79BADA-1B44-4AE5-870F-1D59F17548E4}" type="slidenum">
              <a:rPr lang="en-US" smtClean="0"/>
              <a:pPr/>
              <a:t>9</a:t>
            </a:fld>
            <a:endParaRPr lang="en-US" dirty="0"/>
          </a:p>
        </p:txBody>
      </p:sp>
      <p:sp>
        <p:nvSpPr>
          <p:cNvPr id="6" name="TextBox 5">
            <a:extLst>
              <a:ext uri="{FF2B5EF4-FFF2-40B4-BE49-F238E27FC236}">
                <a16:creationId xmlns:a16="http://schemas.microsoft.com/office/drawing/2014/main" id="{38369F27-D875-414E-8933-1382763CF3D0}"/>
              </a:ext>
            </a:extLst>
          </p:cNvPr>
          <p:cNvSpPr txBox="1"/>
          <p:nvPr/>
        </p:nvSpPr>
        <p:spPr>
          <a:xfrm>
            <a:off x="914400" y="4495800"/>
            <a:ext cx="7467600" cy="1066800"/>
          </a:xfrm>
          <a:prstGeom prst="rect">
            <a:avLst/>
          </a:prstGeom>
          <a:solidFill>
            <a:srgbClr val="FFFF00">
              <a:alpha val="19000"/>
            </a:srgbClr>
          </a:solidFill>
        </p:spPr>
        <p:txBody>
          <a:bodyPr wrap="square" rtlCol="0">
            <a:spAutoFit/>
          </a:bodyPr>
          <a:lstStyle/>
          <a:p>
            <a:endParaRPr lang="en-US" dirty="0"/>
          </a:p>
        </p:txBody>
      </p:sp>
    </p:spTree>
    <p:extLst>
      <p:ext uri="{BB962C8B-B14F-4D97-AF65-F5344CB8AC3E}">
        <p14:creationId xmlns:p14="http://schemas.microsoft.com/office/powerpoint/2010/main" val="360928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13437</TotalTime>
  <Words>988</Words>
  <Application>Microsoft Office PowerPoint</Application>
  <PresentationFormat>On-screen Show (4:3)</PresentationFormat>
  <Paragraphs>199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Wingdings</vt:lpstr>
      <vt:lpstr>Office Theme</vt:lpstr>
      <vt:lpstr>Actionable correlations</vt:lpstr>
      <vt:lpstr>Objectives</vt:lpstr>
      <vt:lpstr>Outline</vt:lpstr>
      <vt:lpstr>Department of Energy</vt:lpstr>
      <vt:lpstr>Department of Energy</vt:lpstr>
      <vt:lpstr>PowerPoint Presentation</vt:lpstr>
      <vt:lpstr>Department of Energy It’s all the data we have problem</vt:lpstr>
      <vt:lpstr>PowerPoint Presentation</vt:lpstr>
      <vt:lpstr>PowerPoint Presentation</vt:lpstr>
      <vt:lpstr>PowerPoint Presentation</vt:lpstr>
      <vt:lpstr>PowerPoint Presentation</vt:lpstr>
      <vt:lpstr>PowerPoint Presentation</vt:lpstr>
      <vt:lpstr>PowerPoint Presentation</vt:lpstr>
      <vt:lpstr>Project Overview</vt:lpstr>
      <vt:lpstr>Project Overview (cont.)</vt:lpstr>
      <vt:lpstr>Project Overview (cont)</vt:lpstr>
      <vt:lpstr>Early Results – nearest neighbor</vt:lpstr>
      <vt:lpstr>Early Results –  K-means with BOW in SQL</vt:lpstr>
      <vt:lpstr>Early Results –  K-means with BOW in SQL</vt:lpstr>
      <vt:lpstr>Early Results –  NLTK Frequency Distribution</vt:lpstr>
      <vt:lpstr>Early Results –  Word2Vec with Tensorflow</vt:lpstr>
      <vt:lpstr>Janaury 26th – April 25th, 2018</vt:lpstr>
      <vt:lpstr>April 26th, 2018</vt:lpstr>
      <vt:lpstr>April 26th (Cont.)</vt:lpstr>
      <vt:lpstr>Multi-Class Test Classification with Scikit-Learn</vt:lpstr>
      <vt:lpstr>Sample Code Used</vt:lpstr>
      <vt:lpstr>Output – (Body systems)</vt:lpstr>
      <vt:lpstr>What’s it mean?</vt:lpstr>
      <vt:lpstr>What’s it mean?</vt:lpstr>
      <vt:lpstr>Takeaways</vt:lpstr>
      <vt:lpstr>Path Forward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Learned on Welding Quality Assurance Issues at the USDOE Waste Treatment Plant Project</dc:title>
  <dc:creator>Ali Tabatabai - Link Technologies</dc:creator>
  <cp:lastModifiedBy>Studniarz, Bill</cp:lastModifiedBy>
  <cp:revision>758</cp:revision>
  <cp:lastPrinted>2018-05-02T15:27:54Z</cp:lastPrinted>
  <dcterms:created xsi:type="dcterms:W3CDTF">2013-08-06T13:16:15Z</dcterms:created>
  <dcterms:modified xsi:type="dcterms:W3CDTF">2018-05-02T15:39:50Z</dcterms:modified>
</cp:coreProperties>
</file>