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6" r:id="rId4"/>
    <p:sldId id="259" r:id="rId5"/>
    <p:sldId id="264" r:id="rId6"/>
    <p:sldId id="265" r:id="rId7"/>
    <p:sldId id="258" r:id="rId8"/>
    <p:sldId id="260" r:id="rId9"/>
    <p:sldId id="269" r:id="rId10"/>
    <p:sldId id="261" r:id="rId11"/>
    <p:sldId id="279" r:id="rId12"/>
    <p:sldId id="270" r:id="rId13"/>
    <p:sldId id="280" r:id="rId14"/>
    <p:sldId id="262" r:id="rId15"/>
    <p:sldId id="281" r:id="rId16"/>
    <p:sldId id="263" r:id="rId17"/>
    <p:sldId id="277" r:id="rId18"/>
    <p:sldId id="278" r:id="rId19"/>
    <p:sldId id="271" r:id="rId20"/>
    <p:sldId id="272" r:id="rId21"/>
    <p:sldId id="273" r:id="rId22"/>
    <p:sldId id="274" r:id="rId23"/>
    <p:sldId id="275" r:id="rId24"/>
    <p:sldId id="276" r:id="rId25"/>
    <p:sldId id="288" r:id="rId26"/>
    <p:sldId id="282" r:id="rId27"/>
    <p:sldId id="283" r:id="rId28"/>
    <p:sldId id="284" r:id="rId29"/>
    <p:sldId id="287"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09DA88-FBD3-4AFD-A130-94B3FF4EC625}">
          <p14:sldIdLst>
            <p14:sldId id="256"/>
          </p14:sldIdLst>
        </p14:section>
        <p14:section name="Untitled Section" id="{4A73A10C-4C0E-4BCF-81A9-8DF3E8AC6833}">
          <p14:sldIdLst>
            <p14:sldId id="257"/>
            <p14:sldId id="266"/>
            <p14:sldId id="259"/>
            <p14:sldId id="264"/>
            <p14:sldId id="265"/>
            <p14:sldId id="258"/>
            <p14:sldId id="260"/>
            <p14:sldId id="269"/>
            <p14:sldId id="261"/>
            <p14:sldId id="279"/>
            <p14:sldId id="270"/>
            <p14:sldId id="280"/>
            <p14:sldId id="262"/>
            <p14:sldId id="281"/>
            <p14:sldId id="263"/>
            <p14:sldId id="277"/>
            <p14:sldId id="278"/>
            <p14:sldId id="271"/>
            <p14:sldId id="272"/>
            <p14:sldId id="273"/>
            <p14:sldId id="274"/>
            <p14:sldId id="275"/>
            <p14:sldId id="276"/>
            <p14:sldId id="288"/>
            <p14:sldId id="282"/>
            <p14:sldId id="283"/>
            <p14:sldId id="284"/>
            <p14:sldId id="287"/>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81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aslampmedia.com/download-zip-code-latitude-longitude-city-state-county-csv/"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eodesygina.com/matplotlib.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Hemlock_woolly_adelgi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usanpn.org/data/observation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Pairing </a:t>
            </a:r>
            <a:r>
              <a:rPr lang="en-US" dirty="0" smtClean="0"/>
              <a:t>Phenology Data with Invasive Species Data</a:t>
            </a:r>
            <a:endParaRPr lang="en-US" dirty="0"/>
          </a:p>
        </p:txBody>
      </p:sp>
      <p:sp>
        <p:nvSpPr>
          <p:cNvPr id="3" name="Subtitle 2"/>
          <p:cNvSpPr>
            <a:spLocks noGrp="1"/>
          </p:cNvSpPr>
          <p:nvPr>
            <p:ph type="subTitle" idx="1"/>
          </p:nvPr>
        </p:nvSpPr>
        <p:spPr>
          <a:xfrm>
            <a:off x="609600" y="3429000"/>
            <a:ext cx="6400800" cy="1752600"/>
          </a:xfrm>
        </p:spPr>
        <p:txBody>
          <a:bodyPr/>
          <a:lstStyle/>
          <a:p>
            <a:r>
              <a:rPr lang="en-US" dirty="0" smtClean="0"/>
              <a:t>Deena Bleich</a:t>
            </a:r>
          </a:p>
          <a:p>
            <a:r>
              <a:rPr lang="en-US" dirty="0" smtClean="0"/>
              <a:t>BIOF475 Spring 2018</a:t>
            </a:r>
            <a:endParaRPr lang="en-US" dirty="0"/>
          </a:p>
        </p:txBody>
      </p:sp>
    </p:spTree>
    <p:extLst>
      <p:ext uri="{BB962C8B-B14F-4D97-AF65-F5344CB8AC3E}">
        <p14:creationId xmlns:p14="http://schemas.microsoft.com/office/powerpoint/2010/main" val="1372977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the Data</a:t>
            </a:r>
            <a:endParaRPr lang="en-US" dirty="0"/>
          </a:p>
        </p:txBody>
      </p:sp>
      <p:sp>
        <p:nvSpPr>
          <p:cNvPr id="3" name="Content Placeholder 2"/>
          <p:cNvSpPr>
            <a:spLocks noGrp="1"/>
          </p:cNvSpPr>
          <p:nvPr>
            <p:ph idx="1"/>
          </p:nvPr>
        </p:nvSpPr>
        <p:spPr/>
        <p:txBody>
          <a:bodyPr/>
          <a:lstStyle/>
          <a:p>
            <a:r>
              <a:rPr lang="en-US" dirty="0"/>
              <a:t>Use the </a:t>
            </a:r>
            <a:r>
              <a:rPr lang="en-US" dirty="0" smtClean="0"/>
              <a:t>Observational portal download </a:t>
            </a:r>
            <a:r>
              <a:rPr lang="en-US" dirty="0"/>
              <a:t>tool to select data.</a:t>
            </a:r>
          </a:p>
          <a:p>
            <a:r>
              <a:rPr lang="en-US" dirty="0"/>
              <a:t>Data is in a csv file.</a:t>
            </a:r>
          </a:p>
          <a:p>
            <a:r>
              <a:rPr lang="en-US" dirty="0"/>
              <a:t>Ingest it into </a:t>
            </a:r>
            <a:r>
              <a:rPr lang="en-US" dirty="0" smtClean="0"/>
              <a:t>python, using </a:t>
            </a:r>
            <a:r>
              <a:rPr lang="en-US" dirty="0"/>
              <a:t>pandas</a:t>
            </a:r>
            <a:r>
              <a:rPr lang="en-US" dirty="0" smtClean="0"/>
              <a:t>.</a:t>
            </a:r>
          </a:p>
          <a:p>
            <a:endParaRPr lang="en-US" dirty="0"/>
          </a:p>
          <a:p>
            <a:r>
              <a:rPr lang="en-US" sz="1600" dirty="0"/>
              <a:t># create a </a:t>
            </a:r>
            <a:r>
              <a:rPr lang="en-US" sz="1600" dirty="0" err="1"/>
              <a:t>DataFrame</a:t>
            </a:r>
            <a:r>
              <a:rPr lang="en-US" sz="1600" dirty="0"/>
              <a:t> from the ash .csv</a:t>
            </a:r>
          </a:p>
          <a:p>
            <a:r>
              <a:rPr lang="en-US" sz="1600" dirty="0" err="1"/>
              <a:t>df_tree</a:t>
            </a:r>
            <a:r>
              <a:rPr lang="en-US" sz="1600" dirty="0"/>
              <a:t> = </a:t>
            </a:r>
            <a:r>
              <a:rPr lang="en-US" sz="1600" dirty="0" err="1"/>
              <a:t>pd.read_csv</a:t>
            </a:r>
            <a:r>
              <a:rPr lang="en-US" sz="1600" dirty="0"/>
              <a:t>('C:/Users/Deena/Documents/BIOF475/</a:t>
            </a:r>
            <a:r>
              <a:rPr lang="en-US" sz="1600" dirty="0" err="1"/>
              <a:t>ProjectData</a:t>
            </a:r>
            <a:r>
              <a:rPr lang="en-US" sz="1600" dirty="0"/>
              <a:t>/ash_data.csv')</a:t>
            </a:r>
          </a:p>
          <a:p>
            <a:endParaRPr lang="en-US" sz="1600" dirty="0"/>
          </a:p>
          <a:p>
            <a:r>
              <a:rPr lang="en-US" sz="1600" dirty="0" err="1"/>
              <a:t>df_tree</a:t>
            </a:r>
            <a:r>
              <a:rPr lang="en-US" sz="1600" dirty="0"/>
              <a:t> = </a:t>
            </a:r>
            <a:r>
              <a:rPr lang="en-US" sz="1600" dirty="0" err="1"/>
              <a:t>df_tree</a:t>
            </a:r>
            <a:r>
              <a:rPr lang="en-US" sz="1600" dirty="0"/>
              <a:t>[</a:t>
            </a:r>
            <a:r>
              <a:rPr lang="en-US" sz="1600" dirty="0" err="1"/>
              <a:t>df_tree.State</a:t>
            </a:r>
            <a:r>
              <a:rPr lang="en-US" sz="1600" dirty="0"/>
              <a:t> != '-9999'] #Remove records with unknown states</a:t>
            </a:r>
          </a:p>
          <a:p>
            <a:endParaRPr lang="en-US" dirty="0"/>
          </a:p>
        </p:txBody>
      </p:sp>
    </p:spTree>
    <p:extLst>
      <p:ext uri="{BB962C8B-B14F-4D97-AF65-F5344CB8AC3E}">
        <p14:creationId xmlns:p14="http://schemas.microsoft.com/office/powerpoint/2010/main" val="2517802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a simple Scatter Diagram</a:t>
            </a:r>
            <a:endParaRPr lang="en-US" dirty="0"/>
          </a:p>
        </p:txBody>
      </p:sp>
      <p:sp>
        <p:nvSpPr>
          <p:cNvPr id="3" name="Content Placeholder 2"/>
          <p:cNvSpPr>
            <a:spLocks noGrp="1"/>
          </p:cNvSpPr>
          <p:nvPr>
            <p:ph idx="1"/>
          </p:nvPr>
        </p:nvSpPr>
        <p:spPr/>
        <p:txBody>
          <a:bodyPr/>
          <a:lstStyle/>
          <a:p>
            <a:r>
              <a:rPr lang="en-US" dirty="0"/>
              <a:t>#Very simple Scatter Diagram</a:t>
            </a:r>
          </a:p>
          <a:p>
            <a:r>
              <a:rPr lang="en-US" dirty="0" err="1"/>
              <a:t>plt.figure</a:t>
            </a:r>
            <a:r>
              <a:rPr lang="en-US" dirty="0"/>
              <a:t>(</a:t>
            </a:r>
            <a:r>
              <a:rPr lang="en-US" dirty="0" err="1"/>
              <a:t>figsize</a:t>
            </a:r>
            <a:r>
              <a:rPr lang="en-US" dirty="0"/>
              <a:t>=(12,8))</a:t>
            </a:r>
          </a:p>
          <a:p>
            <a:r>
              <a:rPr lang="en-US" dirty="0" err="1"/>
              <a:t>plt.scatter</a:t>
            </a:r>
            <a:r>
              <a:rPr lang="en-US" dirty="0"/>
              <a:t>(</a:t>
            </a:r>
            <a:r>
              <a:rPr lang="en-US" dirty="0" err="1"/>
              <a:t>df_tree.State</a:t>
            </a:r>
            <a:r>
              <a:rPr lang="en-US" dirty="0"/>
              <a:t>, </a:t>
            </a:r>
            <a:r>
              <a:rPr lang="en-US" dirty="0" err="1"/>
              <a:t>df_tree.Common_Name</a:t>
            </a:r>
            <a:r>
              <a:rPr lang="en-US" dirty="0"/>
              <a:t>)</a:t>
            </a:r>
          </a:p>
          <a:p>
            <a:r>
              <a:rPr lang="en-US" dirty="0" err="1"/>
              <a:t>plt.title</a:t>
            </a:r>
            <a:r>
              <a:rPr lang="en-US" dirty="0"/>
              <a:t>('States where Ash Trees were observed')</a:t>
            </a:r>
          </a:p>
          <a:p>
            <a:r>
              <a:rPr lang="en-US" dirty="0" err="1"/>
              <a:t>plt.xlabel</a:t>
            </a:r>
            <a:r>
              <a:rPr lang="en-US" dirty="0"/>
              <a:t>('States')</a:t>
            </a:r>
          </a:p>
          <a:p>
            <a:r>
              <a:rPr lang="en-US" dirty="0" err="1"/>
              <a:t>plt.ylabel</a:t>
            </a:r>
            <a:r>
              <a:rPr lang="en-US" dirty="0"/>
              <a:t>('Species')</a:t>
            </a:r>
          </a:p>
          <a:p>
            <a:r>
              <a:rPr lang="en-US" dirty="0" err="1"/>
              <a:t>plt.show</a:t>
            </a:r>
            <a:r>
              <a:rPr lang="en-US" dirty="0"/>
              <a:t>()</a:t>
            </a:r>
          </a:p>
        </p:txBody>
      </p:sp>
    </p:spTree>
    <p:extLst>
      <p:ext uri="{BB962C8B-B14F-4D97-AF65-F5344CB8AC3E}">
        <p14:creationId xmlns:p14="http://schemas.microsoft.com/office/powerpoint/2010/main" val="1548775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States where Ash Trees were observed (Phenology data)</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09637" y="1633537"/>
            <a:ext cx="732472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5029200" y="4800600"/>
            <a:ext cx="609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705600" y="4267200"/>
            <a:ext cx="1981200" cy="990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There is not enough invasive species data.</a:t>
            </a:r>
            <a:endParaRPr lang="en-US" dirty="0"/>
          </a:p>
        </p:txBody>
      </p:sp>
      <p:sp>
        <p:nvSpPr>
          <p:cNvPr id="7" name="Left Arrow 6"/>
          <p:cNvSpPr/>
          <p:nvPr/>
        </p:nvSpPr>
        <p:spPr>
          <a:xfrm>
            <a:off x="5867400" y="4572000"/>
            <a:ext cx="838200" cy="57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28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cannot be observed solely from the phenology data</a:t>
            </a:r>
            <a:endParaRPr lang="en-US" dirty="0"/>
          </a:p>
        </p:txBody>
      </p:sp>
      <p:sp>
        <p:nvSpPr>
          <p:cNvPr id="3" name="Content Placeholder 2"/>
          <p:cNvSpPr>
            <a:spLocks noGrp="1"/>
          </p:cNvSpPr>
          <p:nvPr>
            <p:ph idx="1"/>
          </p:nvPr>
        </p:nvSpPr>
        <p:spPr/>
        <p:txBody>
          <a:bodyPr/>
          <a:lstStyle/>
          <a:p>
            <a:r>
              <a:rPr lang="en-US" dirty="0" smtClean="0"/>
              <a:t>It is easier to observe phases of trees than of bugs.</a:t>
            </a:r>
          </a:p>
          <a:p>
            <a:endParaRPr lang="en-US" dirty="0"/>
          </a:p>
          <a:p>
            <a:pPr marL="0" indent="0">
              <a:spcBef>
                <a:spcPct val="0"/>
              </a:spcBef>
              <a:buNone/>
            </a:pPr>
            <a:r>
              <a:rPr lang="en-US" sz="3600" spc="-100" dirty="0" smtClean="0">
                <a:solidFill>
                  <a:schemeClr val="tx2"/>
                </a:solidFill>
                <a:latin typeface="+mj-lt"/>
                <a:ea typeface="+mj-ea"/>
                <a:cs typeface="+mj-cs"/>
              </a:rPr>
              <a:t>However, using other datasets, we can see the relationship! </a:t>
            </a:r>
            <a:r>
              <a:rPr lang="en-US" sz="3600" spc="-100" dirty="0" smtClean="0">
                <a:latin typeface="+mj-lt"/>
                <a:ea typeface="+mj-ea"/>
                <a:cs typeface="+mj-cs"/>
              </a:rPr>
              <a:t>Invasive species data</a:t>
            </a:r>
          </a:p>
          <a:p>
            <a:pPr marL="0" indent="0">
              <a:spcBef>
                <a:spcPct val="0"/>
              </a:spcBef>
              <a:buNone/>
            </a:pPr>
            <a:endParaRPr lang="en-US" sz="3600" spc="-100" dirty="0">
              <a:solidFill>
                <a:schemeClr val="tx2"/>
              </a:solidFill>
              <a:latin typeface="+mj-lt"/>
              <a:ea typeface="+mj-ea"/>
              <a:cs typeface="+mj-cs"/>
            </a:endParaRPr>
          </a:p>
          <a:p>
            <a:endParaRPr lang="en-US" dirty="0" smtClean="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55496"/>
            <a:ext cx="7772400" cy="3333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513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Formatting/Analyzing the </a:t>
            </a:r>
            <a:r>
              <a:rPr lang="en-US" dirty="0" smtClean="0"/>
              <a:t>invasive species data</a:t>
            </a:r>
            <a:endParaRPr lang="en-US" dirty="0"/>
          </a:p>
        </p:txBody>
      </p:sp>
      <p:sp>
        <p:nvSpPr>
          <p:cNvPr id="3" name="Content Placeholder 2"/>
          <p:cNvSpPr>
            <a:spLocks noGrp="1"/>
          </p:cNvSpPr>
          <p:nvPr>
            <p:ph idx="1"/>
          </p:nvPr>
        </p:nvSpPr>
        <p:spPr/>
        <p:txBody>
          <a:bodyPr/>
          <a:lstStyle/>
          <a:p>
            <a:endParaRPr lang="en-US" dirty="0" smtClean="0"/>
          </a:p>
          <a:p>
            <a:r>
              <a:rPr lang="en-US" dirty="0" smtClean="0"/>
              <a:t>Retrieved from </a:t>
            </a:r>
            <a:r>
              <a:rPr lang="en-US" dirty="0" err="1" smtClean="0"/>
              <a:t>EDDMapS</a:t>
            </a:r>
            <a:r>
              <a:rPr lang="en-US" dirty="0"/>
              <a:t>. 2018. Early Detection &amp; Distribution Mapping System. The University of Georgia - Center for Invasive Species and Ecosystem Health. Available online at http://www.eddmaps.org</a:t>
            </a:r>
            <a:r>
              <a:rPr lang="en-US" dirty="0" smtClean="0"/>
              <a:t>/</a:t>
            </a:r>
          </a:p>
          <a:p>
            <a:r>
              <a:rPr lang="en-US" dirty="0" smtClean="0"/>
              <a:t>Needed to be matched with </a:t>
            </a:r>
            <a:r>
              <a:rPr lang="en-US" dirty="0" err="1" smtClean="0"/>
              <a:t>Lat</a:t>
            </a:r>
            <a:r>
              <a:rPr lang="en-US" dirty="0" smtClean="0"/>
              <a:t>/Long </a:t>
            </a:r>
            <a:r>
              <a:rPr lang="en-US" dirty="0"/>
              <a:t>by county - </a:t>
            </a:r>
            <a:r>
              <a:rPr lang="en-US" dirty="0">
                <a:hlinkClick r:id="rId2"/>
              </a:rPr>
              <a:t>https://www.gaslampmedia.com/download-zip-code-latitude-longitude-city-state-county-csv/</a:t>
            </a:r>
            <a:endParaRPr lang="en-US" dirty="0"/>
          </a:p>
          <a:p>
            <a:r>
              <a:rPr lang="en-US" dirty="0" smtClean="0"/>
              <a:t> And with State </a:t>
            </a:r>
            <a:r>
              <a:rPr lang="en-US" dirty="0"/>
              <a:t>abbreviations - https://scottontechnology.com/list-of-50-us-states-in-excel/</a:t>
            </a:r>
          </a:p>
        </p:txBody>
      </p:sp>
    </p:spTree>
    <p:extLst>
      <p:ext uri="{BB962C8B-B14F-4D97-AF65-F5344CB8AC3E}">
        <p14:creationId xmlns:p14="http://schemas.microsoft.com/office/powerpoint/2010/main" val="3039700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and cleaning data was a challenge</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83359"/>
            <a:ext cx="8077200" cy="481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5694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data</a:t>
            </a:r>
            <a:endParaRPr lang="en-US" dirty="0"/>
          </a:p>
        </p:txBody>
      </p:sp>
      <p:sp>
        <p:nvSpPr>
          <p:cNvPr id="3" name="Content Placeholder 2"/>
          <p:cNvSpPr>
            <a:spLocks noGrp="1"/>
          </p:cNvSpPr>
          <p:nvPr>
            <p:ph idx="1"/>
          </p:nvPr>
        </p:nvSpPr>
        <p:spPr/>
        <p:txBody>
          <a:bodyPr/>
          <a:lstStyle/>
          <a:p>
            <a:endParaRPr lang="en-US" dirty="0" smtClean="0"/>
          </a:p>
          <a:p>
            <a:r>
              <a:rPr lang="en-US" dirty="0" smtClean="0"/>
              <a:t>Used </a:t>
            </a:r>
            <a:r>
              <a:rPr lang="en-US" dirty="0" err="1" smtClean="0"/>
              <a:t>Basemap</a:t>
            </a:r>
            <a:endParaRPr lang="en-US" dirty="0" smtClean="0"/>
          </a:p>
          <a:p>
            <a:r>
              <a:rPr lang="en-US" dirty="0" smtClean="0"/>
              <a:t>Reference</a:t>
            </a:r>
            <a:r>
              <a:rPr lang="en-US" dirty="0" smtClean="0"/>
              <a:t>: </a:t>
            </a:r>
            <a:r>
              <a:rPr lang="en-US" dirty="0" smtClean="0">
                <a:hlinkClick r:id="rId2"/>
              </a:rPr>
              <a:t>http</a:t>
            </a:r>
            <a:r>
              <a:rPr lang="en-US" dirty="0">
                <a:hlinkClick r:id="rId2"/>
              </a:rPr>
              <a:t>://</a:t>
            </a:r>
            <a:r>
              <a:rPr lang="en-US" dirty="0" smtClean="0">
                <a:hlinkClick r:id="rId2"/>
              </a:rPr>
              <a:t>geodesygina.com/matplotlib.html</a:t>
            </a:r>
            <a:endParaRPr lang="en-US" dirty="0" smtClean="0"/>
          </a:p>
          <a:p>
            <a:r>
              <a:rPr lang="en-US" dirty="0" smtClean="0"/>
              <a:t>Installing </a:t>
            </a:r>
            <a:r>
              <a:rPr lang="en-US" dirty="0" err="1" smtClean="0"/>
              <a:t>basemap</a:t>
            </a:r>
            <a:r>
              <a:rPr lang="en-US" dirty="0" smtClean="0"/>
              <a:t> </a:t>
            </a:r>
            <a:r>
              <a:rPr lang="en-US" dirty="0" smtClean="0"/>
              <a:t>was a challenge –</a:t>
            </a:r>
          </a:p>
          <a:p>
            <a:pPr lvl="1"/>
            <a:r>
              <a:rPr lang="en-US" dirty="0" smtClean="0"/>
              <a:t>Found help on Stack Overflow website</a:t>
            </a:r>
            <a:r>
              <a:rPr lang="en-US" dirty="0" smtClean="0"/>
              <a:t> </a:t>
            </a:r>
            <a:endParaRPr lang="en-US" dirty="0" smtClean="0"/>
          </a:p>
          <a:p>
            <a:pPr lvl="1"/>
            <a:r>
              <a:rPr lang="en-US" dirty="0" smtClean="0"/>
              <a:t>Use Anaconda Prompt</a:t>
            </a:r>
          </a:p>
          <a:p>
            <a:pPr lvl="1"/>
            <a:r>
              <a:rPr lang="pt-BR" dirty="0" smtClean="0"/>
              <a:t>conda </a:t>
            </a:r>
            <a:r>
              <a:rPr lang="pt-BR" dirty="0"/>
              <a:t>install -c conda-forge basemap-data-hires=1.0.8.dev0</a:t>
            </a:r>
            <a:endParaRPr lang="en-US" dirty="0"/>
          </a:p>
        </p:txBody>
      </p:sp>
    </p:spTree>
    <p:extLst>
      <p:ext uri="{BB962C8B-B14F-4D97-AF65-F5344CB8AC3E}">
        <p14:creationId xmlns:p14="http://schemas.microsoft.com/office/powerpoint/2010/main" val="1503291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the </a:t>
            </a:r>
            <a:r>
              <a:rPr lang="en-US" dirty="0"/>
              <a:t>p</a:t>
            </a:r>
            <a:r>
              <a:rPr lang="en-US" dirty="0" smtClean="0"/>
              <a:t>lot points for each Ash tree species (from phenology database)</a:t>
            </a:r>
            <a:endParaRPr lang="en-US" dirty="0"/>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71512" y="1784350"/>
            <a:ext cx="4281488" cy="476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a:xfrm>
            <a:off x="6096000" y="3352800"/>
            <a:ext cx="2590800" cy="2133600"/>
          </a:xfrm>
        </p:spPr>
        <p:style>
          <a:lnRef idx="1">
            <a:schemeClr val="accent1"/>
          </a:lnRef>
          <a:fillRef idx="3">
            <a:schemeClr val="accent1"/>
          </a:fillRef>
          <a:effectRef idx="2">
            <a:schemeClr val="accent1"/>
          </a:effectRef>
          <a:fontRef idx="minor">
            <a:schemeClr val="lt1"/>
          </a:fontRef>
        </p:style>
        <p:txBody>
          <a:bodyPr>
            <a:normAutofit/>
          </a:bodyPr>
          <a:lstStyle/>
          <a:p>
            <a:endParaRPr lang="en-US" dirty="0" smtClean="0"/>
          </a:p>
          <a:p>
            <a:pPr marL="0" indent="0">
              <a:buNone/>
            </a:pPr>
            <a:r>
              <a:rPr lang="en-US" dirty="0" smtClean="0"/>
              <a:t>These points will be on each map.</a:t>
            </a:r>
            <a:endParaRPr lang="en-US" dirty="0"/>
          </a:p>
        </p:txBody>
      </p:sp>
    </p:spTree>
    <p:extLst>
      <p:ext uri="{BB962C8B-B14F-4D97-AF65-F5344CB8AC3E}">
        <p14:creationId xmlns:p14="http://schemas.microsoft.com/office/powerpoint/2010/main" val="2691794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Draw the map at three year intervals</a:t>
            </a:r>
            <a:br>
              <a:rPr lang="en-US" dirty="0" smtClean="0"/>
            </a:br>
            <a:endParaRPr lang="en-US" dirty="0"/>
          </a:p>
        </p:txBody>
      </p:sp>
      <p:pic>
        <p:nvPicPr>
          <p:cNvPr id="92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199" y="1240064"/>
            <a:ext cx="5788193" cy="523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6324600" y="4903694"/>
            <a:ext cx="2133600" cy="1295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Plot the emerald ash borers</a:t>
            </a:r>
          </a:p>
        </p:txBody>
      </p:sp>
      <p:sp>
        <p:nvSpPr>
          <p:cNvPr id="10" name="Left Arrow 9"/>
          <p:cNvSpPr/>
          <p:nvPr/>
        </p:nvSpPr>
        <p:spPr>
          <a:xfrm>
            <a:off x="4800600" y="3657600"/>
            <a:ext cx="1447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48400" y="3276600"/>
            <a:ext cx="1981200" cy="1066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Plot the trees</a:t>
            </a:r>
            <a:endParaRPr lang="en-US" sz="2000" dirty="0"/>
          </a:p>
        </p:txBody>
      </p:sp>
      <p:sp>
        <p:nvSpPr>
          <p:cNvPr id="13" name="Left Arrow 12"/>
          <p:cNvSpPr/>
          <p:nvPr/>
        </p:nvSpPr>
        <p:spPr>
          <a:xfrm>
            <a:off x="4885765" y="5398994"/>
            <a:ext cx="1447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173071" y="6199094"/>
            <a:ext cx="1237129" cy="430306"/>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Loop end</a:t>
            </a:r>
          </a:p>
        </p:txBody>
      </p:sp>
      <p:sp>
        <p:nvSpPr>
          <p:cNvPr id="18" name="Left Arrow 17"/>
          <p:cNvSpPr/>
          <p:nvPr/>
        </p:nvSpPr>
        <p:spPr>
          <a:xfrm>
            <a:off x="2209800" y="6324600"/>
            <a:ext cx="1963271" cy="1770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154706" y="1383365"/>
            <a:ext cx="1530723" cy="406773"/>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smtClean="0"/>
          </a:p>
          <a:p>
            <a:pPr algn="ctr"/>
            <a:r>
              <a:rPr lang="en-US" sz="1600" dirty="0" smtClean="0"/>
              <a:t>Loop begin</a:t>
            </a:r>
          </a:p>
          <a:p>
            <a:pPr algn="ctr"/>
            <a:endParaRPr lang="en-US" dirty="0"/>
          </a:p>
        </p:txBody>
      </p:sp>
      <p:sp>
        <p:nvSpPr>
          <p:cNvPr id="21" name="Left Arrow 20"/>
          <p:cNvSpPr/>
          <p:nvPr/>
        </p:nvSpPr>
        <p:spPr>
          <a:xfrm>
            <a:off x="3191435" y="1498227"/>
            <a:ext cx="1963271" cy="1770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64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Ashes (Phenology data) distribution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4825" y="1690687"/>
            <a:ext cx="813435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06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Phenology?</a:t>
            </a:r>
            <a:endParaRPr lang="en-US" dirty="0"/>
          </a:p>
        </p:txBody>
      </p:sp>
      <p:sp>
        <p:nvSpPr>
          <p:cNvPr id="3" name="Content Placeholder 2"/>
          <p:cNvSpPr>
            <a:spLocks noGrp="1"/>
          </p:cNvSpPr>
          <p:nvPr>
            <p:ph idx="1"/>
          </p:nvPr>
        </p:nvSpPr>
        <p:spPr>
          <a:xfrm>
            <a:off x="1009443" y="1524000"/>
            <a:ext cx="7125112" cy="4724399"/>
          </a:xfrm>
        </p:spPr>
        <p:txBody>
          <a:bodyPr>
            <a:normAutofit fontScale="92500" lnSpcReduction="10000"/>
          </a:bodyPr>
          <a:lstStyle/>
          <a:p>
            <a:pPr marL="0" indent="0">
              <a:buNone/>
            </a:pPr>
            <a:endParaRPr lang="en-US" sz="2800" dirty="0"/>
          </a:p>
          <a:p>
            <a:r>
              <a:rPr lang="en-US" sz="3800" dirty="0" smtClean="0"/>
              <a:t>Phenology is the study of cyclic and seasonal natural events in the life of plants and animals.</a:t>
            </a:r>
          </a:p>
          <a:p>
            <a:pPr marL="0" indent="0">
              <a:buNone/>
            </a:pPr>
            <a:endParaRPr lang="en-US" sz="2800" dirty="0" smtClean="0"/>
          </a:p>
          <a:p>
            <a:pPr marL="0" indent="0">
              <a:buNone/>
            </a:pPr>
            <a:r>
              <a:rPr lang="en-US" sz="2800" dirty="0" smtClean="0"/>
              <a:t>Sources of Phenology data:</a:t>
            </a:r>
          </a:p>
          <a:p>
            <a:r>
              <a:rPr lang="en-US" sz="2800" dirty="0" smtClean="0"/>
              <a:t>Citizen science</a:t>
            </a:r>
          </a:p>
          <a:p>
            <a:r>
              <a:rPr lang="en-US" sz="2800" dirty="0" smtClean="0"/>
              <a:t>Government and non-profit organizations</a:t>
            </a:r>
          </a:p>
          <a:p>
            <a:r>
              <a:rPr lang="en-US" sz="2800" dirty="0" smtClean="0"/>
              <a:t>Historic data – old diaries, field notes</a:t>
            </a:r>
          </a:p>
          <a:p>
            <a:pPr marL="0" indent="0">
              <a:buNone/>
            </a:pPr>
            <a:r>
              <a:rPr lang="en-US" sz="2800" dirty="0" smtClean="0"/>
              <a:t> </a:t>
            </a:r>
          </a:p>
          <a:p>
            <a:pPr marL="0" indent="0">
              <a:buNone/>
            </a:pPr>
            <a:endParaRPr lang="en-US" sz="2800" dirty="0" smtClean="0"/>
          </a:p>
          <a:p>
            <a:endParaRPr lang="en-US" sz="2800" dirty="0" smtClean="0"/>
          </a:p>
          <a:p>
            <a:endParaRPr lang="en-US" dirty="0"/>
          </a:p>
        </p:txBody>
      </p:sp>
    </p:spTree>
    <p:extLst>
      <p:ext uri="{BB962C8B-B14F-4D97-AF65-F5344CB8AC3E}">
        <p14:creationId xmlns:p14="http://schemas.microsoft.com/office/powerpoint/2010/main" val="585402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Ashes and Emerald Ash Borer -2006</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 y="1714500"/>
            <a:ext cx="81153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447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Ashes and Emerald Ash Borer -</a:t>
            </a:r>
            <a:r>
              <a:rPr lang="en-US" dirty="0" smtClean="0"/>
              <a:t>2009</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687" y="1704975"/>
            <a:ext cx="8048625"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021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Ashes and Emerald Ash Borer -</a:t>
            </a:r>
            <a:r>
              <a:rPr lang="en-US" dirty="0" smtClean="0"/>
              <a:t>2012</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19262"/>
            <a:ext cx="80772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368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Ashes and Emerald Ash Borer -</a:t>
            </a:r>
            <a:r>
              <a:rPr lang="en-US" dirty="0" smtClean="0"/>
              <a:t>2015</a:t>
            </a:r>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162" y="1714500"/>
            <a:ext cx="80676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625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Ashes and Emerald Ash Borer -</a:t>
            </a:r>
            <a:r>
              <a:rPr lang="en-US" dirty="0" smtClean="0"/>
              <a:t>2018</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162" y="1709737"/>
            <a:ext cx="806767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454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the process with Hemlocks</a:t>
            </a:r>
          </a:p>
        </p:txBody>
      </p:sp>
      <p:sp>
        <p:nvSpPr>
          <p:cNvPr id="3" name="Content Placeholder 2"/>
          <p:cNvSpPr>
            <a:spLocks noGrp="1"/>
          </p:cNvSpPr>
          <p:nvPr>
            <p:ph idx="1"/>
          </p:nvPr>
        </p:nvSpPr>
        <p:spPr/>
        <p:txBody>
          <a:bodyPr/>
          <a:lstStyle/>
          <a:p>
            <a:r>
              <a:rPr lang="en-US" b="1" dirty="0"/>
              <a:t>Hemlock woolly </a:t>
            </a:r>
            <a:r>
              <a:rPr lang="en-US" b="1" dirty="0" err="1" smtClean="0"/>
              <a:t>adelgid</a:t>
            </a:r>
            <a:r>
              <a:rPr lang="en-US" b="1" dirty="0" smtClean="0"/>
              <a:t> </a:t>
            </a:r>
            <a:r>
              <a:rPr lang="en-US" dirty="0" smtClean="0"/>
              <a:t>was inadvertently introduced </a:t>
            </a:r>
            <a:r>
              <a:rPr lang="en-US" dirty="0"/>
              <a:t>to North America from </a:t>
            </a:r>
            <a:r>
              <a:rPr lang="en-US" dirty="0" smtClean="0"/>
              <a:t>Japan. It was first noticed </a:t>
            </a:r>
            <a:r>
              <a:rPr lang="en-US" dirty="0"/>
              <a:t>in the eastern United States near Richmond, Virginia, in </a:t>
            </a:r>
            <a:r>
              <a:rPr lang="en-US" dirty="0" smtClean="0"/>
              <a:t>1951</a:t>
            </a:r>
            <a:r>
              <a:rPr lang="en-US" dirty="0"/>
              <a:t>. (</a:t>
            </a:r>
            <a:r>
              <a:rPr lang="en-US" dirty="0">
                <a:hlinkClick r:id="rId2"/>
              </a:rPr>
              <a:t>https://</a:t>
            </a:r>
            <a:r>
              <a:rPr lang="en-US" dirty="0" smtClean="0">
                <a:hlinkClick r:id="rId2"/>
              </a:rPr>
              <a:t>en.wikipedia.org/wiki/Hemlock_woolly_adelgid</a:t>
            </a:r>
            <a:r>
              <a:rPr lang="en-US" dirty="0" smtClean="0"/>
              <a:t>)</a:t>
            </a:r>
          </a:p>
          <a:p>
            <a:endParaRPr lang="en-US" dirty="0"/>
          </a:p>
          <a:p>
            <a:r>
              <a:rPr lang="en-US" dirty="0" smtClean="0"/>
              <a:t>However, the invasive species data that I have retrieved from the EDD site starts in 2004.</a:t>
            </a:r>
            <a:endParaRPr lang="en-US" dirty="0"/>
          </a:p>
        </p:txBody>
      </p:sp>
    </p:spTree>
    <p:extLst>
      <p:ext uri="{BB962C8B-B14F-4D97-AF65-F5344CB8AC3E}">
        <p14:creationId xmlns:p14="http://schemas.microsoft.com/office/powerpoint/2010/main" val="298444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Hemlocks </a:t>
            </a:r>
            <a:r>
              <a:rPr lang="en-US" dirty="0"/>
              <a:t>(Phenology data) distribution</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56" y="1447800"/>
            <a:ext cx="8590843" cy="4972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455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86800" cy="990600"/>
          </a:xfrm>
        </p:spPr>
        <p:txBody>
          <a:bodyPr>
            <a:normAutofit fontScale="90000"/>
          </a:bodyPr>
          <a:lstStyle/>
          <a:p>
            <a:r>
              <a:rPr lang="en-US" dirty="0" smtClean="0"/>
              <a:t>Hemlock </a:t>
            </a:r>
            <a:r>
              <a:rPr lang="en-US" dirty="0"/>
              <a:t>and </a:t>
            </a:r>
            <a:r>
              <a:rPr lang="en-US" dirty="0" smtClean="0"/>
              <a:t>Hemlock Woolly </a:t>
            </a:r>
            <a:r>
              <a:rPr lang="en-US" dirty="0" err="1" smtClean="0"/>
              <a:t>Adelgid</a:t>
            </a:r>
            <a:r>
              <a:rPr lang="en-US" dirty="0" smtClean="0"/>
              <a:t> </a:t>
            </a:r>
            <a:r>
              <a:rPr lang="en-US" dirty="0"/>
              <a:t>-2006</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96366"/>
            <a:ext cx="8394561" cy="4804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111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63000" cy="990600"/>
          </a:xfrm>
        </p:spPr>
        <p:txBody>
          <a:bodyPr>
            <a:normAutofit fontScale="90000"/>
          </a:bodyPr>
          <a:lstStyle/>
          <a:p>
            <a:r>
              <a:rPr lang="en-US" dirty="0"/>
              <a:t>Hemlock and Hemlock Woolly </a:t>
            </a:r>
            <a:r>
              <a:rPr lang="en-US" dirty="0" err="1"/>
              <a:t>Adelgid</a:t>
            </a:r>
            <a:r>
              <a:rPr lang="en-US" dirty="0"/>
              <a:t> -</a:t>
            </a:r>
            <a:r>
              <a:rPr lang="en-US" dirty="0" smtClean="0"/>
              <a:t>2009</a:t>
            </a:r>
            <a:endParaRPr lang="en-US" dirty="0"/>
          </a:p>
        </p:txBody>
      </p:sp>
      <p:pic>
        <p:nvPicPr>
          <p:cNvPr id="143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55" y="1600200"/>
            <a:ext cx="8383345" cy="478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068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763000" cy="990600"/>
          </a:xfrm>
        </p:spPr>
        <p:txBody>
          <a:bodyPr>
            <a:normAutofit fontScale="90000"/>
          </a:bodyPr>
          <a:lstStyle/>
          <a:p>
            <a:r>
              <a:rPr lang="en-US" dirty="0"/>
              <a:t>Hemlock and Hemlock Woolly </a:t>
            </a:r>
            <a:r>
              <a:rPr lang="en-US" dirty="0" err="1"/>
              <a:t>Adelgid</a:t>
            </a:r>
            <a:r>
              <a:rPr lang="en-US" dirty="0"/>
              <a:t> -</a:t>
            </a:r>
            <a:r>
              <a:rPr lang="en-US" dirty="0" smtClean="0"/>
              <a:t>2012</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530" y="1524001"/>
            <a:ext cx="8725669" cy="492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67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1600200"/>
          </a:xfrm>
        </p:spPr>
        <p:txBody>
          <a:bodyPr>
            <a:normAutofit fontScale="90000"/>
          </a:bodyPr>
          <a:lstStyle/>
          <a:p>
            <a:r>
              <a:rPr lang="en-US" sz="2400" dirty="0" smtClean="0"/>
              <a:t/>
            </a:r>
            <a:br>
              <a:rPr lang="en-US" sz="2400" dirty="0" smtClean="0"/>
            </a:br>
            <a:r>
              <a:rPr lang="en-US" sz="2400" dirty="0"/>
              <a:t/>
            </a:r>
            <a:br>
              <a:rPr lang="en-US" sz="2400" dirty="0"/>
            </a:br>
            <a:r>
              <a:rPr lang="en-US" sz="3300" dirty="0" smtClean="0"/>
              <a:t>Source of Phenology data for this project:</a:t>
            </a:r>
            <a:r>
              <a:rPr lang="en-US" sz="2400" dirty="0" smtClean="0"/>
              <a:t/>
            </a:r>
            <a:br>
              <a:rPr lang="en-US" sz="2400" dirty="0" smtClean="0"/>
            </a:br>
            <a:r>
              <a:rPr lang="en-US" sz="2400" dirty="0" smtClean="0"/>
              <a:t>	</a:t>
            </a:r>
            <a:r>
              <a:rPr lang="en-US" sz="2400" dirty="0" smtClean="0"/>
              <a:t>USA </a:t>
            </a:r>
            <a:r>
              <a:rPr lang="en-US" sz="2400" dirty="0"/>
              <a:t>National Phenology Network (</a:t>
            </a:r>
            <a:r>
              <a:rPr lang="en-US" sz="2400" dirty="0" smtClean="0"/>
              <a:t>NPN</a:t>
            </a:r>
            <a:r>
              <a:rPr lang="en-US" sz="2400" dirty="0" smtClean="0"/>
              <a:t>)</a:t>
            </a:r>
            <a:r>
              <a:rPr lang="en-US" sz="2400" dirty="0" smtClean="0"/>
              <a:t/>
            </a:r>
            <a:br>
              <a:rPr lang="en-US" sz="2400" dirty="0" smtClean="0"/>
            </a:br>
            <a:r>
              <a:rPr lang="en-US" sz="2400" dirty="0" smtClean="0"/>
              <a:t>	Nature’s </a:t>
            </a:r>
            <a:r>
              <a:rPr lang="en-US" sz="2400" dirty="0"/>
              <a:t>Notebook – Citizen Science </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1" y="1790274"/>
            <a:ext cx="7543800" cy="4610526"/>
          </a:xfrm>
        </p:spPr>
      </p:pic>
    </p:spTree>
    <p:extLst>
      <p:ext uri="{BB962C8B-B14F-4D97-AF65-F5344CB8AC3E}">
        <p14:creationId xmlns:p14="http://schemas.microsoft.com/office/powerpoint/2010/main" val="876584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990600"/>
          </a:xfrm>
        </p:spPr>
        <p:txBody>
          <a:bodyPr>
            <a:normAutofit fontScale="90000"/>
          </a:bodyPr>
          <a:lstStyle/>
          <a:p>
            <a:r>
              <a:rPr lang="en-US" dirty="0"/>
              <a:t>Hemlock and Hemlock Woolly </a:t>
            </a:r>
            <a:r>
              <a:rPr lang="en-US" dirty="0" err="1"/>
              <a:t>Adelgid</a:t>
            </a:r>
            <a:r>
              <a:rPr lang="en-US" dirty="0"/>
              <a:t> -</a:t>
            </a:r>
            <a:r>
              <a:rPr lang="en-US" dirty="0" smtClean="0"/>
              <a:t>2015</a:t>
            </a:r>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26812"/>
            <a:ext cx="8597498" cy="4773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925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9200" cy="990600"/>
          </a:xfrm>
        </p:spPr>
        <p:txBody>
          <a:bodyPr>
            <a:normAutofit fontScale="90000"/>
          </a:bodyPr>
          <a:lstStyle/>
          <a:p>
            <a:r>
              <a:rPr lang="en-US" dirty="0"/>
              <a:t>Hemlock and Hemlock Woolly </a:t>
            </a:r>
            <a:r>
              <a:rPr lang="en-US" dirty="0" err="1"/>
              <a:t>Adelgid</a:t>
            </a:r>
            <a:r>
              <a:rPr lang="en-US" dirty="0"/>
              <a:t> -</a:t>
            </a:r>
            <a:r>
              <a:rPr lang="en-US" dirty="0" smtClean="0"/>
              <a:t>2018</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98664"/>
            <a:ext cx="8534400" cy="4879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9839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 Source</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www.usanpn.org/data/observational</a:t>
            </a:r>
            <a:endParaRPr lang="en-US" dirty="0" smtClean="0"/>
          </a:p>
          <a:p>
            <a:r>
              <a:rPr lang="en-US" dirty="0" smtClean="0"/>
              <a:t>“You </a:t>
            </a:r>
            <a:r>
              <a:rPr lang="en-US" dirty="0"/>
              <a:t>are invited to use the Phenology Observation Portal to download customized datasets of observational data from the National Phenology Database, which includes phenology data collected via the Nature's Notebook phenology program (2009-present for the United States), and additional integrated datasets, such as historical lilac and honeysuckle data (1955-present).  Filters are available to specify dates, regions, species and </a:t>
            </a:r>
            <a:r>
              <a:rPr lang="en-US" dirty="0" err="1"/>
              <a:t>phenophases</a:t>
            </a:r>
            <a:r>
              <a:rPr lang="en-US" dirty="0"/>
              <a:t> of interest</a:t>
            </a:r>
            <a:r>
              <a:rPr lang="en-US" dirty="0" smtClean="0"/>
              <a:t>.”</a:t>
            </a:r>
            <a:endParaRPr lang="en-US" dirty="0"/>
          </a:p>
        </p:txBody>
      </p:sp>
    </p:spTree>
    <p:extLst>
      <p:ext uri="{BB962C8B-B14F-4D97-AF65-F5344CB8AC3E}">
        <p14:creationId xmlns:p14="http://schemas.microsoft.com/office/powerpoint/2010/main" val="2677518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9750"/>
            <a:ext cx="8229600" cy="4657699"/>
          </a:xfrm>
        </p:spPr>
      </p:pic>
    </p:spTree>
    <p:extLst>
      <p:ext uri="{BB962C8B-B14F-4D97-AF65-F5344CB8AC3E}">
        <p14:creationId xmlns:p14="http://schemas.microsoft.com/office/powerpoint/2010/main" val="3620927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75724"/>
            <a:ext cx="7601155" cy="924475"/>
          </a:xfrm>
        </p:spPr>
        <p:txBody>
          <a:bodyPr>
            <a:normAutofit fontScale="90000"/>
          </a:bodyPr>
          <a:lstStyle/>
          <a:p>
            <a:r>
              <a:rPr lang="en-US" dirty="0" smtClean="0"/>
              <a:t>Produces lots of data observations!	Types of observation data:</a:t>
            </a:r>
            <a:endParaRPr lang="en-US" dirty="0"/>
          </a:p>
        </p:txBody>
      </p:sp>
      <p:sp>
        <p:nvSpPr>
          <p:cNvPr id="3" name="Content Placeholder 2"/>
          <p:cNvSpPr>
            <a:spLocks noGrp="1"/>
          </p:cNvSpPr>
          <p:nvPr>
            <p:ph idx="1"/>
          </p:nvPr>
        </p:nvSpPr>
        <p:spPr/>
        <p:txBody>
          <a:bodyPr>
            <a:normAutofit/>
          </a:bodyPr>
          <a:lstStyle/>
          <a:p>
            <a:r>
              <a:rPr lang="en-US" dirty="0" smtClean="0"/>
              <a:t>Location data – ex. latitude/longitude; state</a:t>
            </a:r>
          </a:p>
          <a:p>
            <a:r>
              <a:rPr lang="en-US" dirty="0" smtClean="0"/>
              <a:t>Data and Time</a:t>
            </a:r>
          </a:p>
          <a:p>
            <a:r>
              <a:rPr lang="en-US" dirty="0" smtClean="0"/>
              <a:t>Person making the observation</a:t>
            </a:r>
          </a:p>
          <a:p>
            <a:r>
              <a:rPr lang="en-US" dirty="0" smtClean="0"/>
              <a:t>Plant or animal species</a:t>
            </a:r>
          </a:p>
          <a:p>
            <a:r>
              <a:rPr lang="en-US" dirty="0" err="1" smtClean="0"/>
              <a:t>Phenophase</a:t>
            </a:r>
            <a:r>
              <a:rPr lang="en-US" dirty="0" smtClean="0"/>
              <a:t> – “</a:t>
            </a:r>
            <a:r>
              <a:rPr lang="en-US" dirty="0"/>
              <a:t>An observable stage or phase in the annual life cycle of a plant or animal that can be </a:t>
            </a:r>
            <a:r>
              <a:rPr lang="en-US" b="1" dirty="0"/>
              <a:t>defined</a:t>
            </a:r>
            <a:r>
              <a:rPr lang="en-US" dirty="0"/>
              <a:t> by a start and end point. </a:t>
            </a:r>
            <a:r>
              <a:rPr lang="en-US" b="1" dirty="0" err="1"/>
              <a:t>Phenophases</a:t>
            </a:r>
            <a:r>
              <a:rPr lang="en-US" dirty="0"/>
              <a:t> generally have a duration of a few days or weeks. Examples include the period over which newly emerging leaves are visible, or the period over which open flowers are present on a plant</a:t>
            </a:r>
            <a:r>
              <a:rPr lang="en-US" dirty="0" smtClean="0"/>
              <a:t>.” – USA National Phenology Network</a:t>
            </a:r>
            <a:endParaRPr lang="en-US" dirty="0"/>
          </a:p>
        </p:txBody>
      </p:sp>
    </p:spTree>
    <p:extLst>
      <p:ext uri="{BB962C8B-B14F-4D97-AF65-F5344CB8AC3E}">
        <p14:creationId xmlns:p14="http://schemas.microsoft.com/office/powerpoint/2010/main" val="1454631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Phenology</a:t>
            </a:r>
            <a:endParaRPr lang="en-US" dirty="0"/>
          </a:p>
        </p:txBody>
      </p:sp>
      <p:sp>
        <p:nvSpPr>
          <p:cNvPr id="3" name="Content Placeholder 2"/>
          <p:cNvSpPr>
            <a:spLocks noGrp="1"/>
          </p:cNvSpPr>
          <p:nvPr>
            <p:ph idx="1"/>
          </p:nvPr>
        </p:nvSpPr>
        <p:spPr/>
        <p:txBody>
          <a:bodyPr/>
          <a:lstStyle/>
          <a:p>
            <a:r>
              <a:rPr lang="en-US" dirty="0" smtClean="0"/>
              <a:t>Climate science – changes of important plant of animal annual events. Ex. First blooming of a plant.</a:t>
            </a:r>
          </a:p>
          <a:p>
            <a:r>
              <a:rPr lang="en-US" dirty="0" smtClean="0"/>
              <a:t>Information regarding seasonal </a:t>
            </a:r>
            <a:r>
              <a:rPr lang="en-US" dirty="0" smtClean="0"/>
              <a:t>activities </a:t>
            </a:r>
            <a:r>
              <a:rPr lang="en-US" dirty="0" smtClean="0"/>
              <a:t>– when to plant, when to spray for pests</a:t>
            </a:r>
          </a:p>
          <a:p>
            <a:endParaRPr lang="en-US" dirty="0"/>
          </a:p>
        </p:txBody>
      </p:sp>
    </p:spTree>
    <p:extLst>
      <p:ext uri="{BB962C8B-B14F-4D97-AF65-F5344CB8AC3E}">
        <p14:creationId xmlns:p14="http://schemas.microsoft.com/office/powerpoint/2010/main" val="2734501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Question</a:t>
            </a:r>
            <a:endParaRPr lang="en-US" dirty="0"/>
          </a:p>
        </p:txBody>
      </p:sp>
      <p:sp>
        <p:nvSpPr>
          <p:cNvPr id="3" name="Content Placeholder 2"/>
          <p:cNvSpPr>
            <a:spLocks noGrp="1"/>
          </p:cNvSpPr>
          <p:nvPr>
            <p:ph idx="1"/>
          </p:nvPr>
        </p:nvSpPr>
        <p:spPr/>
        <p:txBody>
          <a:bodyPr>
            <a:normAutofit/>
          </a:bodyPr>
          <a:lstStyle/>
          <a:p>
            <a:r>
              <a:rPr lang="en-US" sz="3200" dirty="0" smtClean="0"/>
              <a:t>Can we use the phenology data collected to answer a different question – that is, break out of </a:t>
            </a:r>
            <a:r>
              <a:rPr lang="en-US" sz="3200" b="1" u="sng" dirty="0" smtClean="0"/>
              <a:t>functional rigidity</a:t>
            </a:r>
            <a:r>
              <a:rPr lang="en-US" sz="3200" dirty="0" smtClean="0"/>
              <a:t>?</a:t>
            </a:r>
          </a:p>
          <a:p>
            <a:endParaRPr lang="en-US" sz="3200" dirty="0"/>
          </a:p>
          <a:p>
            <a:r>
              <a:rPr lang="en-US" sz="3200" dirty="0" smtClean="0"/>
              <a:t>Can we see the relationship between host species and their destructive invasive species using this data?</a:t>
            </a:r>
            <a:endParaRPr lang="en-US" sz="3200" dirty="0"/>
          </a:p>
        </p:txBody>
      </p:sp>
    </p:spTree>
    <p:extLst>
      <p:ext uri="{BB962C8B-B14F-4D97-AF65-F5344CB8AC3E}">
        <p14:creationId xmlns:p14="http://schemas.microsoft.com/office/powerpoint/2010/main" val="1816449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Ash Trees and the Emerald Ash Borer</a:t>
            </a:r>
            <a:endParaRPr lang="en-US" dirty="0"/>
          </a:p>
        </p:txBody>
      </p:sp>
      <p:sp>
        <p:nvSpPr>
          <p:cNvPr id="3" name="Content Placeholder 2"/>
          <p:cNvSpPr>
            <a:spLocks noGrp="1"/>
          </p:cNvSpPr>
          <p:nvPr>
            <p:ph idx="1"/>
          </p:nvPr>
        </p:nvSpPr>
        <p:spPr/>
        <p:txBody>
          <a:bodyPr>
            <a:normAutofit/>
          </a:bodyPr>
          <a:lstStyle/>
          <a:p>
            <a:r>
              <a:rPr lang="en-US" dirty="0" smtClean="0"/>
              <a:t>“Emerald </a:t>
            </a:r>
            <a:r>
              <a:rPr lang="en-US" dirty="0"/>
              <a:t>ash borer (EAB), </a:t>
            </a:r>
            <a:r>
              <a:rPr lang="en-US" i="1" dirty="0" err="1"/>
              <a:t>Agrilus</a:t>
            </a:r>
            <a:r>
              <a:rPr lang="en-US" i="1" dirty="0"/>
              <a:t> </a:t>
            </a:r>
            <a:r>
              <a:rPr lang="en-US" i="1" dirty="0" err="1"/>
              <a:t>planipennis</a:t>
            </a:r>
            <a:r>
              <a:rPr lang="en-US" dirty="0"/>
              <a:t> </a:t>
            </a:r>
            <a:r>
              <a:rPr lang="en-US" dirty="0" err="1"/>
              <a:t>Fairmaire</a:t>
            </a:r>
            <a:r>
              <a:rPr lang="en-US" dirty="0"/>
              <a:t>, is an exotic beetle that was </a:t>
            </a:r>
            <a:r>
              <a:rPr lang="en-US" b="1" dirty="0"/>
              <a:t>discovered in southeastern Michigan near Detroit in the summer of 2002</a:t>
            </a:r>
            <a:r>
              <a:rPr lang="en-US" dirty="0"/>
              <a:t>. The adult beetles nibble on ash foliage but cause little damage. The larvae (the immature stage) feed on the inner bark of ash trees, disrupting the tree's ability to transport water and nutrients. Emerald ash borer probably arrived in the United States on solid wood packing material carried in cargo ships or airplanes originating in its native Asia. As of February 2018, it is now found in 32 states, and the Canadian provinces of Ontario, Quebec, and Manitoba</a:t>
            </a:r>
            <a:r>
              <a:rPr lang="en-US" dirty="0" smtClean="0"/>
              <a:t>.”</a:t>
            </a:r>
          </a:p>
          <a:p>
            <a:r>
              <a:rPr lang="en-US" dirty="0" smtClean="0"/>
              <a:t>Source: http</a:t>
            </a:r>
            <a:r>
              <a:rPr lang="en-US" dirty="0"/>
              <a:t>://emeraldashborer.info/</a:t>
            </a:r>
          </a:p>
        </p:txBody>
      </p:sp>
    </p:spTree>
    <p:extLst>
      <p:ext uri="{BB962C8B-B14F-4D97-AF65-F5344CB8AC3E}">
        <p14:creationId xmlns:p14="http://schemas.microsoft.com/office/powerpoint/2010/main" val="8559293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1529</TotalTime>
  <Words>824</Words>
  <Application>Microsoft Office PowerPoint</Application>
  <PresentationFormat>On-screen Show (4:3)</PresentationFormat>
  <Paragraphs>96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Pairing Phenology Data with Invasive Species Data</vt:lpstr>
      <vt:lpstr>What is Phenology?</vt:lpstr>
      <vt:lpstr>  Source of Phenology data for this project:  USA National Phenology Network (NPN)  Nature’s Notebook – Citizen Science  </vt:lpstr>
      <vt:lpstr>Project Data Source</vt:lpstr>
      <vt:lpstr>PowerPoint Presentation</vt:lpstr>
      <vt:lpstr>Produces lots of data observations! Types of observation data:</vt:lpstr>
      <vt:lpstr>Uses of Phenology</vt:lpstr>
      <vt:lpstr>Project Question</vt:lpstr>
      <vt:lpstr>Ash Trees and the Emerald Ash Borer</vt:lpstr>
      <vt:lpstr>Retrieving the Data</vt:lpstr>
      <vt:lpstr>Draw a simple Scatter Diagram</vt:lpstr>
      <vt:lpstr>States where Ash Trees were observed (Phenology data)</vt:lpstr>
      <vt:lpstr>The relationship cannot be observed solely from the phenology data</vt:lpstr>
      <vt:lpstr>Formatting/Analyzing the invasive species data</vt:lpstr>
      <vt:lpstr>Finding and cleaning data was a challenge</vt:lpstr>
      <vt:lpstr>Visualizing the data</vt:lpstr>
      <vt:lpstr>Get the plot points for each Ash tree species (from phenology database)</vt:lpstr>
      <vt:lpstr>Draw the map at three year intervals </vt:lpstr>
      <vt:lpstr>Ashes (Phenology data) distribution</vt:lpstr>
      <vt:lpstr>Ashes and Emerald Ash Borer -2006</vt:lpstr>
      <vt:lpstr>Ashes and Emerald Ash Borer -2009</vt:lpstr>
      <vt:lpstr>Ashes and Emerald Ash Borer -2012</vt:lpstr>
      <vt:lpstr>Ashes and Emerald Ash Borer -2015</vt:lpstr>
      <vt:lpstr>Ashes and Emerald Ash Borer -2018</vt:lpstr>
      <vt:lpstr>Repeated the process with Hemlocks</vt:lpstr>
      <vt:lpstr>Hemlocks (Phenology data) distribution</vt:lpstr>
      <vt:lpstr>Hemlock and Hemlock Woolly Adelgid -2006</vt:lpstr>
      <vt:lpstr>Hemlock and Hemlock Woolly Adelgid -2009</vt:lpstr>
      <vt:lpstr>Hemlock and Hemlock Woolly Adelgid -2012</vt:lpstr>
      <vt:lpstr>Hemlock and Hemlock Woolly Adelgid -2015</vt:lpstr>
      <vt:lpstr>Hemlock and Hemlock Woolly Adelgid -2018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Phenology</dc:title>
  <dc:creator>Deena</dc:creator>
  <cp:lastModifiedBy>Deena</cp:lastModifiedBy>
  <cp:revision>67</cp:revision>
  <dcterms:created xsi:type="dcterms:W3CDTF">2006-08-16T00:00:00Z</dcterms:created>
  <dcterms:modified xsi:type="dcterms:W3CDTF">2018-05-08T03:34:13Z</dcterms:modified>
</cp:coreProperties>
</file>