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79"/>
    <p:restoredTop sz="94608"/>
  </p:normalViewPr>
  <p:slideViewPr>
    <p:cSldViewPr snapToGrid="0" snapToObjects="1">
      <p:cViewPr varScale="1">
        <p:scale>
          <a:sx n="205" d="100"/>
          <a:sy n="205" d="100"/>
        </p:scale>
        <p:origin x="1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79627-3702-B04D-BE32-5616376594A6}" type="datetimeFigureOut">
              <a:rPr lang="en-US" smtClean="0"/>
              <a:t>10/9/20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67177-B4C1-4941-B4B9-6FDD0021A5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9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67177-B4C1-4941-B4B9-6FDD0021A57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61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551F-21A3-3E4D-81F3-86C59319B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2AEE4-3FA0-DB4C-A4EB-9C238B4F2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9FCA1-3A57-814E-A69B-2D14216D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10/8/20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507DD-BA04-F341-BCB8-FFF81F9F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A17AE-3B23-974A-A509-5ECAC2B93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1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12CC-A802-BC49-8880-0FC88EC1B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A3207-1F08-C441-9384-602BFF813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A60F8-F696-8049-8EBD-A6CC8A42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10/8/20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03C47-7055-E648-8B42-BCF0F2559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74441-750E-BC46-BE7B-68F1C5EE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5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65B972-4641-2A43-B962-BF7029B9A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7A04A-9FF5-AB47-8F67-5E52F3672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5B154-FA8A-7047-846F-4B4FBC36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10/8/20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9482C-3462-B34D-B804-BC468ADD1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65E9B-271F-D746-9A3C-F7BEFF49B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19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74BD-D794-394F-B564-7B3D46F60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509F1-BA4B-3042-87F8-7858CEA54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96F02-7132-FE48-B3AA-A5CE130FA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10/8/20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E3E7B-FFE0-874F-8601-03C76E04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189D-00BD-1C41-A557-EE48E2AD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2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F8BC3-450A-384A-8F9A-A90E32DE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D3B7C-ED9F-5146-9567-B97138AC9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23CDB-C341-EE4D-82A0-2499FCC48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10/8/20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DDDCE-93BA-B948-AB99-FAC59677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A0A35-0A18-684E-9482-D1CB2273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46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58580-0DBA-5447-B4E0-FD4B1182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7B40C-BDC6-6340-BAE9-F622C4868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2478C-21F7-3E4A-A348-730468E05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4CAF-BFBD-BD4C-993E-665495EF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10/8/20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34C4B-20B9-8445-BEFB-AA562C11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48A07-276A-0D41-B687-3FC7D4D2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77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DBE2-F4D8-1047-8AE4-07D8B8C0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0160F-27DB-2E46-9E54-17E04595C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B7D9D-67BB-5446-878D-6E8DFB0CB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AA07F-F183-BC43-999F-88E5A266D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E73A9-42F6-8041-8E5B-1A8CD5452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B83B6-5C73-D44E-86A7-357C7D822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10/8/20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22EDDF-7473-2241-935F-E8613B11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FEAC54-B51C-9143-AC2A-B0BFDCE9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5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F3134-EBFF-5B49-9AD9-3EB7FA279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451B5-3388-AC40-B3CF-0F9EC9DE9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10/8/20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AF461-199D-BD44-800C-7F825BD2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87631-C209-3B49-9300-3DB0D1B8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56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09F68C-A466-DB42-AA7A-08B8FDC37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10/8/20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C1EAA-9EB7-8E4B-93B0-B444FC41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C711A-1CA9-7149-99EE-744FD14A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9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A837-93A8-0E4A-926A-6FD33A1A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7E560-D3BC-F740-A08F-49712B0A9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79EE0-D42C-1145-AD50-AE4652E4A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657B2-C515-2447-BE7A-85E46601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10/8/20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C1D55-ACE8-7947-AED1-D9099585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92C9A-4AAC-884E-8071-CE6389325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7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5ED4-824B-824D-8F7B-BC816AFC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329BF-B6A3-FD40-95BC-8B2CE6B1B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B8C1E-83A3-E946-88CC-2F6EA4DC3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9BBB5-56C6-9746-975A-1CDB8424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10/8/20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E4687-2CAB-FA44-BE44-7F665F49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0F16D-9313-4145-BBCB-F8273960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20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452120-327C-F44E-ACAD-A09591118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B955E-22CB-264E-8FF2-4F76E8BB1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27401-F224-AB42-AD5F-C9E71F4868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10/8/20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C385A-2637-1E47-8D0C-64DF6CD73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9E2FE-3A06-934B-BEA0-0C377597A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628FE-D6DE-D844-B3CE-80CC651E15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68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85C5-CAF5-2049-A304-946042266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CMeanwhile" pitchFamily="2" charset="77"/>
              </a:rPr>
              <a:t>Predicting IMDB Star Ratings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63BBA1-1960-2546-90BF-04DFF9AE46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Green</a:t>
            </a:r>
          </a:p>
        </p:txBody>
      </p:sp>
    </p:spTree>
    <p:extLst>
      <p:ext uri="{BB962C8B-B14F-4D97-AF65-F5344CB8AC3E}">
        <p14:creationId xmlns:p14="http://schemas.microsoft.com/office/powerpoint/2010/main" val="3691272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8C3D8-A41F-334B-B9AB-0300C6D03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1848"/>
          </a:xfrm>
        </p:spPr>
        <p:txBody>
          <a:bodyPr>
            <a:normAutofit/>
          </a:bodyPr>
          <a:lstStyle/>
          <a:p>
            <a:pPr algn="ctr"/>
            <a:r>
              <a:rPr lang="en-US" sz="1200" dirty="0">
                <a:latin typeface="CCMeanwhile" pitchFamily="2" charset="77"/>
              </a:rPr>
              <a:t>Linear Equation with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4EFCD-EC71-C84D-A1D5-98B3236420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8204" y="921760"/>
                <a:ext cx="11135591" cy="579076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300" smtClean="0">
                          <a:latin typeface="Courier" pitchFamily="2" charset="0"/>
                        </a:rPr>
                        <m:t>0.0258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runtime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+ 1.878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budget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+ 0.0449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August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− 0.1492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December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0.1206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February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–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0.0363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January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−0.0672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July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–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0.0296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June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–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0.0638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March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–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0.1692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May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0.06582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November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0.0294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October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0.005259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September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0.3251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Adventure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+ 0.8829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Animation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+ 0.7957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Biography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+ 0.2936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Comedy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+ 0.3785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Crime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+ 0.5407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Drama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− 0.3144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Family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− 0.42562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Fantasy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–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0.08323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Horror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+ 1.6462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Music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+ 2.198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Musical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+ 1.003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Myster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+ 0.45469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Romance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+ 0.9918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Sci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Fi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+ 1.93200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Sport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–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0.53621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Thriller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–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1.778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Wester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–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1.146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PG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0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0.977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PG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−13 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–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0.9303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+ 0.18929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star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power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+ 0.10356∗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cast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1_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starpower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+0∗(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cast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2_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starpower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+ 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cast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3_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starpower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) + 0.14988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budget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+ 1.5468</m:t>
                      </m:r>
                    </m:oMath>
                  </m:oMathPara>
                </a14:m>
                <a:endParaRPr lang="en-US" sz="1300" dirty="0"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4EFCD-EC71-C84D-A1D5-98B3236420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8204" y="921760"/>
                <a:ext cx="11135591" cy="579076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FD0EB-46BF-1243-B7F4-33717C6A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640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9EEC6-FB63-924C-AA19-18474F96C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CMeanwhile" pitchFamily="2" charset="77"/>
              </a:rPr>
              <a:t>Final Test Score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93368E-86CF-9543-AECA-E6ED4571F1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=0.363</m:t>
                      </m:r>
                    </m:oMath>
                  </m:oMathPara>
                </a14:m>
                <a:endParaRPr lang="en-US" sz="5400" dirty="0"/>
              </a:p>
              <a:p>
                <a:pPr marL="0" indent="0">
                  <a:buNone/>
                </a:pPr>
                <a:endParaRPr lang="en-US" sz="5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93368E-86CF-9543-AECA-E6ED4571F1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B8AD8-6579-6845-96FE-52304B50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71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BC98-FB5F-5A4A-932E-0ED85BDE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62"/>
            <a:ext cx="10515600" cy="154420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latin typeface="CCMeanwhile" pitchFamily="2" charset="77"/>
              </a:rPr>
              <a:t>Residual Plot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93C6EB0B-5DDA-6D43-8C48-81E2F2D26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624" y="-499965"/>
            <a:ext cx="8042562" cy="80425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AEF368-2AC6-F748-A3E5-61D8B01970D4}"/>
              </a:ext>
            </a:extLst>
          </p:cNvPr>
          <p:cNvSpPr txBox="1"/>
          <p:nvPr/>
        </p:nvSpPr>
        <p:spPr>
          <a:xfrm>
            <a:off x="405245" y="1171359"/>
            <a:ext cx="2566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of the Error = -0.02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63E82-CF1E-8B4A-9FC6-E196E64F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95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FBFD-EBD3-BC49-AF76-3BB042FC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237"/>
            <a:ext cx="10515600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>
                <a:latin typeface="CCMeanwhile" pitchFamily="2" charset="77"/>
              </a:rPr>
              <a:t>Distribution of Error</a:t>
            </a:r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C3C133CA-4C8F-0A40-A3D2-23491AC33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8581" y="-70341"/>
            <a:ext cx="7413619" cy="7413619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7BABA-5E94-8045-9D8D-93F75A95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01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DD18F-FFE3-BB40-9495-9F65F631B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185"/>
            <a:ext cx="10515600" cy="30338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>
                <a:latin typeface="CCMeanwhile" pitchFamily="2" charset="77"/>
              </a:rPr>
              <a:t>QQ Plot</a:t>
            </a:r>
          </a:p>
        </p:txBody>
      </p:sp>
      <p:pic>
        <p:nvPicPr>
          <p:cNvPr id="11" name="Content Placeholder 10" descr="Chart, line chart&#10;&#10;Description automatically generated">
            <a:extLst>
              <a:ext uri="{FF2B5EF4-FFF2-40B4-BE49-F238E27FC236}">
                <a16:creationId xmlns:a16="http://schemas.microsoft.com/office/drawing/2014/main" id="{4FB758B1-55CE-2849-B268-09EB50339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609" y="-357249"/>
            <a:ext cx="7980781" cy="7980781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ADCBEB7-6FA2-7842-A0AE-709B52E3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637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8870-0F88-004A-A189-04D4E4EE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CMeanwhile" pitchFamily="2" charset="77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4B18A-5917-3C49-9294-18A517682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Scrape more data. There are over 50,000 movies that have been released over the last 10 years.</a:t>
            </a:r>
          </a:p>
          <a:p>
            <a:r>
              <a:rPr lang="en-US" dirty="0"/>
              <a:t>Collect more data on the cast and crew: How many producers on the movie have been awarded Best Picture, how many writers have been awarded for Best Adapted Screen Play.</a:t>
            </a:r>
          </a:p>
          <a:p>
            <a:r>
              <a:rPr lang="en-US" dirty="0"/>
              <a:t>Dynamic Duos, Trios, Quartets, Etc.: Anecdotally there are a lot of movies where you see the same (director, cast) combinations. Quantify the level of influence the existence of these tuples have on the star rating of the movie.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ED09F-96D8-1345-A379-241DBF55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948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2867-AB98-9A40-A063-FCE612F62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487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CCMeanwhile" pitchFamily="2" charset="77"/>
              </a:rPr>
              <a:t>Appendix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1E404F-EF70-F349-A993-21A2B746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1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6FD2-4E35-8E49-9756-003209B4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CMeanwhile" pitchFamily="2" charset="77"/>
              </a:rPr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28F3F-4C28-D141-924E-EF8725BFC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Description of the Problem</a:t>
            </a:r>
          </a:p>
          <a:p>
            <a:r>
              <a:rPr lang="en-US" dirty="0"/>
              <a:t>Data Source</a:t>
            </a:r>
          </a:p>
          <a:p>
            <a:r>
              <a:rPr lang="en-US" dirty="0"/>
              <a:t>Features In Data Source Used In Model</a:t>
            </a:r>
          </a:p>
          <a:p>
            <a:r>
              <a:rPr lang="en-US" dirty="0"/>
              <a:t>Synthesized Features</a:t>
            </a:r>
          </a:p>
          <a:p>
            <a:r>
              <a:rPr lang="en-US" dirty="0"/>
              <a:t>Top 5 Positive and Negative Correlation Features</a:t>
            </a:r>
          </a:p>
          <a:p>
            <a:r>
              <a:rPr lang="en-US" dirty="0"/>
              <a:t>Linear Equation with Coefficients</a:t>
            </a:r>
          </a:p>
          <a:p>
            <a:r>
              <a:rPr lang="en-US" dirty="0"/>
              <a:t>Final Test Score</a:t>
            </a:r>
          </a:p>
          <a:p>
            <a:r>
              <a:rPr lang="en-US" dirty="0"/>
              <a:t>Residual Plot, Distribution of Error, QQ Plot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Appendix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5D300-2C0A-C64E-BBD6-FCB400F5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92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CB1D-3763-5244-B1D1-666CDFDF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CMeanwhile" pitchFamily="2" charset="77"/>
              </a:rPr>
              <a:t>Description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4EEE2-BA82-EB43-B8F4-5A8DB24A5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37789" cy="894557"/>
          </a:xfrm>
        </p:spPr>
        <p:txBody>
          <a:bodyPr/>
          <a:lstStyle/>
          <a:p>
            <a:r>
              <a:rPr lang="en-US" dirty="0"/>
              <a:t>There are many ideas of how to make a good movie:</a:t>
            </a:r>
          </a:p>
          <a:p>
            <a:endParaRPr lang="en-US" dirty="0"/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7F028A4-69E4-814C-9EAB-DDF9FA9ED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846" y="2720182"/>
            <a:ext cx="3086100" cy="2032000"/>
          </a:xfrm>
          <a:prstGeom prst="rect">
            <a:avLst/>
          </a:prstGeom>
        </p:spPr>
      </p:pic>
      <p:pic>
        <p:nvPicPr>
          <p:cNvPr id="7" name="Picture 6" descr="A picture containing person, person, photo, wearing&#10;&#10;Description automatically generated">
            <a:extLst>
              <a:ext uri="{FF2B5EF4-FFF2-40B4-BE49-F238E27FC236}">
                <a16:creationId xmlns:a16="http://schemas.microsoft.com/office/drawing/2014/main" id="{06692F77-B1A3-D648-89FE-253A6D382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473" y="2262982"/>
            <a:ext cx="5257800" cy="294640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3BE30E-F35A-354A-8B72-D166C4C4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49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5642-8628-034B-B4AC-03013278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CMeanwhile" pitchFamily="2" charset="77"/>
              </a:rPr>
              <a:t>Description of the Problem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79A8E5-E8FF-3241-A93D-5B842A36BFE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problem is that these are not easily quantifiable.</a:t>
            </a:r>
          </a:p>
          <a:p>
            <a:r>
              <a:rPr lang="en-US" dirty="0"/>
              <a:t>Many content creation companies (like Netflix) want be able to make movie making/buy decisions faster and with greater efficacy and over a larger volume of movie proposals.</a:t>
            </a:r>
          </a:p>
          <a:p>
            <a:r>
              <a:rPr lang="en-US" dirty="0"/>
              <a:t>This project develops a model that uses as inputs features of movies that can be </a:t>
            </a:r>
            <a:r>
              <a:rPr lang="en-US" i="1" dirty="0"/>
              <a:t>well known on or before its release date </a:t>
            </a:r>
            <a:r>
              <a:rPr lang="en-US" dirty="0"/>
              <a:t>to </a:t>
            </a:r>
            <a:r>
              <a:rPr lang="en-US" i="1" dirty="0"/>
              <a:t>predict</a:t>
            </a:r>
            <a:r>
              <a:rPr lang="en-US" dirty="0"/>
              <a:t> if the movie will be well liked by viewers.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97449-989D-7243-BF1C-CA630156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028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7E52-2A26-7146-A1E1-8D8CD226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CMeanwhile" pitchFamily="2" charset="77"/>
              </a:rPr>
              <a:t>Description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C4477-68C6-CC4D-A77D-34014BDBB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model could then assist executives by doing a quick first pass scoring of large volumes of movie proposals.</a:t>
            </a:r>
          </a:p>
          <a:p>
            <a:r>
              <a:rPr lang="en-US" dirty="0"/>
              <a:t>This would enable movie executives to then focus valuable deep analysis time on already quantitatively promising movies.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ED450-8E66-6D44-8A4F-96361EC6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51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A4C7-2C7E-DB4B-8EBA-914FF534A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CMeanwhile" pitchFamily="2" charset="77"/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AA31-062A-3544-8893-B1FD16E96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starting data set are 4000 movies released in the US with an MPAA rating between January 1, 2010 and December 31, 2019.</a:t>
            </a:r>
          </a:p>
          <a:p>
            <a:r>
              <a:rPr lang="en-US" dirty="0"/>
              <a:t>This original data set was then cleaned to 2127 movies that had all required data fields defined.</a:t>
            </a:r>
          </a:p>
          <a:p>
            <a:r>
              <a:rPr lang="en-US" dirty="0"/>
              <a:t>The data was scraped from imdb.com using Python </a:t>
            </a:r>
            <a:r>
              <a:rPr lang="en-US" dirty="0">
                <a:latin typeface="Courier New" panose="02070309020205020404" pitchFamily="49" charset="0"/>
              </a:rPr>
              <a:t>requests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BeautifulSoup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3538B-7ADA-1944-9E21-31177BAF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45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D287-2564-6343-861E-3D6B167AC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CMeanwhile" pitchFamily="2" charset="77"/>
              </a:rPr>
              <a:t>Features In Data Source Used In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DD229-49A5-264C-B693-9DC617447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following features were used in the model:</a:t>
            </a:r>
          </a:p>
          <a:p>
            <a:pPr lvl="1"/>
            <a:r>
              <a:rPr lang="en-US" dirty="0"/>
              <a:t>Runtime: length of the movie in minutes</a:t>
            </a:r>
          </a:p>
          <a:p>
            <a:pPr lvl="1"/>
            <a:r>
              <a:rPr lang="en-US" dirty="0"/>
              <a:t>Budget: Amount of money it took to make the movie (in US $)</a:t>
            </a:r>
          </a:p>
          <a:p>
            <a:pPr lvl="1"/>
            <a:r>
              <a:rPr lang="en-US" dirty="0"/>
              <a:t>Release month of the movie: One-hot encoded (12 categories)</a:t>
            </a:r>
          </a:p>
          <a:p>
            <a:pPr lvl="1"/>
            <a:r>
              <a:rPr lang="en-US" dirty="0"/>
              <a:t>Genre of the movie: One-hot encoded (17 categories)</a:t>
            </a:r>
          </a:p>
          <a:p>
            <a:pPr lvl="1"/>
            <a:r>
              <a:rPr lang="en-US" dirty="0"/>
              <a:t>MPAA Rating of the Movie: (4 categories)</a:t>
            </a:r>
          </a:p>
          <a:p>
            <a:pPr lvl="1"/>
            <a:r>
              <a:rPr lang="en-US" dirty="0"/>
              <a:t>One-hot encoded value of the month the movie was released (12 categories encoded</a:t>
            </a:r>
          </a:p>
          <a:p>
            <a:pPr lvl="1"/>
            <a:r>
              <a:rPr lang="en-US" dirty="0"/>
              <a:t>One-hot encoded value of the genre of the movie (17 categories encoded)</a:t>
            </a:r>
          </a:p>
          <a:p>
            <a:pPr lvl="1"/>
            <a:r>
              <a:rPr lang="en-US" b="1" dirty="0"/>
              <a:t>Director Star Power</a:t>
            </a:r>
            <a:r>
              <a:rPr lang="en-US" dirty="0"/>
              <a:t>: 1 point for each Best Director Award for earned or nominated by the director of said movie</a:t>
            </a:r>
          </a:p>
          <a:p>
            <a:pPr lvl="1"/>
            <a:r>
              <a:rPr lang="en-US" b="1" dirty="0"/>
              <a:t>Cast 1 Star Power</a:t>
            </a:r>
            <a:r>
              <a:rPr lang="en-US" dirty="0"/>
              <a:t>: 1 point for each Best Actor or Best Actress Award earned or nominated by the 1</a:t>
            </a:r>
            <a:r>
              <a:rPr lang="en-US" baseline="30000" dirty="0"/>
              <a:t>st</a:t>
            </a:r>
            <a:r>
              <a:rPr lang="en-US" dirty="0"/>
              <a:t> cast member listed for the movie</a:t>
            </a:r>
          </a:p>
          <a:p>
            <a:pPr lvl="1"/>
            <a:r>
              <a:rPr lang="en-US" b="1" dirty="0"/>
              <a:t>Cast 2 Star Power</a:t>
            </a:r>
            <a:r>
              <a:rPr lang="en-US" dirty="0"/>
              <a:t>: 1 point for each Best Actor or Best Actress Award earned or nominated by the 2</a:t>
            </a:r>
            <a:r>
              <a:rPr lang="en-US" baseline="30000" dirty="0"/>
              <a:t>nd</a:t>
            </a:r>
            <a:r>
              <a:rPr lang="en-US" dirty="0"/>
              <a:t>  cast member listed for the movie</a:t>
            </a:r>
          </a:p>
          <a:p>
            <a:pPr lvl="1"/>
            <a:r>
              <a:rPr lang="en-US" b="1" dirty="0"/>
              <a:t>Cast 3 Star Power</a:t>
            </a:r>
            <a:r>
              <a:rPr lang="en-US" dirty="0"/>
              <a:t>: 1 point for each Best Actor or Best Actress Award earned or nominated by the 3</a:t>
            </a:r>
            <a:r>
              <a:rPr lang="en-US" baseline="30000" dirty="0"/>
              <a:t>rd</a:t>
            </a:r>
            <a:r>
              <a:rPr lang="en-US" dirty="0"/>
              <a:t>  cast member listed for the movie</a:t>
            </a:r>
          </a:p>
          <a:p>
            <a:pPr lvl="1"/>
            <a:r>
              <a:rPr lang="en-US" b="1" dirty="0"/>
              <a:t>Log(Budget): </a:t>
            </a:r>
            <a:r>
              <a:rPr lang="en-US" dirty="0"/>
              <a:t>Logarithm of the Budget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53AE2-6AD4-3A49-8706-42C05CB7E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85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354E1-91FD-2346-BACB-CF24AE133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>
                <a:latin typeface="CCMeanwhile" pitchFamily="2" charset="77"/>
              </a:rPr>
              <a:t>Top 5 Positive and Negative Correlation Features</a:t>
            </a:r>
            <a:br>
              <a:rPr lang="en-US" sz="2400" dirty="0">
                <a:latin typeface="CCMeanwhile" pitchFamily="2" charset="77"/>
              </a:rPr>
            </a:br>
            <a:endParaRPr lang="en-US" sz="2400" dirty="0">
              <a:latin typeface="CCMeanwhile" pitchFamily="2" charset="77"/>
            </a:endParaRP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62D17064-FD09-A14A-8500-F48942A81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8649" y="-257919"/>
            <a:ext cx="7821127" cy="7821127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82AD2-FC4C-4640-BD9D-94054D57A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6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funnel chart&#10;&#10;Description automatically generated">
            <a:extLst>
              <a:ext uri="{FF2B5EF4-FFF2-40B4-BE49-F238E27FC236}">
                <a16:creationId xmlns:a16="http://schemas.microsoft.com/office/drawing/2014/main" id="{40D18D95-D201-BD45-ADB1-F27781A1D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2871" y="-139101"/>
            <a:ext cx="7682664" cy="7682664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443FA03-34AA-5A47-AE66-9CEEEDE7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>
                <a:latin typeface="CCMeanwhile" pitchFamily="2" charset="77"/>
              </a:rPr>
              <a:t>Top 5 Positive and Negative Correlation Features</a:t>
            </a:r>
            <a:br>
              <a:rPr lang="en-US" sz="2400" dirty="0">
                <a:latin typeface="CCMeanwhile" pitchFamily="2" charset="77"/>
              </a:rPr>
            </a:br>
            <a:endParaRPr lang="en-US" sz="2400" dirty="0">
              <a:latin typeface="CCMeanwhile" pitchFamily="2" charset="77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E8759-92F8-0F4F-BB60-6C6FE236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2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712</Words>
  <Application>Microsoft Macintosh PowerPoint</Application>
  <PresentationFormat>Widescreen</PresentationFormat>
  <Paragraphs>105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CCMeanwhile</vt:lpstr>
      <vt:lpstr>Courier</vt:lpstr>
      <vt:lpstr>Courier New</vt:lpstr>
      <vt:lpstr>Office Theme</vt:lpstr>
      <vt:lpstr>Predicting IMDB Star Ratings</vt:lpstr>
      <vt:lpstr>Topics</vt:lpstr>
      <vt:lpstr>Description of the Problem</vt:lpstr>
      <vt:lpstr>Description of the Problem</vt:lpstr>
      <vt:lpstr>Description of the Problem</vt:lpstr>
      <vt:lpstr>Data Source</vt:lpstr>
      <vt:lpstr>Features In Data Source Used In Model</vt:lpstr>
      <vt:lpstr>Top 5 Positive and Negative Correlation Features </vt:lpstr>
      <vt:lpstr>Top 5 Positive and Negative Correlation Features </vt:lpstr>
      <vt:lpstr>Linear Equation with Coefficients</vt:lpstr>
      <vt:lpstr>Final Test Score</vt:lpstr>
      <vt:lpstr>Residual Plot</vt:lpstr>
      <vt:lpstr>Distribution of Error</vt:lpstr>
      <vt:lpstr>QQ Plot</vt:lpstr>
      <vt:lpstr>Future Work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IMDB Star Ratings</dc:title>
  <dc:creator>Michael Green</dc:creator>
  <cp:lastModifiedBy>Michael Green</cp:lastModifiedBy>
  <cp:revision>21</cp:revision>
  <dcterms:created xsi:type="dcterms:W3CDTF">2020-10-09T04:33:09Z</dcterms:created>
  <dcterms:modified xsi:type="dcterms:W3CDTF">2020-10-09T14:02:23Z</dcterms:modified>
</cp:coreProperties>
</file>