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3"/>
  </p:notesMasterIdLst>
  <p:sldIdLst>
    <p:sldId id="256" r:id="rId2"/>
    <p:sldId id="286" r:id="rId3"/>
    <p:sldId id="290" r:id="rId4"/>
    <p:sldId id="311" r:id="rId5"/>
    <p:sldId id="312" r:id="rId6"/>
    <p:sldId id="314" r:id="rId7"/>
    <p:sldId id="313" r:id="rId8"/>
    <p:sldId id="316" r:id="rId9"/>
    <p:sldId id="287" r:id="rId10"/>
    <p:sldId id="317" r:id="rId11"/>
    <p:sldId id="298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Georgia" panose="02040502050405020303" pitchFamily="18" charset="0"/>
      <p:regular r:id="rId18"/>
      <p:bold r:id="rId19"/>
      <p:italic r:id="rId20"/>
      <p:boldItalic r:id="rId21"/>
    </p:embeddedFont>
    <p:embeddedFont>
      <p:font typeface="Nunito Sans" panose="020B0604020202020204" charset="0"/>
      <p:regular r:id="rId22"/>
      <p:bold r:id="rId23"/>
      <p:italic r:id="rId24"/>
      <p:boldItalic r:id="rId25"/>
    </p:embeddedFont>
    <p:embeddedFont>
      <p:font typeface="Helvetica" panose="020B0604020202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69E"/>
    <a:srgbClr val="FFFF99"/>
    <a:srgbClr val="FA8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2F608D-247E-48B9-AEF1-B047CABF1DD8}">
  <a:tblStyle styleId="{FA2F608D-247E-48B9-AEF1-B047CABF1D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340859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68348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3620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3159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3801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5492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7030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0408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8286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5874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2932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0946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flipH="1">
            <a:off x="-7125" y="0"/>
            <a:ext cx="2592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2585478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277100" y="284200"/>
            <a:ext cx="2024100" cy="36780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277100" y="3983050"/>
            <a:ext cx="20241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999999"/>
              </a:buClr>
              <a:buSzPts val="1400"/>
              <a:buFont typeface="Georgia"/>
              <a:buNone/>
              <a:defRPr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 lang="e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 rot="5400000" flipH="1">
            <a:off x="4518950" y="-3360875"/>
            <a:ext cx="113100" cy="91512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-7125" y="1271275"/>
            <a:ext cx="9151200" cy="387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1847275" y="1704600"/>
            <a:ext cx="5449500" cy="2714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buSzPts val="2400"/>
              <a:buFont typeface="Georgia"/>
              <a:buChar char="▪"/>
              <a:defRPr sz="2400" i="1">
                <a:latin typeface="Georgia"/>
                <a:ea typeface="Georgia"/>
                <a:cs typeface="Georgia"/>
                <a:sym typeface="Georgia"/>
              </a:defRPr>
            </a:lvl1pPr>
            <a:lvl2pPr lvl="1" algn="ctr" rtl="0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2pPr>
            <a:lvl3pPr lvl="2" algn="ctr" rtl="0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3pPr>
            <a:lvl4pPr lvl="3" algn="ctr" rtl="0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4pPr>
            <a:lvl5pPr lvl="4" algn="ctr" rtl="0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5pPr>
            <a:lvl6pPr lvl="5" algn="ctr" rtl="0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6pPr>
            <a:lvl7pPr lvl="6" algn="ctr" rtl="0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7pPr>
            <a:lvl8pPr lvl="7" algn="ctr" rtl="0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8pPr>
            <a:lvl9pPr lvl="8" algn="ctr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2 columns with intro 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2400"/>
              <a:buNone/>
              <a:defRPr/>
            </a:lvl1pPr>
            <a:lvl2pPr lvl="1" rtl="0">
              <a:spcBef>
                <a:spcPts val="0"/>
              </a:spcBef>
              <a:buSzPts val="2400"/>
              <a:buNone/>
              <a:defRPr/>
            </a:lvl2pPr>
            <a:lvl3pPr lvl="2" rtl="0">
              <a:spcBef>
                <a:spcPts val="0"/>
              </a:spcBef>
              <a:buSzPts val="2400"/>
              <a:buNone/>
              <a:defRPr/>
            </a:lvl3pPr>
            <a:lvl4pPr lvl="3" rtl="0">
              <a:spcBef>
                <a:spcPts val="0"/>
              </a:spcBef>
              <a:buSzPts val="2400"/>
              <a:buNone/>
              <a:defRPr/>
            </a:lvl4pPr>
            <a:lvl5pPr lvl="4" rtl="0">
              <a:spcBef>
                <a:spcPts val="0"/>
              </a:spcBef>
              <a:buSzPts val="2400"/>
              <a:buNone/>
              <a:defRPr/>
            </a:lvl5pPr>
            <a:lvl6pPr lvl="5" rtl="0">
              <a:spcBef>
                <a:spcPts val="0"/>
              </a:spcBef>
              <a:buSzPts val="2400"/>
              <a:buNone/>
              <a:defRPr/>
            </a:lvl6pPr>
            <a:lvl7pPr lvl="6" rtl="0">
              <a:spcBef>
                <a:spcPts val="0"/>
              </a:spcBef>
              <a:buSzPts val="2400"/>
              <a:buNone/>
              <a:defRPr/>
            </a:lvl7pPr>
            <a:lvl8pPr lvl="7" rtl="0">
              <a:spcBef>
                <a:spcPts val="0"/>
              </a:spcBef>
              <a:buSzPts val="2400"/>
              <a:buNone/>
              <a:defRPr/>
            </a:lvl8pPr>
            <a:lvl9pPr lvl="8" rtl="0">
              <a:spcBef>
                <a:spcPts val="0"/>
              </a:spcBef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3090625" y="2004325"/>
            <a:ext cx="2727000" cy="2552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100"/>
              <a:buChar char="▪"/>
              <a:defRPr sz="1100"/>
            </a:lvl1pPr>
            <a:lvl2pPr lvl="1" rtl="0">
              <a:spcBef>
                <a:spcPts val="0"/>
              </a:spcBef>
              <a:buSzPts val="1100"/>
              <a:buChar char="-"/>
              <a:defRPr sz="1100"/>
            </a:lvl2pPr>
            <a:lvl3pPr lvl="2" rtl="0">
              <a:spcBef>
                <a:spcPts val="0"/>
              </a:spcBef>
              <a:buSzPts val="1100"/>
              <a:buChar char="-"/>
              <a:defRPr sz="1100"/>
            </a:lvl3pPr>
            <a:lvl4pPr lvl="3" rtl="0">
              <a:spcBef>
                <a:spcPts val="0"/>
              </a:spcBef>
              <a:buSzPts val="1100"/>
              <a:buChar char="-"/>
              <a:defRPr sz="1100"/>
            </a:lvl4pPr>
            <a:lvl5pPr lvl="4" rtl="0">
              <a:spcBef>
                <a:spcPts val="0"/>
              </a:spcBef>
              <a:buSzPts val="1100"/>
              <a:buChar char="-"/>
              <a:defRPr sz="1100"/>
            </a:lvl5pPr>
            <a:lvl6pPr lvl="5" rtl="0">
              <a:spcBef>
                <a:spcPts val="0"/>
              </a:spcBef>
              <a:buSzPts val="1100"/>
              <a:buChar char="-"/>
              <a:defRPr sz="1100"/>
            </a:lvl6pPr>
            <a:lvl7pPr lvl="6" rtl="0">
              <a:spcBef>
                <a:spcPts val="0"/>
              </a:spcBef>
              <a:buSzPts val="1100"/>
              <a:buChar char="-"/>
              <a:defRPr sz="1100"/>
            </a:lvl7pPr>
            <a:lvl8pPr lvl="7" rtl="0">
              <a:spcBef>
                <a:spcPts val="0"/>
              </a:spcBef>
              <a:buSzPts val="1100"/>
              <a:buChar char="-"/>
              <a:defRPr sz="1100"/>
            </a:lvl8pPr>
            <a:lvl9pPr lvl="8" rtl="0">
              <a:spcBef>
                <a:spcPts val="0"/>
              </a:spcBef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3"/>
          </p:nvPr>
        </p:nvSpPr>
        <p:spPr>
          <a:xfrm>
            <a:off x="5959744" y="2004325"/>
            <a:ext cx="2727000" cy="2552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100"/>
              <a:buChar char="▪"/>
              <a:defRPr sz="1100"/>
            </a:lvl1pPr>
            <a:lvl2pPr lvl="1" rtl="0">
              <a:spcBef>
                <a:spcPts val="0"/>
              </a:spcBef>
              <a:buSzPts val="1100"/>
              <a:buChar char="-"/>
              <a:defRPr sz="1100"/>
            </a:lvl2pPr>
            <a:lvl3pPr lvl="2" rtl="0">
              <a:spcBef>
                <a:spcPts val="0"/>
              </a:spcBef>
              <a:buSzPts val="1100"/>
              <a:buChar char="-"/>
              <a:defRPr sz="1100"/>
            </a:lvl3pPr>
            <a:lvl4pPr lvl="3" rtl="0">
              <a:spcBef>
                <a:spcPts val="0"/>
              </a:spcBef>
              <a:buSzPts val="1100"/>
              <a:buChar char="-"/>
              <a:defRPr sz="1100"/>
            </a:lvl4pPr>
            <a:lvl5pPr lvl="4" rtl="0">
              <a:spcBef>
                <a:spcPts val="0"/>
              </a:spcBef>
              <a:buSzPts val="1100"/>
              <a:buChar char="-"/>
              <a:defRPr sz="1100"/>
            </a:lvl5pPr>
            <a:lvl6pPr lvl="5" rtl="0">
              <a:spcBef>
                <a:spcPts val="0"/>
              </a:spcBef>
              <a:buSzPts val="1100"/>
              <a:buChar char="-"/>
              <a:defRPr sz="1100"/>
            </a:lvl6pPr>
            <a:lvl7pPr lvl="6" rtl="0">
              <a:spcBef>
                <a:spcPts val="0"/>
              </a:spcBef>
              <a:buSzPts val="1100"/>
              <a:buChar char="-"/>
              <a:defRPr sz="1100"/>
            </a:lvl7pPr>
            <a:lvl8pPr lvl="7" rtl="0">
              <a:spcBef>
                <a:spcPts val="0"/>
              </a:spcBef>
              <a:buSzPts val="1100"/>
              <a:buChar char="-"/>
              <a:defRPr sz="1100"/>
            </a:lvl8pPr>
            <a:lvl9pPr lvl="8" rtl="0">
              <a:spcBef>
                <a:spcPts val="0"/>
              </a:spcBef>
              <a:buSzPts val="1100"/>
              <a:buChar char="-"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 column half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4574903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511425" y="575500"/>
            <a:ext cx="3517200" cy="97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511425" y="1598600"/>
            <a:ext cx="3517200" cy="295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200"/>
              <a:buChar char="▪"/>
              <a:defRPr sz="1200"/>
            </a:lvl1pPr>
            <a:lvl2pPr lvl="1" rtl="0">
              <a:spcBef>
                <a:spcPts val="0"/>
              </a:spcBef>
              <a:buSzPts val="1200"/>
              <a:buChar char="-"/>
              <a:defRPr sz="1200"/>
            </a:lvl2pPr>
            <a:lvl3pPr lvl="2" rtl="0">
              <a:spcBef>
                <a:spcPts val="0"/>
              </a:spcBef>
              <a:buSzPts val="1200"/>
              <a:buChar char="-"/>
              <a:defRPr sz="1200"/>
            </a:lvl3pPr>
            <a:lvl4pPr lvl="3" rtl="0">
              <a:spcBef>
                <a:spcPts val="0"/>
              </a:spcBef>
              <a:buSzPts val="1200"/>
              <a:buChar char="-"/>
              <a:defRPr sz="1200"/>
            </a:lvl4pPr>
            <a:lvl5pPr lvl="4" rtl="0">
              <a:spcBef>
                <a:spcPts val="0"/>
              </a:spcBef>
              <a:buSzPts val="1200"/>
              <a:buChar char="-"/>
              <a:defRPr sz="1200"/>
            </a:lvl5pPr>
            <a:lvl6pPr lvl="5" rtl="0">
              <a:spcBef>
                <a:spcPts val="0"/>
              </a:spcBef>
              <a:buSzPts val="1200"/>
              <a:buChar char="-"/>
              <a:defRPr sz="1200"/>
            </a:lvl6pPr>
            <a:lvl7pPr lvl="6" rtl="0">
              <a:spcBef>
                <a:spcPts val="0"/>
              </a:spcBef>
              <a:buSzPts val="1200"/>
              <a:buChar char="-"/>
              <a:defRPr sz="1200"/>
            </a:lvl7pPr>
            <a:lvl8pPr lvl="7" rtl="0">
              <a:spcBef>
                <a:spcPts val="0"/>
              </a:spcBef>
              <a:buSzPts val="1200"/>
              <a:buChar char="-"/>
              <a:defRPr sz="1200"/>
            </a:lvl8pPr>
            <a:lvl9pPr lvl="8" rtl="0">
              <a:spcBef>
                <a:spcPts val="0"/>
              </a:spcBef>
              <a:buSzPts val="1200"/>
              <a:buChar char="-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None/>
              <a:defRPr/>
            </a:lvl1pPr>
            <a:lvl2pPr lvl="1">
              <a:spcBef>
                <a:spcPts val="0"/>
              </a:spcBef>
              <a:buSzPts val="2400"/>
              <a:buNone/>
              <a:defRPr/>
            </a:lvl2pPr>
            <a:lvl3pPr lvl="2">
              <a:spcBef>
                <a:spcPts val="0"/>
              </a:spcBef>
              <a:buSzPts val="2400"/>
              <a:buNone/>
              <a:defRPr/>
            </a:lvl3pPr>
            <a:lvl4pPr lvl="3">
              <a:spcBef>
                <a:spcPts val="0"/>
              </a:spcBef>
              <a:buSzPts val="2400"/>
              <a:buNone/>
              <a:defRPr/>
            </a:lvl4pPr>
            <a:lvl5pPr lvl="4">
              <a:spcBef>
                <a:spcPts val="0"/>
              </a:spcBef>
              <a:buSzPts val="2400"/>
              <a:buNone/>
              <a:defRPr/>
            </a:lvl5pPr>
            <a:lvl6pPr lvl="5">
              <a:spcBef>
                <a:spcPts val="0"/>
              </a:spcBef>
              <a:buSzPts val="2400"/>
              <a:buNone/>
              <a:defRPr/>
            </a:lvl6pPr>
            <a:lvl7pPr lvl="6">
              <a:spcBef>
                <a:spcPts val="0"/>
              </a:spcBef>
              <a:buSzPts val="2400"/>
              <a:buNone/>
              <a:defRPr/>
            </a:lvl7pPr>
            <a:lvl8pPr lvl="7">
              <a:spcBef>
                <a:spcPts val="0"/>
              </a:spcBef>
              <a:buSzPts val="2400"/>
              <a:buNone/>
              <a:defRPr/>
            </a:lvl8pPr>
            <a:lvl9pPr lvl="8">
              <a:spcBef>
                <a:spcPts val="0"/>
              </a:spcBef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▪"/>
              <a:defRPr sz="1100"/>
            </a:lvl1pPr>
            <a:lvl2pPr lvl="1">
              <a:spcBef>
                <a:spcPts val="0"/>
              </a:spcBef>
              <a:buSzPts val="1100"/>
              <a:buChar char="-"/>
              <a:defRPr sz="1100"/>
            </a:lvl2pPr>
            <a:lvl3pPr lvl="2">
              <a:spcBef>
                <a:spcPts val="0"/>
              </a:spcBef>
              <a:buSzPts val="1100"/>
              <a:buChar char="-"/>
              <a:defRPr sz="1100"/>
            </a:lvl3pPr>
            <a:lvl4pPr lvl="3">
              <a:spcBef>
                <a:spcPts val="0"/>
              </a:spcBef>
              <a:buSzPts val="1100"/>
              <a:buChar char="-"/>
              <a:defRPr sz="1100"/>
            </a:lvl4pPr>
            <a:lvl5pPr lvl="4">
              <a:spcBef>
                <a:spcPts val="0"/>
              </a:spcBef>
              <a:buSzPts val="1100"/>
              <a:buChar char="-"/>
              <a:defRPr sz="1100"/>
            </a:lvl5pPr>
            <a:lvl6pPr lvl="5">
              <a:spcBef>
                <a:spcPts val="0"/>
              </a:spcBef>
              <a:buSzPts val="1100"/>
              <a:buChar char="-"/>
              <a:defRPr sz="1100"/>
            </a:lvl6pPr>
            <a:lvl7pPr lvl="6">
              <a:spcBef>
                <a:spcPts val="0"/>
              </a:spcBef>
              <a:buSzPts val="1100"/>
              <a:buChar char="-"/>
              <a:defRPr sz="1100"/>
            </a:lvl7pPr>
            <a:lvl8pPr lvl="7">
              <a:spcBef>
                <a:spcPts val="0"/>
              </a:spcBef>
              <a:buSzPts val="1100"/>
              <a:buChar char="-"/>
              <a:defRPr sz="1100"/>
            </a:lvl8pPr>
            <a:lvl9pPr lvl="8">
              <a:spcBef>
                <a:spcPts val="0"/>
              </a:spcBef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▪"/>
              <a:defRPr sz="1100"/>
            </a:lvl1pPr>
            <a:lvl2pPr lvl="1">
              <a:spcBef>
                <a:spcPts val="0"/>
              </a:spcBef>
              <a:buSzPts val="1100"/>
              <a:buChar char="-"/>
              <a:defRPr sz="1100"/>
            </a:lvl2pPr>
            <a:lvl3pPr lvl="2">
              <a:spcBef>
                <a:spcPts val="0"/>
              </a:spcBef>
              <a:buSzPts val="1100"/>
              <a:buChar char="-"/>
              <a:defRPr sz="1100"/>
            </a:lvl3pPr>
            <a:lvl4pPr lvl="3">
              <a:spcBef>
                <a:spcPts val="0"/>
              </a:spcBef>
              <a:buSzPts val="1100"/>
              <a:buChar char="-"/>
              <a:defRPr sz="1100"/>
            </a:lvl4pPr>
            <a:lvl5pPr lvl="4">
              <a:spcBef>
                <a:spcPts val="0"/>
              </a:spcBef>
              <a:buSzPts val="1100"/>
              <a:buChar char="-"/>
              <a:defRPr sz="1100"/>
            </a:lvl5pPr>
            <a:lvl6pPr lvl="5">
              <a:spcBef>
                <a:spcPts val="0"/>
              </a:spcBef>
              <a:buSzPts val="1100"/>
              <a:buChar char="-"/>
              <a:defRPr sz="1100"/>
            </a:lvl6pPr>
            <a:lvl7pPr lvl="6">
              <a:spcBef>
                <a:spcPts val="0"/>
              </a:spcBef>
              <a:buSzPts val="1100"/>
              <a:buChar char="-"/>
              <a:defRPr sz="1100"/>
            </a:lvl7pPr>
            <a:lvl8pPr lvl="7">
              <a:spcBef>
                <a:spcPts val="0"/>
              </a:spcBef>
              <a:buSzPts val="1100"/>
              <a:buChar char="-"/>
              <a:defRPr sz="1100"/>
            </a:lvl8pPr>
            <a:lvl9pPr lvl="8">
              <a:spcBef>
                <a:spcPts val="0"/>
              </a:spcBef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 lang="e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600"/>
              </a:spcBef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lnSpc>
                <a:spcPct val="115000"/>
              </a:lnSpc>
              <a:spcBef>
                <a:spcPts val="48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lnSpc>
                <a:spcPct val="115000"/>
              </a:lnSpc>
              <a:spcBef>
                <a:spcPts val="48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rPr>
              <a:t>‹#›</a:t>
            </a:fld>
            <a:endParaRPr lang="en" sz="1000">
              <a:solidFill>
                <a:srgbClr val="CCCCCC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  <p:sldLayoutId id="2147483657" r:id="rId6"/>
    <p:sldLayoutId id="2147483660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fin.antonio@gmail.co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4096497" cy="225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" dirty="0" smtClean="0"/>
              <a:t>LESSON 6:</a:t>
            </a:r>
            <a:br>
              <a:rPr lang="en" dirty="0" smtClean="0"/>
            </a:br>
            <a:r>
              <a:rPr lang="en" dirty="0" smtClean="0"/>
              <a:t>Cloud </a:t>
            </a:r>
            <a:r>
              <a:rPr lang="en"/>
              <a:t/>
            </a:r>
            <a:br>
              <a:rPr lang="en"/>
            </a:br>
            <a:r>
              <a:rPr lang="en" smtClean="0"/>
              <a:t>Deployment</a:t>
            </a:r>
            <a:r>
              <a:rPr lang="en" dirty="0"/>
              <a:t/>
            </a:r>
            <a:br>
              <a:rPr lang="en" dirty="0"/>
            </a:br>
            <a:endParaRPr lang="en" dirty="0"/>
          </a:p>
        </p:txBody>
      </p:sp>
      <p:grpSp>
        <p:nvGrpSpPr>
          <p:cNvPr id="92" name="Shape 92"/>
          <p:cNvGrpSpPr/>
          <p:nvPr/>
        </p:nvGrpSpPr>
        <p:grpSpPr>
          <a:xfrm>
            <a:off x="572752" y="1899264"/>
            <a:ext cx="549262" cy="487982"/>
            <a:chOff x="5292575" y="3681900"/>
            <a:chExt cx="420150" cy="373275"/>
          </a:xfrm>
        </p:grpSpPr>
        <p:sp>
          <p:nvSpPr>
            <p:cNvPr id="93" name="Shape 93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87732" cy="6283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2000" i="1" dirty="0" smtClean="0"/>
              <a:t>Exercise from </a:t>
            </a:r>
            <a:r>
              <a:rPr lang="en" sz="2000" i="1" smtClean="0"/>
              <a:t>aCloudGuru “Using Polly </a:t>
            </a:r>
            <a:r>
              <a:rPr lang="en" sz="2000" i="1" dirty="0" smtClean="0"/>
              <a:t>to help you pass </a:t>
            </a:r>
            <a:r>
              <a:rPr lang="en" sz="2000" i="1" smtClean="0"/>
              <a:t>the exam”</a:t>
            </a:r>
            <a:endParaRPr lang="en" sz="2000" i="1" dirty="0"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962" y="374072"/>
            <a:ext cx="6405814" cy="419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915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xfrm>
            <a:off x="511425" y="1549400"/>
            <a:ext cx="3517200" cy="973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Thank you very much for your time</a:t>
            </a:r>
          </a:p>
        </p:txBody>
      </p:sp>
      <p:sp>
        <p:nvSpPr>
          <p:cNvPr id="472" name="Shape 47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sp>
        <p:nvSpPr>
          <p:cNvPr id="473" name="Shape 473"/>
          <p:cNvSpPr txBox="1">
            <a:spLocks noGrp="1"/>
          </p:cNvSpPr>
          <p:nvPr>
            <p:ph type="body" idx="1"/>
          </p:nvPr>
        </p:nvSpPr>
        <p:spPr>
          <a:xfrm>
            <a:off x="511425" y="2572500"/>
            <a:ext cx="3517200" cy="178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dirty="0"/>
              <a:t>If you have any questions about this document please don’t hesitate to contact </a:t>
            </a:r>
            <a:r>
              <a:rPr lang="en" dirty="0" smtClean="0"/>
              <a:t>me </a:t>
            </a:r>
            <a:r>
              <a:rPr lang="en" dirty="0"/>
              <a:t>at:</a:t>
            </a:r>
          </a:p>
          <a:p>
            <a:pPr marL="457200" lvl="0" indent="-304800" rtl="0">
              <a:spcBef>
                <a:spcPts val="0"/>
              </a:spcBef>
              <a:spcAft>
                <a:spcPts val="1000"/>
              </a:spcAft>
              <a:buSzPts val="1200"/>
              <a:buChar char="▪"/>
            </a:pPr>
            <a:r>
              <a:rPr lang="en" dirty="0" smtClean="0">
                <a:hlinkClick r:id="rId3"/>
              </a:rPr>
              <a:t>fin.antonio@gmail.com</a:t>
            </a:r>
            <a:r>
              <a:rPr lang="en" dirty="0" smtClean="0"/>
              <a:t> </a:t>
            </a:r>
            <a:endParaRPr lang="en" dirty="0"/>
          </a:p>
        </p:txBody>
      </p:sp>
      <p:grpSp>
        <p:nvGrpSpPr>
          <p:cNvPr id="474" name="Shape 474"/>
          <p:cNvGrpSpPr/>
          <p:nvPr/>
        </p:nvGrpSpPr>
        <p:grpSpPr>
          <a:xfrm>
            <a:off x="628402" y="1039422"/>
            <a:ext cx="542234" cy="510157"/>
            <a:chOff x="5972700" y="2330200"/>
            <a:chExt cx="411625" cy="387275"/>
          </a:xfrm>
        </p:grpSpPr>
        <p:sp>
          <p:nvSpPr>
            <p:cNvPr id="475" name="Shape 475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F6703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F6703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t="20577" b="11382"/>
          <a:stretch/>
        </p:blipFill>
        <p:spPr>
          <a:xfrm>
            <a:off x="4567435" y="0"/>
            <a:ext cx="4576565" cy="514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740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2868190" y="575500"/>
            <a:ext cx="6045565" cy="1516438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just">
              <a:buNone/>
            </a:pPr>
            <a:r>
              <a:rPr lang="en-US" dirty="0"/>
              <a:t>Ubiquitous access to shared pools of configurable system resources and higher-level </a:t>
            </a:r>
            <a:r>
              <a:rPr lang="en-US" dirty="0" smtClean="0"/>
              <a:t>services.</a:t>
            </a:r>
          </a:p>
          <a:p>
            <a:pPr lvl="0" algn="just">
              <a:buNone/>
            </a:pPr>
            <a:r>
              <a:rPr lang="en-US" dirty="0" smtClean="0"/>
              <a:t>Three </a:t>
            </a:r>
            <a:r>
              <a:rPr lang="en-US" dirty="0"/>
              <a:t>standard models </a:t>
            </a:r>
            <a:r>
              <a:rPr lang="en-US" dirty="0" smtClean="0"/>
              <a:t>are </a:t>
            </a:r>
            <a:r>
              <a:rPr lang="en-US" dirty="0"/>
              <a:t>Infrastructure as a Service (IaaS), Platform as a Service (PaaS), and Software as a Service (</a:t>
            </a:r>
            <a:r>
              <a:rPr lang="en-US" dirty="0" smtClean="0"/>
              <a:t>SaaS)</a:t>
            </a:r>
            <a:endParaRPr lang="en" dirty="0"/>
          </a:p>
        </p:txBody>
      </p:sp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234449" y="575500"/>
            <a:ext cx="2100889" cy="3981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sz="2000" i="1" dirty="0" smtClean="0"/>
              <a:t>Cloud </a:t>
            </a:r>
            <a:r>
              <a:rPr lang="en-US" sz="2000" i="1" dirty="0"/>
              <a:t>computing relies on sharing of resources to achieve coherence and economies of scale, similar to a public </a:t>
            </a:r>
            <a:r>
              <a:rPr lang="en-US" sz="2000" i="1" dirty="0" smtClean="0"/>
              <a:t>utility</a:t>
            </a:r>
            <a:endParaRPr lang="en" sz="2000" i="1" dirty="0"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1026" name="Picture 2" descr="File:Cloud computing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046" y="1708111"/>
            <a:ext cx="3785851" cy="342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435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sp>
        <p:nvSpPr>
          <p:cNvPr id="9" name="Shape 129"/>
          <p:cNvSpPr txBox="1">
            <a:spLocks/>
          </p:cNvSpPr>
          <p:nvPr/>
        </p:nvSpPr>
        <p:spPr>
          <a:xfrm>
            <a:off x="157880" y="614970"/>
            <a:ext cx="2256395" cy="97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buClr>
                <a:srgbClr val="F67031"/>
              </a:buClr>
              <a:buSzPts val="2400"/>
              <a:buFont typeface="Nunito Sans"/>
              <a:buNone/>
              <a:defRPr sz="240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buClr>
                <a:srgbClr val="F67031"/>
              </a:buClr>
              <a:buSzPts val="2400"/>
              <a:buFont typeface="Nunito Sans"/>
              <a:buNone/>
              <a:defRPr sz="240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buClr>
                <a:srgbClr val="F67031"/>
              </a:buClr>
              <a:buSzPts val="2400"/>
              <a:buFont typeface="Nunito Sans"/>
              <a:buNone/>
              <a:defRPr sz="240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buClr>
                <a:srgbClr val="F67031"/>
              </a:buClr>
              <a:buSzPts val="2400"/>
              <a:buFont typeface="Nunito Sans"/>
              <a:buNone/>
              <a:defRPr sz="240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buClr>
                <a:srgbClr val="F67031"/>
              </a:buClr>
              <a:buSzPts val="2400"/>
              <a:buFont typeface="Nunito Sans"/>
              <a:buNone/>
              <a:defRPr sz="240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buClr>
                <a:srgbClr val="F67031"/>
              </a:buClr>
              <a:buSzPts val="2400"/>
              <a:buFont typeface="Nunito Sans"/>
              <a:buNone/>
              <a:defRPr sz="240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buClr>
                <a:srgbClr val="F67031"/>
              </a:buClr>
              <a:buSzPts val="2400"/>
              <a:buFont typeface="Nunito Sans"/>
              <a:buNone/>
              <a:defRPr sz="240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buClr>
                <a:srgbClr val="F67031"/>
              </a:buClr>
              <a:buSzPts val="2400"/>
              <a:buFont typeface="Nunito Sans"/>
              <a:buNone/>
              <a:defRPr sz="240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r>
              <a:rPr lang="en" dirty="0" smtClean="0"/>
              <a:t>AWS</a:t>
            </a:r>
            <a:endParaRPr lang="en" dirty="0"/>
          </a:p>
        </p:txBody>
      </p:sp>
      <p:sp>
        <p:nvSpPr>
          <p:cNvPr id="10" name="Shape 131"/>
          <p:cNvSpPr txBox="1">
            <a:spLocks/>
          </p:cNvSpPr>
          <p:nvPr/>
        </p:nvSpPr>
        <p:spPr>
          <a:xfrm>
            <a:off x="157880" y="1654255"/>
            <a:ext cx="2328761" cy="295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Georgia"/>
              <a:buNone/>
              <a:defRPr sz="1400" b="0" i="1" u="none" strike="noStrike" cap="none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b="0" i="1" u="none" strike="noStrike" cap="none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b="0" i="1" u="none" strike="noStrike" cap="none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b="0" i="1" u="none" strike="noStrike" cap="none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b="0" i="1" u="none" strike="noStrike" cap="none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b="0" i="1" u="none" strike="noStrike" cap="none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b="0" i="1" u="none" strike="noStrike" cap="none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b="0" i="1" u="none" strike="noStrike" cap="none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b="0" i="1" u="none" strike="noStrike" cap="none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algn="just"/>
            <a:r>
              <a:rPr lang="en-US" sz="1200" i="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In 2003</a:t>
            </a:r>
            <a:r>
              <a:rPr lang="en-US" sz="1200" i="0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, the AWS concept was publicly reformulated when </a:t>
            </a:r>
            <a:r>
              <a:rPr lang="en-US" i="0" dirty="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rPr>
              <a:t>Chris Pinkham </a:t>
            </a:r>
            <a:r>
              <a:rPr lang="en-US" sz="1200" i="0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and </a:t>
            </a:r>
            <a:r>
              <a:rPr lang="en-US" i="0" dirty="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rPr>
              <a:t>Benjamin Black </a:t>
            </a:r>
            <a:r>
              <a:rPr lang="en-US" sz="1200" i="0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presented a paper describing a vision for Amazon's retail computing </a:t>
            </a:r>
            <a:r>
              <a:rPr lang="en-US" sz="1200" i="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infrastructure.</a:t>
            </a:r>
          </a:p>
          <a:p>
            <a:pPr algn="just"/>
            <a:r>
              <a:rPr lang="en-US" sz="1200" i="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In 2004, AWS launched is first service</a:t>
            </a:r>
            <a:endParaRPr lang="it-IT" i="0" dirty="0">
              <a:solidFill>
                <a:srgbClr val="F6703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2" name="Picture 2" descr="Amazon Web Services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195" y="1466428"/>
            <a:ext cx="4876800" cy="292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217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sp>
        <p:nvSpPr>
          <p:cNvPr id="6" name="Shape 104"/>
          <p:cNvSpPr txBox="1">
            <a:spLocks/>
          </p:cNvSpPr>
          <p:nvPr/>
        </p:nvSpPr>
        <p:spPr>
          <a:xfrm>
            <a:off x="234449" y="144726"/>
            <a:ext cx="8514845" cy="106570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Clr>
                <a:srgbClr val="FFFFFF"/>
              </a:buClr>
              <a:buSzPts val="2400"/>
            </a:pPr>
            <a:r>
              <a:rPr lang="en-US" sz="2000" i="1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Compute</a:t>
            </a:r>
            <a:r>
              <a:rPr lang="en-US" sz="2000" i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: allowing you to develop, deploy, run, and scale your applications and </a:t>
            </a:r>
            <a:r>
              <a:rPr lang="en-US" sz="2000" i="1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workloads</a:t>
            </a:r>
            <a:endParaRPr lang="en" sz="2000" i="1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665349"/>
              </p:ext>
            </p:extLst>
          </p:nvPr>
        </p:nvGraphicFramePr>
        <p:xfrm>
          <a:off x="1089824" y="1828149"/>
          <a:ext cx="6949002" cy="1647190"/>
        </p:xfrm>
        <a:graphic>
          <a:graphicData uri="http://schemas.openxmlformats.org/drawingml/2006/table">
            <a:tbl>
              <a:tblPr firstRow="1" bandRow="1">
                <a:tableStyleId>{FA2F608D-247E-48B9-AEF1-B047CABF1DD8}</a:tableStyleId>
              </a:tblPr>
              <a:tblGrid>
                <a:gridCol w="2594090"/>
                <a:gridCol w="4354912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b="0" i="1" u="none" strike="noStrike" cap="none" dirty="0" smtClean="0">
                          <a:solidFill>
                            <a:srgbClr val="F6703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EC2</a:t>
                      </a:r>
                      <a:endParaRPr lang="it-IT" sz="1600" b="0" i="1" u="none" strike="noStrike" cap="none" dirty="0">
                        <a:solidFill>
                          <a:srgbClr val="F6703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960"/>
                        </a:spcAft>
                      </a:pPr>
                      <a:r>
                        <a:rPr lang="en-US" sz="1050" dirty="0" smtClean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</a:rPr>
                        <a:t/>
                      </a:r>
                      <a:br>
                        <a:rPr lang="en-US" sz="1050" dirty="0" smtClean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</a:rPr>
                      </a:br>
                      <a:r>
                        <a:rPr lang="en-US" sz="1200" b="0" i="0" u="none" strike="noStrike" cap="none" dirty="0" smtClean="0">
                          <a:solidFill>
                            <a:srgbClr val="666666"/>
                          </a:solidFill>
                          <a:effectLst/>
                          <a:latin typeface="Nunito Sans"/>
                          <a:sym typeface="Arial"/>
                        </a:rPr>
                        <a:t>V</a:t>
                      </a:r>
                      <a:r>
                        <a:rPr lang="en-US" sz="1200" b="0" i="0" u="none" strike="noStrike" cap="none" dirty="0" smtClean="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Arial"/>
                        </a:rPr>
                        <a:t>irtual machine </a:t>
                      </a:r>
                      <a:r>
                        <a:rPr lang="en-US" sz="1200" b="0" i="0" u="none" strike="noStrike" cap="none" dirty="0" smtClean="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Arial"/>
                        </a:rPr>
                        <a:t>on the Cloud where</a:t>
                      </a:r>
                      <a:r>
                        <a:rPr lang="en-US" sz="1200" b="0" i="0" u="none" strike="noStrike" cap="none" baseline="0" dirty="0" smtClean="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Arial"/>
                        </a:rPr>
                        <a:t> is possible to install and run applications</a:t>
                      </a:r>
                      <a:endParaRPr lang="en-US" sz="1200" b="0" i="0" u="none" strike="noStrike" cap="none" dirty="0">
                        <a:solidFill>
                          <a:srgbClr val="666666"/>
                        </a:solidFill>
                        <a:latin typeface="Nunito Sans"/>
                        <a:ea typeface="Nunito Sans"/>
                        <a:cs typeface="Nunito Sans"/>
                        <a:sym typeface="Arial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b="0" i="1" u="none" strike="noStrike" cap="none" dirty="0" smtClean="0">
                          <a:solidFill>
                            <a:srgbClr val="F6703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EC2 Container Service</a:t>
                      </a:r>
                      <a:endParaRPr lang="it-IT" sz="1600" b="0" i="1" u="none" strike="noStrike" cap="none" dirty="0">
                        <a:solidFill>
                          <a:srgbClr val="F6703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cap="none" dirty="0" smtClean="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Georgia"/>
                        </a:rPr>
                        <a:t>Cluster Docker </a:t>
                      </a:r>
                      <a:r>
                        <a:rPr lang="en-US" sz="1200" b="0" i="0" u="none" strike="noStrike" cap="none" dirty="0" smtClean="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Georgia"/>
                        </a:rPr>
                        <a:t>container </a:t>
                      </a:r>
                      <a:r>
                        <a:rPr lang="en-US" sz="1200" b="0" i="0" u="none" strike="noStrike" cap="none" dirty="0" smtClean="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Georgia"/>
                        </a:rPr>
                        <a:t>running on EC2</a:t>
                      </a:r>
                    </a:p>
                  </a:txBody>
                  <a:tcPr marL="72000" marR="72000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b="0" i="1" u="none" strike="noStrike" cap="none" dirty="0" smtClean="0">
                          <a:solidFill>
                            <a:srgbClr val="F6703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Elastic Beanstalk</a:t>
                      </a:r>
                      <a:endParaRPr lang="it-IT" sz="1600" b="0" i="1" u="none" strike="noStrike" cap="none" dirty="0">
                        <a:solidFill>
                          <a:srgbClr val="F6703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cap="none" dirty="0" smtClean="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Georgia"/>
                        </a:rPr>
                        <a:t>GUI to provision all the resources needed from your application</a:t>
                      </a:r>
                    </a:p>
                  </a:txBody>
                  <a:tcPr marL="72000" marR="72000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b="0" i="1" u="none" strike="noStrike" cap="none" dirty="0" smtClean="0">
                          <a:solidFill>
                            <a:srgbClr val="F6703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Lambda</a:t>
                      </a:r>
                      <a:endParaRPr lang="it-IT" sz="1600" b="0" i="1" u="none" strike="noStrike" cap="none" dirty="0">
                        <a:solidFill>
                          <a:srgbClr val="F6703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cap="none" dirty="0" err="1" smtClean="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Georgia"/>
                        </a:rPr>
                        <a:t>Serverless</a:t>
                      </a:r>
                      <a:r>
                        <a:rPr lang="en-US" sz="1200" b="0" i="0" u="none" strike="noStrike" cap="none" dirty="0" smtClean="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Georgia"/>
                        </a:rPr>
                        <a:t> </a:t>
                      </a:r>
                      <a:r>
                        <a:rPr lang="en-US" sz="1200" b="0" i="0" u="none" strike="noStrike" cap="none" dirty="0" smtClean="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Georgia"/>
                        </a:rPr>
                        <a:t>function that allow to execute code without taking</a:t>
                      </a:r>
                      <a:r>
                        <a:rPr lang="en-US" sz="1200" b="0" i="0" u="none" strike="noStrike" cap="none" baseline="0" dirty="0" smtClean="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Georgia"/>
                        </a:rPr>
                        <a:t> care of the HW</a:t>
                      </a:r>
                      <a:endParaRPr lang="en-US" sz="1200" b="0" i="0" u="none" strike="noStrike" cap="none" dirty="0">
                        <a:solidFill>
                          <a:srgbClr val="666666"/>
                        </a:solidFill>
                        <a:latin typeface="Nunito Sans"/>
                        <a:ea typeface="Nunito Sans"/>
                        <a:cs typeface="Nunito Sans"/>
                        <a:sym typeface="Georgia"/>
                      </a:endParaRPr>
                    </a:p>
                  </a:txBody>
                  <a:tcPr marL="72000" marR="72000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45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sp>
        <p:nvSpPr>
          <p:cNvPr id="6" name="Shape 104"/>
          <p:cNvSpPr txBox="1">
            <a:spLocks/>
          </p:cNvSpPr>
          <p:nvPr/>
        </p:nvSpPr>
        <p:spPr>
          <a:xfrm>
            <a:off x="234449" y="144726"/>
            <a:ext cx="8514845" cy="106570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Clr>
                <a:srgbClr val="FFFFFF"/>
              </a:buClr>
              <a:buSzPts val="2400"/>
            </a:pPr>
            <a:r>
              <a:rPr lang="en-US" sz="2000" i="1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Storage</a:t>
            </a:r>
            <a:r>
              <a:rPr lang="en-US" sz="2000" i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: holding the information used </a:t>
            </a:r>
            <a:r>
              <a:rPr lang="en-US" sz="2000" i="1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both by application both by archival</a:t>
            </a:r>
            <a:endParaRPr lang="en" sz="2000" i="1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241599"/>
              </p:ext>
            </p:extLst>
          </p:nvPr>
        </p:nvGraphicFramePr>
        <p:xfrm>
          <a:off x="1089824" y="1828149"/>
          <a:ext cx="6949002" cy="1487805"/>
        </p:xfrm>
        <a:graphic>
          <a:graphicData uri="http://schemas.openxmlformats.org/drawingml/2006/table">
            <a:tbl>
              <a:tblPr firstRow="1" bandRow="1">
                <a:tableStyleId>{FA2F608D-247E-48B9-AEF1-B047CABF1DD8}</a:tableStyleId>
              </a:tblPr>
              <a:tblGrid>
                <a:gridCol w="2594090"/>
                <a:gridCol w="4354912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1" u="none" strike="noStrike" cap="none" dirty="0" smtClean="0">
                          <a:solidFill>
                            <a:srgbClr val="F6703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S3</a:t>
                      </a:r>
                      <a:endParaRPr lang="en-US" sz="1600" b="0" i="1" u="none" strike="noStrike" cap="none" dirty="0">
                        <a:solidFill>
                          <a:srgbClr val="F6703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960"/>
                        </a:spcAft>
                      </a:pPr>
                      <a:r>
                        <a:rPr lang="en-US" sz="1050" dirty="0" smtClean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</a:rPr>
                        <a:t/>
                      </a:r>
                      <a:br>
                        <a:rPr lang="en-US" sz="1050" dirty="0" smtClean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</a:rPr>
                      </a:br>
                      <a:r>
                        <a:rPr lang="en-US" sz="1200" b="0" i="0" u="none" strike="noStrike" cap="none" dirty="0" smtClean="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Arial"/>
                        </a:rPr>
                        <a:t>Object storage</a:t>
                      </a:r>
                      <a:endParaRPr lang="en-US" sz="1200" b="0" i="0" u="none" strike="noStrike" cap="none" dirty="0">
                        <a:solidFill>
                          <a:srgbClr val="666666"/>
                        </a:solidFill>
                        <a:latin typeface="Nunito Sans"/>
                        <a:ea typeface="Nunito Sans"/>
                        <a:cs typeface="Nunito Sans"/>
                        <a:sym typeface="Arial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1" u="none" strike="noStrike" cap="none" smtClean="0">
                          <a:solidFill>
                            <a:srgbClr val="F6703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Glacier</a:t>
                      </a:r>
                      <a:endParaRPr lang="en-US" sz="1600" b="0" i="1" u="none" strike="noStrike" cap="none" dirty="0">
                        <a:solidFill>
                          <a:srgbClr val="F6703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cap="none" dirty="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Arial"/>
                        </a:rPr>
                        <a:t>Decouple an abstraction from its implementation allowing the two to vary independently.</a:t>
                      </a:r>
                    </a:p>
                  </a:txBody>
                  <a:tcPr marL="72000" marR="72000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1" u="none" strike="noStrike" cap="none" dirty="0" smtClean="0">
                          <a:solidFill>
                            <a:srgbClr val="F6703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EFS</a:t>
                      </a:r>
                      <a:endParaRPr lang="en-US" sz="1600" b="0" i="1" u="none" strike="noStrike" cap="none" dirty="0">
                        <a:solidFill>
                          <a:srgbClr val="F6703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cap="none" dirty="0" smtClean="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Arial"/>
                        </a:rPr>
                        <a:t>Network file system (NFSv4.1)</a:t>
                      </a:r>
                      <a:endParaRPr lang="en-US" sz="1200" b="0" i="0" u="none" strike="noStrike" cap="none" dirty="0">
                        <a:solidFill>
                          <a:srgbClr val="666666"/>
                        </a:solidFill>
                        <a:latin typeface="Nunito Sans"/>
                        <a:ea typeface="Nunito Sans"/>
                        <a:cs typeface="Nunito Sans"/>
                        <a:sym typeface="Arial"/>
                      </a:endParaRPr>
                    </a:p>
                  </a:txBody>
                  <a:tcPr marL="72000" marR="72000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1" u="none" strike="noStrike" cap="none" dirty="0" smtClean="0">
                          <a:solidFill>
                            <a:srgbClr val="F6703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Storage Gateway</a:t>
                      </a:r>
                      <a:endParaRPr lang="en-US" sz="1600" b="0" i="1" u="none" strike="noStrike" cap="none" dirty="0">
                        <a:solidFill>
                          <a:srgbClr val="F6703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cap="none" dirty="0" smtClean="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Arial"/>
                        </a:rPr>
                        <a:t>Gateway to connect company data center to AWS cloud</a:t>
                      </a:r>
                      <a:endParaRPr lang="en-US" sz="1200" b="0" i="0" u="none" strike="noStrike" cap="none" dirty="0">
                        <a:solidFill>
                          <a:srgbClr val="666666"/>
                        </a:solidFill>
                        <a:latin typeface="Nunito Sans"/>
                        <a:ea typeface="Nunito Sans"/>
                        <a:cs typeface="Nunito Sans"/>
                        <a:sym typeface="Arial"/>
                      </a:endParaRPr>
                    </a:p>
                  </a:txBody>
                  <a:tcPr marL="72000" marR="72000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16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sp>
        <p:nvSpPr>
          <p:cNvPr id="6" name="Shape 104"/>
          <p:cNvSpPr txBox="1">
            <a:spLocks/>
          </p:cNvSpPr>
          <p:nvPr/>
        </p:nvSpPr>
        <p:spPr>
          <a:xfrm>
            <a:off x="234449" y="144726"/>
            <a:ext cx="8514845" cy="106570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Clr>
                <a:srgbClr val="FFFFFF"/>
              </a:buClr>
              <a:buSzPts val="2400"/>
            </a:pPr>
            <a:r>
              <a:rPr lang="en-US" sz="2000" i="1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Databases</a:t>
            </a:r>
            <a:r>
              <a:rPr lang="en-US" sz="2000" i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: </a:t>
            </a:r>
            <a:r>
              <a:rPr lang="en-US" sz="2000" i="1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broad </a:t>
            </a:r>
            <a:r>
              <a:rPr lang="en-US" sz="2000" i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range of fully managed services</a:t>
            </a:r>
            <a:r>
              <a:rPr lang="en-US" sz="2000" i="1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i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purpose-built for your specific application use cases</a:t>
            </a:r>
            <a:endParaRPr lang="en" sz="2000" i="1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991849"/>
              </p:ext>
            </p:extLst>
          </p:nvPr>
        </p:nvGraphicFramePr>
        <p:xfrm>
          <a:off x="1092017" y="1537204"/>
          <a:ext cx="6946809" cy="1483360"/>
        </p:xfrm>
        <a:graphic>
          <a:graphicData uri="http://schemas.openxmlformats.org/drawingml/2006/table">
            <a:tbl>
              <a:tblPr firstRow="1" bandRow="1">
                <a:tableStyleId>{FA2F608D-247E-48B9-AEF1-B047CABF1DD8}</a:tableStyleId>
              </a:tblPr>
              <a:tblGrid>
                <a:gridCol w="2591897"/>
                <a:gridCol w="4354912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1" u="none" strike="noStrike" cap="none" dirty="0" smtClean="0">
                          <a:solidFill>
                            <a:srgbClr val="F67031"/>
                          </a:solidFill>
                          <a:latin typeface="Georgia"/>
                          <a:ea typeface="Georgia"/>
                          <a:cs typeface="Georgia"/>
                          <a:sym typeface="Arial"/>
                        </a:rPr>
                        <a:t>RDS</a:t>
                      </a:r>
                      <a:endParaRPr lang="it-IT" sz="1600" b="0" i="1" u="none" strike="noStrike" cap="none" dirty="0">
                        <a:solidFill>
                          <a:srgbClr val="F67031"/>
                        </a:solidFill>
                        <a:latin typeface="Georgia"/>
                        <a:ea typeface="Georgia"/>
                        <a:cs typeface="Georgia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 smtClean="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Arial"/>
                        </a:rPr>
                        <a:t>Relational database (OLTP, online transaction processing)</a:t>
                      </a:r>
                      <a:endParaRPr lang="en-US" sz="1200" b="0" i="0" u="none" strike="noStrike" cap="none" dirty="0">
                        <a:solidFill>
                          <a:srgbClr val="666666"/>
                        </a:solidFill>
                        <a:latin typeface="Nunito Sans"/>
                        <a:ea typeface="Nunito Sans"/>
                        <a:cs typeface="Nunito Sans"/>
                        <a:sym typeface="Arial"/>
                      </a:endParaRPr>
                    </a:p>
                  </a:txBody>
                  <a:tcPr marL="72000" marR="72000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1" u="none" strike="noStrike" cap="none" dirty="0" smtClean="0">
                          <a:solidFill>
                            <a:srgbClr val="F67031"/>
                          </a:solidFill>
                          <a:latin typeface="Georgia"/>
                          <a:ea typeface="Georgia"/>
                          <a:cs typeface="Georgia"/>
                          <a:sym typeface="Arial"/>
                        </a:rPr>
                        <a:t>DynamoDb</a:t>
                      </a:r>
                      <a:endParaRPr lang="it-IT" sz="1600" b="0" i="1" u="none" strike="noStrike" cap="none" dirty="0">
                        <a:solidFill>
                          <a:srgbClr val="F67031"/>
                        </a:solidFill>
                        <a:latin typeface="Georgia"/>
                        <a:ea typeface="Georgia"/>
                        <a:cs typeface="Georgia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cap="none" dirty="0" smtClean="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Arial"/>
                        </a:rPr>
                        <a:t>No-SQL database</a:t>
                      </a:r>
                    </a:p>
                  </a:txBody>
                  <a:tcPr marL="72000" marR="72000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1" u="none" strike="noStrike" cap="none" dirty="0" smtClean="0">
                          <a:solidFill>
                            <a:srgbClr val="F67031"/>
                          </a:solidFill>
                          <a:latin typeface="Georgia"/>
                          <a:ea typeface="Georgia"/>
                          <a:cs typeface="Georgia"/>
                          <a:sym typeface="Arial"/>
                        </a:rPr>
                        <a:t>Redshift</a:t>
                      </a:r>
                      <a:endParaRPr lang="it-IT" sz="1600" b="0" i="1" u="none" strike="noStrike" cap="none" dirty="0">
                        <a:solidFill>
                          <a:srgbClr val="F67031"/>
                        </a:solidFill>
                        <a:latin typeface="Georgia"/>
                        <a:ea typeface="Georgia"/>
                        <a:cs typeface="Georgia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cap="none" dirty="0" smtClean="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Arial"/>
                        </a:rPr>
                        <a:t>Data warehouse (OLAP, online analytic processing)</a:t>
                      </a:r>
                    </a:p>
                  </a:txBody>
                  <a:tcPr marL="72000" marR="72000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1" u="none" strike="noStrike" cap="none" dirty="0" smtClean="0">
                          <a:solidFill>
                            <a:srgbClr val="F67031"/>
                          </a:solidFill>
                          <a:latin typeface="Georgia"/>
                          <a:ea typeface="Georgia"/>
                          <a:cs typeface="Georgia"/>
                          <a:sym typeface="Arial"/>
                        </a:rPr>
                        <a:t>Elasticache</a:t>
                      </a:r>
                      <a:endParaRPr lang="it-IT" sz="1600" b="0" i="1" u="none" strike="noStrike" cap="none" dirty="0">
                        <a:solidFill>
                          <a:srgbClr val="F67031"/>
                        </a:solidFill>
                        <a:latin typeface="Georgia"/>
                        <a:ea typeface="Georgia"/>
                        <a:cs typeface="Georgia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cap="none" dirty="0" smtClean="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Arial"/>
                        </a:rPr>
                        <a:t>Cache query results </a:t>
                      </a:r>
                    </a:p>
                  </a:txBody>
                  <a:tcPr marL="72000" marR="72000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617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sp>
        <p:nvSpPr>
          <p:cNvPr id="6" name="Shape 104"/>
          <p:cNvSpPr txBox="1">
            <a:spLocks/>
          </p:cNvSpPr>
          <p:nvPr/>
        </p:nvSpPr>
        <p:spPr>
          <a:xfrm>
            <a:off x="234449" y="144726"/>
            <a:ext cx="8514845" cy="106570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Clr>
                <a:srgbClr val="FFFFFF"/>
              </a:buClr>
              <a:buSzPts val="2400"/>
            </a:pPr>
            <a:r>
              <a:rPr lang="en-US" sz="2000" i="1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Messaging</a:t>
            </a:r>
            <a:r>
              <a:rPr lang="en-US" sz="2000" i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: </a:t>
            </a:r>
            <a:r>
              <a:rPr lang="en-US" sz="2000" i="1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implement </a:t>
            </a:r>
            <a:r>
              <a:rPr lang="en-US" sz="2000" i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event </a:t>
            </a:r>
            <a:r>
              <a:rPr lang="en-US" sz="2000" i="1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sourcing</a:t>
            </a:r>
            <a:r>
              <a:rPr lang="en-US" sz="2000" i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i="1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to create </a:t>
            </a:r>
            <a:r>
              <a:rPr lang="en-US" sz="2000" i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scalable, distributed </a:t>
            </a:r>
            <a:r>
              <a:rPr lang="en-US" sz="2000" i="1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systems</a:t>
            </a:r>
            <a:endParaRPr lang="en" sz="2000" i="1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761260"/>
              </p:ext>
            </p:extLst>
          </p:nvPr>
        </p:nvGraphicFramePr>
        <p:xfrm>
          <a:off x="1096751" y="1523349"/>
          <a:ext cx="6949002" cy="1136780"/>
        </p:xfrm>
        <a:graphic>
          <a:graphicData uri="http://schemas.openxmlformats.org/drawingml/2006/table">
            <a:tbl>
              <a:tblPr firstRow="1" bandRow="1">
                <a:tableStyleId>{FA2F608D-247E-48B9-AEF1-B047CABF1DD8}</a:tableStyleId>
              </a:tblPr>
              <a:tblGrid>
                <a:gridCol w="2594090"/>
                <a:gridCol w="4354912"/>
              </a:tblGrid>
              <a:tr h="370840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1" u="none" strike="noStrike" cap="none" dirty="0" smtClean="0">
                          <a:solidFill>
                            <a:srgbClr val="F67031"/>
                          </a:solidFill>
                          <a:latin typeface="Georgia"/>
                          <a:ea typeface="Georgia"/>
                          <a:cs typeface="Georgia"/>
                          <a:sym typeface="Arial"/>
                        </a:rPr>
                        <a:t>SNS</a:t>
                      </a:r>
                      <a:endParaRPr lang="it-IT" sz="1600" b="0" i="1" u="none" strike="noStrike" cap="none" dirty="0">
                        <a:solidFill>
                          <a:srgbClr val="F67031"/>
                        </a:solidFill>
                        <a:latin typeface="Georgia"/>
                        <a:ea typeface="Georgia"/>
                        <a:cs typeface="Georgia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960"/>
                        </a:spcAft>
                      </a:pPr>
                      <a:r>
                        <a:rPr lang="en-US" sz="105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</a:rPr>
                        <a:t/>
                      </a:r>
                      <a:br>
                        <a:rPr lang="en-US" sz="105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</a:rPr>
                      </a:br>
                      <a:r>
                        <a:rPr lang="en-US" sz="1200" b="0" i="0" u="none" strike="noStrike" cap="none" dirty="0" smtClean="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Arial"/>
                        </a:rPr>
                        <a:t>Push </a:t>
                      </a:r>
                      <a:r>
                        <a:rPr lang="en-US" sz="1200" b="0" i="0" u="none" strike="noStrike" cap="none" dirty="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Arial"/>
                        </a:rPr>
                        <a:t>notification </a:t>
                      </a:r>
                      <a:r>
                        <a:rPr lang="en-US" sz="1200" b="0" i="0" u="none" strike="noStrike" cap="none" dirty="0" smtClean="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Arial"/>
                        </a:rPr>
                        <a:t>message</a:t>
                      </a:r>
                      <a:endParaRPr lang="en-US" sz="1200" b="0" i="0" u="none" strike="noStrike" cap="none" dirty="0">
                        <a:solidFill>
                          <a:srgbClr val="666666"/>
                        </a:solidFill>
                        <a:latin typeface="Nunito Sans"/>
                        <a:ea typeface="Nunito Sans"/>
                        <a:cs typeface="Nunito Sans"/>
                        <a:sym typeface="Arial"/>
                      </a:endParaRPr>
                    </a:p>
                  </a:txBody>
                  <a:tcPr marL="68580" marR="68580" marT="0" marB="0" anchor="ctr"/>
                </a:tc>
              </a:tr>
              <a:tr h="395100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1" u="none" strike="noStrike" cap="none" dirty="0" smtClean="0">
                          <a:solidFill>
                            <a:srgbClr val="F67031"/>
                          </a:solidFill>
                          <a:latin typeface="Georgia"/>
                          <a:ea typeface="Georgia"/>
                          <a:cs typeface="Georgia"/>
                          <a:sym typeface="Arial"/>
                        </a:rPr>
                        <a:t>SES</a:t>
                      </a:r>
                      <a:endParaRPr lang="it-IT" sz="1600" b="0" i="1" u="none" strike="noStrike" cap="none" dirty="0">
                        <a:solidFill>
                          <a:srgbClr val="F67031"/>
                        </a:solidFill>
                        <a:latin typeface="Georgia"/>
                        <a:ea typeface="Georgia"/>
                        <a:cs typeface="Georgia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cap="none" dirty="0" smtClean="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Arial"/>
                        </a:rPr>
                        <a:t>Send and receive e-mail</a:t>
                      </a:r>
                    </a:p>
                  </a:txBody>
                  <a:tcPr marL="72000" marR="72000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1" u="none" strike="noStrike" cap="none" dirty="0" smtClean="0">
                          <a:solidFill>
                            <a:srgbClr val="F67031"/>
                          </a:solidFill>
                          <a:latin typeface="Georgia"/>
                          <a:ea typeface="Georgia"/>
                          <a:cs typeface="Georgia"/>
                          <a:sym typeface="Arial"/>
                        </a:rPr>
                        <a:t>SQS</a:t>
                      </a:r>
                      <a:endParaRPr lang="it-IT" sz="1600" b="0" i="1" u="none" strike="noStrike" cap="none" dirty="0">
                        <a:solidFill>
                          <a:srgbClr val="F67031"/>
                        </a:solidFill>
                        <a:latin typeface="Georgia"/>
                        <a:ea typeface="Georgia"/>
                        <a:cs typeface="Georgia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cap="none" dirty="0" smtClean="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Arial"/>
                        </a:rPr>
                        <a:t>Queue system to decoupling application</a:t>
                      </a:r>
                    </a:p>
                  </a:txBody>
                  <a:tcPr marL="72000" marR="72000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857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sp>
        <p:nvSpPr>
          <p:cNvPr id="6" name="Shape 104"/>
          <p:cNvSpPr txBox="1">
            <a:spLocks/>
          </p:cNvSpPr>
          <p:nvPr/>
        </p:nvSpPr>
        <p:spPr>
          <a:xfrm>
            <a:off x="234449" y="144726"/>
            <a:ext cx="8514845" cy="106570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Clr>
                <a:srgbClr val="FFFFFF"/>
              </a:buClr>
              <a:buSzPts val="2400"/>
            </a:pPr>
            <a:r>
              <a:rPr lang="en-US" sz="2000" i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Artificial Intelligence: solving cognitive problems commonly associated with human intelligence, such as learning, problem solving, and pattern recognition</a:t>
            </a:r>
            <a:endParaRPr lang="en" sz="2000" i="1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051639"/>
              </p:ext>
            </p:extLst>
          </p:nvPr>
        </p:nvGraphicFramePr>
        <p:xfrm>
          <a:off x="1096751" y="1445881"/>
          <a:ext cx="6949002" cy="1434596"/>
        </p:xfrm>
        <a:graphic>
          <a:graphicData uri="http://schemas.openxmlformats.org/drawingml/2006/table">
            <a:tbl>
              <a:tblPr firstRow="1" bandRow="1">
                <a:tableStyleId>{FA2F608D-247E-48B9-AEF1-B047CABF1DD8}</a:tableStyleId>
              </a:tblPr>
              <a:tblGrid>
                <a:gridCol w="2594090"/>
                <a:gridCol w="4354912"/>
              </a:tblGrid>
              <a:tr h="370840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1" u="none" strike="noStrike" cap="none" dirty="0" smtClean="0">
                          <a:solidFill>
                            <a:srgbClr val="F67031"/>
                          </a:solidFill>
                          <a:latin typeface="Georgia"/>
                          <a:ea typeface="Georgia"/>
                          <a:cs typeface="Georgia"/>
                          <a:sym typeface="Arial"/>
                        </a:rPr>
                        <a:t>Lex</a:t>
                      </a:r>
                      <a:endParaRPr lang="it-IT" sz="1600" b="0" i="1" u="none" strike="noStrike" cap="none" dirty="0">
                        <a:solidFill>
                          <a:srgbClr val="F67031"/>
                        </a:solidFill>
                        <a:latin typeface="Georgia"/>
                        <a:ea typeface="Georgia"/>
                        <a:cs typeface="Georgia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 smtClean="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Arial"/>
                        </a:rPr>
                        <a:t>Understand statements</a:t>
                      </a:r>
                      <a:endParaRPr lang="en-US" sz="1200" b="0" i="0" u="none" strike="noStrike" cap="none" dirty="0">
                        <a:solidFill>
                          <a:srgbClr val="666666"/>
                        </a:solidFill>
                        <a:latin typeface="Nunito Sans"/>
                        <a:ea typeface="Nunito Sans"/>
                        <a:cs typeface="Nunito Sans"/>
                        <a:sym typeface="Arial"/>
                      </a:endParaRPr>
                    </a:p>
                  </a:txBody>
                  <a:tcPr marL="68580" marR="68580" marT="0" marB="0" anchor="ctr"/>
                </a:tc>
              </a:tr>
              <a:tr h="395100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1" u="none" strike="noStrike" cap="none" dirty="0" smtClean="0">
                          <a:solidFill>
                            <a:srgbClr val="F67031"/>
                          </a:solidFill>
                          <a:latin typeface="Georgia"/>
                          <a:ea typeface="Georgia"/>
                          <a:cs typeface="Georgia"/>
                          <a:sym typeface="Arial"/>
                        </a:rPr>
                        <a:t>Polly</a:t>
                      </a:r>
                      <a:endParaRPr lang="it-IT" sz="1600" b="0" i="1" u="none" strike="noStrike" cap="none" dirty="0">
                        <a:solidFill>
                          <a:srgbClr val="F67031"/>
                        </a:solidFill>
                        <a:latin typeface="Georgia"/>
                        <a:ea typeface="Georgia"/>
                        <a:cs typeface="Georgia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cap="none" dirty="0" smtClean="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Arial"/>
                        </a:rPr>
                        <a:t>Turn text to voice</a:t>
                      </a:r>
                    </a:p>
                  </a:txBody>
                  <a:tcPr marL="72000" marR="72000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1" u="none" strike="noStrike" cap="none" dirty="0" smtClean="0">
                          <a:solidFill>
                            <a:srgbClr val="F67031"/>
                          </a:solidFill>
                          <a:latin typeface="Georgia"/>
                          <a:ea typeface="Georgia"/>
                          <a:cs typeface="Georgia"/>
                          <a:sym typeface="Arial"/>
                        </a:rPr>
                        <a:t>Machine Learning</a:t>
                      </a:r>
                      <a:endParaRPr lang="it-IT" sz="1600" b="0" i="1" u="none" strike="noStrike" cap="none" dirty="0">
                        <a:solidFill>
                          <a:srgbClr val="F67031"/>
                        </a:solidFill>
                        <a:latin typeface="Georgia"/>
                        <a:ea typeface="Georgia"/>
                        <a:cs typeface="Georgia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 smtClean="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Arial"/>
                        </a:rPr>
                        <a:t>Dataset and outcome and AWS provide forecasts</a:t>
                      </a:r>
                      <a:endParaRPr lang="en-US" sz="1200" b="0" i="0" u="none" strike="noStrike" cap="none" dirty="0" smtClean="0">
                        <a:solidFill>
                          <a:srgbClr val="666666"/>
                        </a:solidFill>
                        <a:latin typeface="Nunito Sans"/>
                        <a:ea typeface="Nunito Sans"/>
                        <a:cs typeface="Nunito Sans"/>
                        <a:sym typeface="Arial"/>
                      </a:endParaRPr>
                    </a:p>
                  </a:txBody>
                  <a:tcPr marL="72000" marR="72000" marT="9525" marB="0" anchor="ctr"/>
                </a:tc>
              </a:tr>
              <a:tr h="297816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1" u="none" strike="noStrike" cap="none" dirty="0" smtClean="0">
                          <a:solidFill>
                            <a:srgbClr val="F67031"/>
                          </a:solidFill>
                          <a:latin typeface="Georgia"/>
                          <a:ea typeface="Georgia"/>
                          <a:cs typeface="Georgia"/>
                          <a:sym typeface="Arial"/>
                        </a:rPr>
                        <a:t>Rekognition</a:t>
                      </a:r>
                      <a:endParaRPr lang="it-IT" sz="1600" b="0" i="1" u="none" strike="noStrike" cap="none" dirty="0">
                        <a:solidFill>
                          <a:srgbClr val="F67031"/>
                        </a:solidFill>
                        <a:latin typeface="Georgia"/>
                        <a:ea typeface="Georgia"/>
                        <a:cs typeface="Georgia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 smtClean="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Arial"/>
                        </a:rPr>
                        <a:t>Understand what is in a picture (</a:t>
                      </a:r>
                      <a:r>
                        <a:rPr lang="en-US" sz="1200" b="0" i="0" u="none" strike="noStrike" cap="none" dirty="0" err="1" smtClean="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Arial"/>
                        </a:rPr>
                        <a:t>e.g</a:t>
                      </a:r>
                      <a:r>
                        <a:rPr lang="en-US" sz="1200" b="0" i="0" u="none" strike="noStrike" cap="none" dirty="0" smtClean="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Arial"/>
                        </a:rPr>
                        <a:t> face recognition)</a:t>
                      </a:r>
                    </a:p>
                  </a:txBody>
                  <a:tcPr marL="72000" marR="72000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22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 idx="4294967295"/>
          </p:nvPr>
        </p:nvSpPr>
        <p:spPr>
          <a:xfrm>
            <a:off x="685800" y="2802542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7200" b="1" dirty="0" smtClean="0"/>
              <a:t>Let’s Start to Play</a:t>
            </a:r>
            <a:endParaRPr lang="en" sz="7200" b="1" dirty="0"/>
          </a:p>
        </p:txBody>
      </p:sp>
      <p:grpSp>
        <p:nvGrpSpPr>
          <p:cNvPr id="163" name="Shape 163"/>
          <p:cNvGrpSpPr/>
          <p:nvPr/>
        </p:nvGrpSpPr>
        <p:grpSpPr>
          <a:xfrm>
            <a:off x="6791059" y="345962"/>
            <a:ext cx="1590883" cy="1590858"/>
            <a:chOff x="6643075" y="3664250"/>
            <a:chExt cx="407950" cy="407975"/>
          </a:xfrm>
        </p:grpSpPr>
        <p:sp>
          <p:nvSpPr>
            <p:cNvPr id="164" name="Shape 16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66" name="Shape 166"/>
          <p:cNvGrpSpPr/>
          <p:nvPr/>
        </p:nvGrpSpPr>
        <p:grpSpPr>
          <a:xfrm rot="1508271">
            <a:off x="798753" y="1851401"/>
            <a:ext cx="654063" cy="654026"/>
            <a:chOff x="576250" y="4319400"/>
            <a:chExt cx="442075" cy="442050"/>
          </a:xfrm>
        </p:grpSpPr>
        <p:sp>
          <p:nvSpPr>
            <p:cNvPr id="167" name="Shape 16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1" name="Shape 171"/>
          <p:cNvSpPr/>
          <p:nvPr/>
        </p:nvSpPr>
        <p:spPr>
          <a:xfrm>
            <a:off x="6410281" y="713293"/>
            <a:ext cx="248676" cy="23744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 rot="2697569">
            <a:off x="8048925" y="1928866"/>
            <a:ext cx="377468" cy="36042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8347545" y="1723093"/>
            <a:ext cx="151199" cy="14440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280187">
            <a:off x="6238008" y="1429475"/>
            <a:ext cx="151179" cy="14439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sp>
        <p:nvSpPr>
          <p:cNvPr id="176" name="Shape 176"/>
          <p:cNvSpPr/>
          <p:nvPr/>
        </p:nvSpPr>
        <p:spPr>
          <a:xfrm>
            <a:off x="1635350" y="1665933"/>
            <a:ext cx="5956025" cy="1074500"/>
          </a:xfrm>
          <a:custGeom>
            <a:avLst/>
            <a:gdLst/>
            <a:ahLst/>
            <a:cxnLst/>
            <a:rect l="0" t="0" r="0" b="0"/>
            <a:pathLst>
              <a:path w="238241" h="42980" extrusionOk="0">
                <a:moveTo>
                  <a:pt x="0" y="14049"/>
                </a:moveTo>
                <a:cubicBezTo>
                  <a:pt x="5476" y="8572"/>
                  <a:pt x="13935" y="7254"/>
                  <a:pt x="21126" y="4377"/>
                </a:cubicBezTo>
                <a:cubicBezTo>
                  <a:pt x="34914" y="-1140"/>
                  <a:pt x="51579" y="-1336"/>
                  <a:pt x="65669" y="3359"/>
                </a:cubicBezTo>
                <a:cubicBezTo>
                  <a:pt x="71835" y="5413"/>
                  <a:pt x="79873" y="8507"/>
                  <a:pt x="81450" y="14813"/>
                </a:cubicBezTo>
                <a:cubicBezTo>
                  <a:pt x="82972" y="20904"/>
                  <a:pt x="84782" y="28175"/>
                  <a:pt x="81704" y="33648"/>
                </a:cubicBezTo>
                <a:cubicBezTo>
                  <a:pt x="77323" y="41434"/>
                  <a:pt x="64778" y="44710"/>
                  <a:pt x="56251" y="42047"/>
                </a:cubicBezTo>
                <a:cubicBezTo>
                  <a:pt x="49198" y="39843"/>
                  <a:pt x="46785" y="28699"/>
                  <a:pt x="48107" y="21430"/>
                </a:cubicBezTo>
                <a:cubicBezTo>
                  <a:pt x="48969" y="16684"/>
                  <a:pt x="53053" y="12573"/>
                  <a:pt x="57270" y="10231"/>
                </a:cubicBezTo>
                <a:cubicBezTo>
                  <a:pt x="87006" y="-6292"/>
                  <a:pt x="121672" y="33364"/>
                  <a:pt x="155264" y="38739"/>
                </a:cubicBezTo>
                <a:cubicBezTo>
                  <a:pt x="174114" y="41754"/>
                  <a:pt x="194149" y="44396"/>
                  <a:pt x="212533" y="39248"/>
                </a:cubicBezTo>
                <a:cubicBezTo>
                  <a:pt x="225473" y="35624"/>
                  <a:pt x="238241" y="21632"/>
                  <a:pt x="238241" y="8195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lg" len="lg"/>
            <a:tailEnd type="none" w="lg" len="lg"/>
          </a:ln>
        </p:spPr>
      </p:sp>
      <p:sp>
        <p:nvSpPr>
          <p:cNvPr id="17" name="Shape 162"/>
          <p:cNvSpPr txBox="1">
            <a:spLocks/>
          </p:cNvSpPr>
          <p:nvPr/>
        </p:nvSpPr>
        <p:spPr>
          <a:xfrm>
            <a:off x="685800" y="3868754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R="0" lvl="1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R="0" lvl="2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R="0" lvl="3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R="0" lvl="4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R="0" lvl="5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R="0" lvl="6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R="0" lvl="7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R="0" lvl="8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>
              <a:spcBef>
                <a:spcPts val="0"/>
              </a:spcBef>
              <a:buFont typeface="Nunito Sans"/>
              <a:buNone/>
            </a:pPr>
            <a:r>
              <a:rPr lang="it-IT" i="1" dirty="0" smtClean="0">
                <a:solidFill>
                  <a:srgbClr val="FFFFFF"/>
                </a:solidFill>
              </a:rPr>
              <a:t>Store notes in AWS </a:t>
            </a:r>
            <a:endParaRPr lang="en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38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3181</TotalTime>
  <Words>352</Words>
  <Application>Microsoft Office PowerPoint</Application>
  <PresentationFormat>On-screen Show (16:9)</PresentationFormat>
  <Paragraphs>66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Georgia</vt:lpstr>
      <vt:lpstr>Nunito Sans</vt:lpstr>
      <vt:lpstr>Arial</vt:lpstr>
      <vt:lpstr>Helvetica</vt:lpstr>
      <vt:lpstr>Ulysses template</vt:lpstr>
      <vt:lpstr>LESSON 6: Cloud  Deployment </vt:lpstr>
      <vt:lpstr>Cloud computing relies on sharing of resources to achieve coherence and economies of scale, similar to a public utility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Start to Play</vt:lpstr>
      <vt:lpstr>Exercise from aCloudGuru “Using Polly to help you pass the exam”</vt:lpstr>
      <vt:lpstr>Thank you very much for your time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1: MicroController Assembler</dc:title>
  <cp:lastModifiedBy>Antonio Fin (afin)</cp:lastModifiedBy>
  <cp:revision>198</cp:revision>
  <dcterms:modified xsi:type="dcterms:W3CDTF">2018-02-19T15:53:36Z</dcterms:modified>
</cp:coreProperties>
</file>