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6" r:id="rId3"/>
    <p:sldId id="290" r:id="rId4"/>
    <p:sldId id="291" r:id="rId5"/>
    <p:sldId id="292" r:id="rId6"/>
    <p:sldId id="293" r:id="rId7"/>
    <p:sldId id="300" r:id="rId8"/>
    <p:sldId id="301" r:id="rId9"/>
    <p:sldId id="287" r:id="rId10"/>
    <p:sldId id="295" r:id="rId11"/>
    <p:sldId id="296" r:id="rId12"/>
    <p:sldId id="298" r:id="rId13"/>
  </p:sldIdLst>
  <p:sldSz cx="9144000" cy="5143500" type="screen16x9"/>
  <p:notesSz cx="6858000" cy="9144000"/>
  <p:embeddedFontLst>
    <p:embeddedFont>
      <p:font typeface="Nunito Sans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49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06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00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5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27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9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▪"/>
              <a:defRPr/>
            </a:lvl1pPr>
            <a:lvl2pPr lvl="1" rtl="0">
              <a:spcBef>
                <a:spcPts val="0"/>
              </a:spcBef>
              <a:buSzPts val="1400"/>
              <a:buChar char="-"/>
              <a:defRPr/>
            </a:lvl2pPr>
            <a:lvl3pPr lvl="2" rtl="0">
              <a:spcBef>
                <a:spcPts val="0"/>
              </a:spcBef>
              <a:buSzPts val="1400"/>
              <a:buChar char="-"/>
              <a:defRPr/>
            </a:lvl3pPr>
            <a:lvl4pPr lvl="3" rtl="0">
              <a:spcBef>
                <a:spcPts val="0"/>
              </a:spcBef>
              <a:buSzPts val="1400"/>
              <a:buChar char="-"/>
              <a:defRPr/>
            </a:lvl4pPr>
            <a:lvl5pPr lvl="4" rtl="0">
              <a:spcBef>
                <a:spcPts val="0"/>
              </a:spcBef>
              <a:buSzPts val="1400"/>
              <a:buChar char="-"/>
              <a:defRPr/>
            </a:lvl5pPr>
            <a:lvl6pPr lvl="5" rtl="0">
              <a:spcBef>
                <a:spcPts val="0"/>
              </a:spcBef>
              <a:buSzPts val="1400"/>
              <a:buChar char="-"/>
              <a:defRPr/>
            </a:lvl6pPr>
            <a:lvl7pPr lvl="6" rtl="0">
              <a:spcBef>
                <a:spcPts val="0"/>
              </a:spcBef>
              <a:buSzPts val="1400"/>
              <a:buChar char="-"/>
              <a:defRPr/>
            </a:lvl7pPr>
            <a:lvl8pPr lvl="7" rtl="0">
              <a:spcBef>
                <a:spcPts val="0"/>
              </a:spcBef>
              <a:buSzPts val="1400"/>
              <a:buChar char="-"/>
              <a:defRPr/>
            </a:lvl8pPr>
            <a:lvl9pPr lvl="8" rtl="0">
              <a:spcBef>
                <a:spcPts val="0"/>
              </a:spcBef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LESSON 1:</a:t>
            </a:r>
            <a:br>
              <a:rPr lang="en" dirty="0" smtClean="0"/>
            </a:br>
            <a:r>
              <a:rPr lang="en" dirty="0" smtClean="0"/>
              <a:t>Computer</a:t>
            </a:r>
            <a:br>
              <a:rPr lang="en" dirty="0" smtClean="0"/>
            </a:br>
            <a:r>
              <a:rPr lang="en" dirty="0" smtClean="0"/>
              <a:t>Assembler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1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43101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" dirty="0" smtClean="0"/>
              <a:t>Read the Exercise documentation</a:t>
            </a:r>
          </a:p>
          <a:p>
            <a:pPr marL="114300" lvl="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./ComputerProgrammingBasic/exercise1/Exercise_1.pptx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Complete all the Precondition steps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OpCode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debugger 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Review the main code</a:t>
            </a:r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./ComputerProgrammingBasic/exercise1/main.py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Font typeface="+mj-lt"/>
              <a:buAutoNum type="arabicPeriod" startAt="3"/>
            </a:pPr>
            <a:r>
              <a:rPr lang="en" dirty="0" smtClean="0"/>
              <a:t>Update the main code to calculate the mean of 10 value</a:t>
            </a:r>
            <a:endParaRPr lang="en" dirty="0"/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dirty="0" smtClean="0"/>
              <a:t>Using the virtual 10 Hz 8 bits Microcontroller with </a:t>
            </a:r>
            <a:r>
              <a:rPr lang="en" dirty="0"/>
              <a:t>4</a:t>
            </a:r>
            <a:r>
              <a:rPr lang="en" dirty="0" smtClean="0"/>
              <a:t> registers, calculate the mean of the first 10 values of the Data Memory </a:t>
            </a:r>
            <a:r>
              <a:rPr lang="it-IT" dirty="0"/>
              <a:t>and </a:t>
            </a:r>
          </a:p>
          <a:p>
            <a:r>
              <a:rPr lang="en-US" dirty="0"/>
              <a:t>store the results in the 11th </a:t>
            </a:r>
            <a:r>
              <a:rPr lang="en" dirty="0"/>
              <a:t>Data Memory </a:t>
            </a:r>
            <a:r>
              <a:rPr lang="en-US" dirty="0" smtClean="0"/>
              <a:t>position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394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2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78578" y="1016000"/>
            <a:ext cx="4526906" cy="309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Try to change the CPU frequency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T</a:t>
            </a:r>
            <a:r>
              <a:rPr lang="it-IT" dirty="0" smtClean="0"/>
              <a:t>r</a:t>
            </a:r>
            <a:r>
              <a:rPr lang="en" dirty="0" smtClean="0"/>
              <a:t>y to add more CPU registers and to modify the code to use all of them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 dirty="0" smtClean="0"/>
              <a:t>Try to create </a:t>
            </a:r>
            <a:r>
              <a:rPr lang="en" smtClean="0"/>
              <a:t>new OpCodes </a:t>
            </a:r>
            <a:r>
              <a:rPr lang="en" dirty="0" smtClean="0"/>
              <a:t>in the microcontroller to speed up Mean calcultation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Speed Up the Microcontroller of the Exercise 1 changing its architecture and/or adding new OpCode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n" dirty="0" smtClean="0"/>
              <a:t>Programming is the process to implement various sets of instructions to complete a certain task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" dirty="0" smtClean="0"/>
              <a:t>Considering state machines, a program specifies how to move from a state to another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What do we mean for programming?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61" y="2080923"/>
            <a:ext cx="4421928" cy="26074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206350" y="2746107"/>
            <a:ext cx="691232" cy="10945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56278" y="2933143"/>
            <a:ext cx="275595" cy="246473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83641" y="3501179"/>
            <a:ext cx="317159" cy="28110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31787" y="3951453"/>
            <a:ext cx="718940" cy="10945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50800" y="2484879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 41"/>
          <p:cNvSpPr/>
          <p:nvPr/>
        </p:nvSpPr>
        <p:spPr>
          <a:xfrm>
            <a:off x="4884708" y="2484878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 42"/>
          <p:cNvSpPr/>
          <p:nvPr/>
        </p:nvSpPr>
        <p:spPr>
          <a:xfrm>
            <a:off x="5543208" y="3100852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 43"/>
          <p:cNvSpPr/>
          <p:nvPr/>
        </p:nvSpPr>
        <p:spPr>
          <a:xfrm>
            <a:off x="6249275" y="3690225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 44"/>
          <p:cNvSpPr/>
          <p:nvPr/>
        </p:nvSpPr>
        <p:spPr>
          <a:xfrm>
            <a:off x="7517177" y="3701170"/>
            <a:ext cx="582512" cy="522455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4311"/>
          <a:stretch/>
        </p:blipFill>
        <p:spPr>
          <a:xfrm>
            <a:off x="5867399" y="-49"/>
            <a:ext cx="3276601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0" r="418"/>
          <a:stretch/>
        </p:blipFill>
        <p:spPr>
          <a:xfrm>
            <a:off x="2591895" y="0"/>
            <a:ext cx="3249739" cy="5143500"/>
          </a:xfrm>
          <a:prstGeom prst="rect">
            <a:avLst/>
          </a:prstGeom>
        </p:spPr>
      </p:pic>
      <p:sp>
        <p:nvSpPr>
          <p:cNvPr id="9" name="Shape 129"/>
          <p:cNvSpPr txBox="1">
            <a:spLocks/>
          </p:cNvSpPr>
          <p:nvPr/>
        </p:nvSpPr>
        <p:spPr>
          <a:xfrm>
            <a:off x="131568" y="595235"/>
            <a:ext cx="2210349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First Computer Program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131568" y="1618335"/>
            <a:ext cx="2328759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Dated to 1843</a:t>
            </a:r>
          </a:p>
          <a:p>
            <a:pPr algn="just"/>
            <a:endParaRPr lang="en-US" sz="120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just"/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Mathematician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Ada Lovelace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published an algorithm to calculate a sequence of Bernoulli numbers, intended to be carried out by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Charles Babbage's Analytical Engine</a:t>
            </a:r>
            <a:endParaRPr lang="en" i="0" dirty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31" y="616302"/>
            <a:ext cx="866667" cy="761905"/>
          </a:xfrm>
          <a:prstGeom prst="rect">
            <a:avLst/>
          </a:prstGeom>
        </p:spPr>
      </p:pic>
      <p:sp>
        <p:nvSpPr>
          <p:cNvPr id="369" name="Shape 369"/>
          <p:cNvSpPr/>
          <p:nvPr/>
        </p:nvSpPr>
        <p:spPr>
          <a:xfrm>
            <a:off x="5183313" y="632610"/>
            <a:ext cx="472800" cy="472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063350" y="632610"/>
            <a:ext cx="472800" cy="472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303275" y="2719263"/>
            <a:ext cx="472800" cy="4728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183313" y="2719263"/>
            <a:ext cx="472800" cy="472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063350" y="2719263"/>
            <a:ext cx="472800" cy="472800"/>
          </a:xfrm>
          <a:prstGeom prst="ellipse">
            <a:avLst/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30784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2000" i="1" dirty="0"/>
              <a:t>Transistor and Integrated Circuit boosted Computer </a:t>
            </a:r>
            <a:r>
              <a:rPr lang="en" sz="2000" i="1" dirty="0" smtClean="0"/>
              <a:t>Technology</a:t>
            </a:r>
            <a:endParaRPr lang="en" sz="2000" i="1" dirty="0"/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069325" y="131074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Binary Information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Basic information is stored as binary bit (e.g. Elettric Circuit Open/Close, ON/OFF, 0/1, true/false…)</a:t>
            </a:r>
            <a:endParaRPr lang="en" dirty="0"/>
          </a:p>
        </p:txBody>
      </p:sp>
      <p:sp>
        <p:nvSpPr>
          <p:cNvPr id="377" name="Shape 377"/>
          <p:cNvSpPr txBox="1">
            <a:spLocks noGrp="1"/>
          </p:cNvSpPr>
          <p:nvPr>
            <p:ph type="body" idx="2"/>
          </p:nvPr>
        </p:nvSpPr>
        <p:spPr>
          <a:xfrm>
            <a:off x="4951002" y="131074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Code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Sequence of bits are associated to </a:t>
            </a:r>
            <a:r>
              <a:rPr lang="it-IT" dirty="0" smtClean="0"/>
              <a:t>N</a:t>
            </a:r>
            <a:r>
              <a:rPr lang="en" dirty="0" smtClean="0"/>
              <a:t>umbers, Strings and Commands</a:t>
            </a:r>
            <a:endParaRPr lang="en" dirty="0"/>
          </a:p>
        </p:txBody>
      </p:sp>
      <p:sp>
        <p:nvSpPr>
          <p:cNvPr id="378" name="Shape 378"/>
          <p:cNvSpPr txBox="1">
            <a:spLocks noGrp="1"/>
          </p:cNvSpPr>
          <p:nvPr>
            <p:ph type="body" idx="3"/>
          </p:nvPr>
        </p:nvSpPr>
        <p:spPr>
          <a:xfrm>
            <a:off x="6832679" y="131074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Storage</a:t>
            </a:r>
            <a:endParaRPr lang="en" b="1" dirty="0"/>
          </a:p>
          <a:p>
            <a:pPr lvl="0">
              <a:buNone/>
            </a:pPr>
            <a:r>
              <a:rPr lang="en" dirty="0" smtClean="0"/>
              <a:t>Memories and Magnetic devices store the binary information temporarly </a:t>
            </a:r>
            <a:r>
              <a:rPr lang="en" dirty="0"/>
              <a:t>(e.g. </a:t>
            </a:r>
            <a:r>
              <a:rPr lang="en" dirty="0" smtClean="0"/>
              <a:t>RAM…) or persistently (e.g. EEPROM, FLASH, HDD..)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69325" y="336597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Transport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Protocols are used to transmit the data inside the embedded devices (e.g. I2C, SCSI…) and among different devices (e.g. TCP/IP, FTP, HTML…) </a:t>
            </a:r>
            <a:endParaRPr lang="en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2"/>
          </p:nvPr>
        </p:nvSpPr>
        <p:spPr>
          <a:xfrm>
            <a:off x="4951002" y="336597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Computing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Digital circuits perform logic operation based on inputs.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The output can depend of the sequence of past inputs (i.e. used to construct a finite state machine)</a:t>
            </a:r>
            <a:endParaRPr lang="en" dirty="0"/>
          </a:p>
        </p:txBody>
      </p:sp>
      <p:sp>
        <p:nvSpPr>
          <p:cNvPr id="382" name="Shape 382"/>
          <p:cNvSpPr txBox="1">
            <a:spLocks noGrp="1"/>
          </p:cNvSpPr>
          <p:nvPr>
            <p:ph type="body" idx="3"/>
          </p:nvPr>
        </p:nvSpPr>
        <p:spPr>
          <a:xfrm>
            <a:off x="6832679" y="3365976"/>
            <a:ext cx="1789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/>
              <a:t>IO Devices</a:t>
            </a:r>
            <a:endParaRPr lang="en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Input devces provide data and control signals (e.g. keyboard, mouse…)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Output devices converts infortmation into human readable form (e.g. printer, monitor…)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4961127" y="915580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0101110...</a:t>
            </a:r>
            <a:endParaRPr lang="it-IT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91" y="850487"/>
            <a:ext cx="420120" cy="420120"/>
          </a:xfrm>
          <a:prstGeom prst="rect">
            <a:avLst/>
          </a:prstGeom>
        </p:spPr>
      </p:pic>
      <p:grpSp>
        <p:nvGrpSpPr>
          <p:cNvPr id="67" name="Shape 658"/>
          <p:cNvGrpSpPr/>
          <p:nvPr/>
        </p:nvGrpSpPr>
        <p:grpSpPr>
          <a:xfrm>
            <a:off x="5080805" y="2949657"/>
            <a:ext cx="435022" cy="323445"/>
            <a:chOff x="5247525" y="3007275"/>
            <a:chExt cx="517575" cy="384825"/>
          </a:xfrm>
        </p:grpSpPr>
        <p:sp>
          <p:nvSpPr>
            <p:cNvPr id="68" name="Shape 65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6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" name="Shape 784"/>
          <p:cNvGrpSpPr/>
          <p:nvPr/>
        </p:nvGrpSpPr>
        <p:grpSpPr>
          <a:xfrm>
            <a:off x="3155780" y="2960182"/>
            <a:ext cx="387933" cy="345971"/>
            <a:chOff x="3927500" y="301425"/>
            <a:chExt cx="461550" cy="411625"/>
          </a:xfrm>
        </p:grpSpPr>
        <p:sp>
          <p:nvSpPr>
            <p:cNvPr id="71" name="Shape 78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8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8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8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8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9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9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9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79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79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79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79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79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79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0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0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0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0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80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80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80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80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80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80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81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81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13" y="2803821"/>
            <a:ext cx="545078" cy="5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7467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/>
              <a:t>What are the fundamental capabilities and limitations of computers?</a:t>
            </a: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7270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" dirty="0"/>
              <a:t>General Pourpose Computer can </a:t>
            </a:r>
            <a:r>
              <a:rPr lang="en-US" dirty="0"/>
              <a:t>automatically carry out arbitrary sequences of arithmetic or logical </a:t>
            </a:r>
            <a:r>
              <a:rPr lang="en-US" dirty="0" smtClean="0"/>
              <a:t>operations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358534"/>
            <a:ext cx="5596200" cy="255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000"/>
              </a:spcAft>
              <a:buNone/>
            </a:pPr>
            <a:r>
              <a:rPr lang="en" dirty="0" smtClean="0"/>
              <a:t>In 1936, </a:t>
            </a:r>
            <a:r>
              <a:rPr lang="en" dirty="0">
                <a:solidFill>
                  <a:srgbClr val="F67031"/>
                </a:solidFill>
              </a:rPr>
              <a:t>Alan </a:t>
            </a:r>
            <a:r>
              <a:rPr lang="en-US" dirty="0" smtClean="0">
                <a:solidFill>
                  <a:srgbClr val="F67031"/>
                </a:solidFill>
              </a:rPr>
              <a:t>Turing</a:t>
            </a:r>
            <a:r>
              <a:rPr lang="en-US" dirty="0" smtClean="0"/>
              <a:t> </a:t>
            </a:r>
            <a:r>
              <a:rPr lang="it-IT" dirty="0"/>
              <a:t>proposed </a:t>
            </a:r>
            <a:r>
              <a:rPr lang="en-US" dirty="0" smtClean="0"/>
              <a:t>a </a:t>
            </a:r>
            <a:r>
              <a:rPr lang="en-US" dirty="0"/>
              <a:t>machine </a:t>
            </a:r>
            <a:r>
              <a:rPr lang="en-US" dirty="0" smtClean="0"/>
              <a:t>capable </a:t>
            </a:r>
            <a:r>
              <a:rPr lang="en-US" dirty="0"/>
              <a:t>of computing anything that is computable by </a:t>
            </a:r>
            <a:r>
              <a:rPr lang="en-US" dirty="0">
                <a:solidFill>
                  <a:srgbClr val="F67031"/>
                </a:solidFill>
              </a:rPr>
              <a:t>executing instructions (program) stored </a:t>
            </a:r>
            <a:r>
              <a:rPr lang="en-US" dirty="0"/>
              <a:t>on tape, allowing the machine to be </a:t>
            </a:r>
            <a:r>
              <a:rPr lang="en-US" dirty="0" smtClean="0"/>
              <a:t>programmable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48" y="2354887"/>
            <a:ext cx="4559446" cy="25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Assembler language maps OpCode (Machine Instructions) to a Mnemonic Human Readable instruction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3816" y="1537875"/>
            <a:ext cx="2662098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2859" y="183861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10001010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4450" y="209517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10011011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2859" y="234434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11110001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2859" y="2592406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2859" y="2847287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62859" y="346949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2859" y="372605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5551" y="398261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2859" y="42391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877882" y="1774128"/>
            <a:ext cx="381756" cy="1142254"/>
          </a:xfrm>
          <a:prstGeom prst="rightBrace">
            <a:avLst>
              <a:gd name="adj1" fmla="val 22850"/>
              <a:gd name="adj2" fmla="val 49460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ight Brace 15"/>
          <p:cNvSpPr/>
          <p:nvPr/>
        </p:nvSpPr>
        <p:spPr>
          <a:xfrm>
            <a:off x="3877882" y="3439244"/>
            <a:ext cx="381756" cy="1100855"/>
          </a:xfrm>
          <a:prstGeom prst="rightBrace">
            <a:avLst>
              <a:gd name="adj1" fmla="val 19220"/>
              <a:gd name="adj2" fmla="val 50000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4284143" y="2200789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4143" y="384555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Data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5368" y="182895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5368" y="209181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5368" y="235467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5368" y="261754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4103" y="350431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4103" y="375776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2193" y="4011211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0847" y="42646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66238" y="305376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Right Brace 35"/>
          <p:cNvSpPr/>
          <p:nvPr/>
        </p:nvSpPr>
        <p:spPr>
          <a:xfrm rot="10800000">
            <a:off x="4943372" y="1774127"/>
            <a:ext cx="381756" cy="1996232"/>
          </a:xfrm>
          <a:prstGeom prst="rightBrace">
            <a:avLst>
              <a:gd name="adj1" fmla="val 22850"/>
              <a:gd name="adj2" fmla="val 73378"/>
            </a:avLst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/>
          <p:cNvSpPr txBox="1"/>
          <p:nvPr/>
        </p:nvSpPr>
        <p:spPr>
          <a:xfrm>
            <a:off x="5280342" y="1799501"/>
            <a:ext cx="327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PSEUDOCODE: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Load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from Address 10 into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0</a:t>
            </a:r>
            <a:endParaRPr lang="it-IT" sz="11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Load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from Address 11 into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1 </a:t>
            </a:r>
            <a:endParaRPr lang="it-IT" sz="11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 Register 0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and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1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into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 3</a:t>
            </a:r>
            <a:endParaRPr lang="it-IT" sz="11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Store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from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Register 3 </a:t>
            </a:r>
            <a:r>
              <a:rPr lang="it-IT" sz="11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into Address </a:t>
            </a:r>
            <a:r>
              <a:rPr lang="it-IT" sz="11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12</a:t>
            </a:r>
          </a:p>
          <a:p>
            <a:endParaRPr lang="it-IT" sz="1200" u="sng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Wingdings" panose="05000000000000000000" pitchFamily="2" charset="2"/>
            </a:endParaRPr>
          </a:p>
          <a:p>
            <a:r>
              <a:rPr lang="it-IT" sz="11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Wingdings" panose="05000000000000000000" pitchFamily="2" charset="2"/>
              </a:rPr>
              <a:t>BINARY/ASSEMBLER:</a:t>
            </a:r>
            <a:endParaRPr lang="it-IT" sz="1100" u="sng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62859" y="4492281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238" y="459834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342" y="3000919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10 00 1010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LD </a:t>
            </a:r>
            <a:r>
              <a:rPr lang="it-IT" sz="11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#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R0 </a:t>
            </a: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10 01 1011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LD #11 R1</a:t>
            </a:r>
            <a:endParaRPr lang="it-IT" sz="11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11 11 0001 </a:t>
            </a:r>
            <a:r>
              <a:rPr lang="it-IT" sz="11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ADD R0 R1 R3</a:t>
            </a:r>
            <a:endParaRPr lang="it-IT" sz="11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01 11 1100 </a:t>
            </a:r>
            <a:r>
              <a:rPr lang="it-IT" sz="11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sz="11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ST R3 #12</a:t>
            </a:r>
          </a:p>
        </p:txBody>
      </p:sp>
    </p:spTree>
    <p:extLst>
      <p:ext uri="{BB962C8B-B14F-4D97-AF65-F5344CB8AC3E}">
        <p14:creationId xmlns:p14="http://schemas.microsoft.com/office/powerpoint/2010/main" val="32886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CPU Program Counter Register points to the next OpCode to execute, every Clock Tic the OpCode is executed and the Program Counter incremented 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2527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3798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2527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725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7532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7452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7452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7452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7451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816" y="1537875"/>
            <a:ext cx="2662098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62859" y="183861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10001010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4450" y="2095172"/>
            <a:ext cx="1583807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10011011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2859" y="234434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11110001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2859" y="2592406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62859" y="2847287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2859" y="346949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62859" y="372605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5551" y="398261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2859" y="42391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5368" y="182895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5368" y="209181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5368" y="235467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5368" y="261754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4103" y="350431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4103" y="375776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2193" y="4011211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20847" y="42646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66238" y="305376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62859" y="4492281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6238" y="459834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3" name="Elbow Connector 2"/>
          <p:cNvCxnSpPr>
            <a:stCxn id="5" idx="1"/>
            <a:endCxn id="18" idx="3"/>
          </p:cNvCxnSpPr>
          <p:nvPr/>
        </p:nvCxnSpPr>
        <p:spPr>
          <a:xfrm rot="10800000">
            <a:off x="3848258" y="1966894"/>
            <a:ext cx="1435541" cy="12330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2527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10850958" y="9081358"/>
            <a:ext cx="195330" cy="40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456980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49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5529825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703087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2725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02725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82526" y="3588549"/>
            <a:ext cx="2810845" cy="67611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u="sng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Notes</a:t>
            </a:r>
          </a:p>
          <a:p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JUMP/GO-TO OpCode change the value of the Program Counter Register </a:t>
            </a:r>
          </a:p>
        </p:txBody>
      </p:sp>
    </p:spTree>
    <p:extLst>
      <p:ext uri="{BB962C8B-B14F-4D97-AF65-F5344CB8AC3E}">
        <p14:creationId xmlns:p14="http://schemas.microsoft.com/office/powerpoint/2010/main" val="32495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FFFFFF"/>
              </a:buClr>
              <a:buSzPts val="2400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</a:defRPr>
            </a:lvl1pPr>
          </a:lstStyle>
          <a:p>
            <a:r>
              <a:rPr lang="en" dirty="0" smtClean="0">
                <a:sym typeface="Nunito Sans"/>
              </a:rPr>
              <a:t>CPU Pipeline specifies the sequential steps to execute the OpCode, </a:t>
            </a:r>
          </a:p>
          <a:p>
            <a:r>
              <a:rPr lang="it-IT" dirty="0" smtClean="0">
                <a:sym typeface="Nunito Sans"/>
              </a:rPr>
              <a:t>This </a:t>
            </a:r>
            <a:r>
              <a:rPr lang="en-US" dirty="0" smtClean="0"/>
              <a:t>technique is used for </a:t>
            </a:r>
            <a:r>
              <a:rPr lang="en-US" dirty="0"/>
              <a:t>implementing instruction-level parallelism within a single </a:t>
            </a:r>
            <a:r>
              <a:rPr lang="en-US" dirty="0" smtClean="0"/>
              <a:t>processor</a:t>
            </a:r>
            <a:endParaRPr lang="en" dirty="0">
              <a:sym typeface="Nunito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8919" y="1542249"/>
            <a:ext cx="2791414" cy="16720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CPU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0190" y="1996378"/>
            <a:ext cx="951564" cy="187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919" y="1749802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Program Counter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29117" y="1996380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3924" y="1769885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Registers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3844" y="1999677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R0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844" y="2296418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R1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3844" y="2593159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R2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3843" y="2889900"/>
            <a:ext cx="35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R3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0630" y="1514048"/>
            <a:ext cx="2662098" cy="340041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Memory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89251" y="1838613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10001010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0842" y="209517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10011011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89251" y="234434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11110001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9251" y="2592406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01101100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9251" y="2847287"/>
            <a:ext cx="1585398" cy="6222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89251" y="3469492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11000100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89251" y="3726051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01010110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91943" y="3982610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00100111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89251" y="4239169"/>
            <a:ext cx="1585398" cy="2565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00000010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760" y="182895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760" y="209181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760" y="235467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1760" y="261754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0495" y="3504317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10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0495" y="375776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11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585" y="4011211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12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239" y="426465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Address 13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630" y="3053761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89251" y="4492281"/>
            <a:ext cx="1585398" cy="376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...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2630" y="4598344"/>
            <a:ext cx="27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...</a:t>
            </a:r>
            <a:endParaRPr lang="it-IT" sz="100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cxnSp>
        <p:nvCxnSpPr>
          <p:cNvPr id="49" name="Elbow Connector 48"/>
          <p:cNvCxnSpPr>
            <a:stCxn id="20" idx="1"/>
            <a:endCxn id="29" idx="3"/>
          </p:cNvCxnSpPr>
          <p:nvPr/>
        </p:nvCxnSpPr>
        <p:spPr>
          <a:xfrm rot="10800000">
            <a:off x="2874650" y="1966894"/>
            <a:ext cx="1435541" cy="123303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08919" y="2237683"/>
            <a:ext cx="1467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Clock</a:t>
            </a:r>
            <a:endParaRPr lang="it-IT" sz="1050" dirty="0">
              <a:solidFill>
                <a:srgbClr val="666666"/>
              </a:solidFill>
              <a:latin typeface="Nunito Sans"/>
              <a:ea typeface="Nunito Sans"/>
              <a:cs typeface="Nunito San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83372" y="2472283"/>
            <a:ext cx="664238" cy="40870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>
              <a:solidFill>
                <a:schemeClr val="tx1"/>
              </a:solidFill>
            </a:endParaRPr>
          </a:p>
        </p:txBody>
      </p:sp>
      <p:pic>
        <p:nvPicPr>
          <p:cNvPr id="52" name="Picture 2" descr="Immagine correl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0" r="4850"/>
          <a:stretch/>
        </p:blipFill>
        <p:spPr bwMode="auto">
          <a:xfrm>
            <a:off x="4556217" y="2412298"/>
            <a:ext cx="518548" cy="5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5729479" y="2295457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9117" y="2596101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29117" y="2903579"/>
            <a:ext cx="951564" cy="187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00000000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31414" y="3539279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 algn="ctr">
              <a:buAutoNum type="arabicPeriod"/>
            </a:pPr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Fetch</a:t>
            </a:r>
          </a:p>
          <a:p>
            <a:pPr algn="ctr"/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66242" y="3547575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2. Decode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03176" y="3547575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3. Execute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35899" y="3526823"/>
            <a:ext cx="1127876" cy="108456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sz="120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Georgia"/>
              </a:rPr>
              <a:t>4. WriteBack</a:t>
            </a:r>
            <a:endParaRPr lang="it-IT" sz="12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Georgi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95255" y="3834790"/>
            <a:ext cx="1029254" cy="2080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10001010</a:t>
            </a:r>
          </a:p>
        </p:txBody>
      </p:sp>
      <p:cxnSp>
        <p:nvCxnSpPr>
          <p:cNvPr id="70" name="Curved Connector 69"/>
          <p:cNvCxnSpPr>
            <a:endCxn id="56" idx="0"/>
          </p:cNvCxnSpPr>
          <p:nvPr/>
        </p:nvCxnSpPr>
        <p:spPr>
          <a:xfrm rot="16200000" flipH="1">
            <a:off x="2713550" y="2157476"/>
            <a:ext cx="1542901" cy="1220703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919736" y="3834789"/>
            <a:ext cx="1018820" cy="6760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0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 LD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000" dirty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00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 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R0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  <a:p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1010 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it-IT" sz="9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 </a:t>
            </a:r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  <a:sym typeface="Wingdings" panose="05000000000000000000" pitchFamily="2" charset="2"/>
              </a:rPr>
              <a:t>#10</a:t>
            </a:r>
          </a:p>
        </p:txBody>
      </p:sp>
      <p:cxnSp>
        <p:nvCxnSpPr>
          <p:cNvPr id="73" name="Curved Connector 72"/>
          <p:cNvCxnSpPr>
            <a:stCxn id="64" idx="3"/>
            <a:endCxn id="72" idx="1"/>
          </p:cNvCxnSpPr>
          <p:nvPr/>
        </p:nvCxnSpPr>
        <p:spPr>
          <a:xfrm>
            <a:off x="4624509" y="3938796"/>
            <a:ext cx="295227" cy="234038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52487" y="3834789"/>
            <a:ext cx="1029254" cy="2080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11000100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</p:txBody>
      </p:sp>
      <p:cxnSp>
        <p:nvCxnSpPr>
          <p:cNvPr id="78" name="Curved Connector 77"/>
          <p:cNvCxnSpPr>
            <a:stCxn id="72" idx="3"/>
            <a:endCxn id="76" idx="1"/>
          </p:cNvCxnSpPr>
          <p:nvPr/>
        </p:nvCxnSpPr>
        <p:spPr>
          <a:xfrm flipV="1">
            <a:off x="5938556" y="3938795"/>
            <a:ext cx="313931" cy="23403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4" idx="3"/>
            <a:endCxn id="76" idx="2"/>
          </p:cNvCxnSpPr>
          <p:nvPr/>
        </p:nvCxnSpPr>
        <p:spPr>
          <a:xfrm>
            <a:off x="2874649" y="3597772"/>
            <a:ext cx="3892465" cy="445028"/>
          </a:xfrm>
          <a:prstGeom prst="curvedConnector4">
            <a:avLst>
              <a:gd name="adj1" fmla="val 20965"/>
              <a:gd name="adj2" fmla="val 296131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585210" y="3834217"/>
            <a:ext cx="1029254" cy="2080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rgbClr val="666666"/>
                </a:solidFill>
                <a:latin typeface="Courier New" panose="02070309020205020404" pitchFamily="49" charset="0"/>
                <a:ea typeface="Nunito Sans"/>
                <a:cs typeface="Courier New" panose="02070309020205020404" pitchFamily="49" charset="0"/>
              </a:rPr>
              <a:t>11000100</a:t>
            </a:r>
            <a:endParaRPr lang="it-IT" sz="1000" dirty="0">
              <a:solidFill>
                <a:srgbClr val="666666"/>
              </a:solidFill>
              <a:latin typeface="Courier New" panose="02070309020205020404" pitchFamily="49" charset="0"/>
              <a:ea typeface="Nunito Sans"/>
              <a:cs typeface="Courier New" panose="02070309020205020404" pitchFamily="49" charset="0"/>
            </a:endParaRPr>
          </a:p>
        </p:txBody>
      </p:sp>
      <p:cxnSp>
        <p:nvCxnSpPr>
          <p:cNvPr id="91" name="Curved Connector 90"/>
          <p:cNvCxnSpPr>
            <a:stCxn id="90" idx="0"/>
            <a:endCxn id="22" idx="3"/>
          </p:cNvCxnSpPr>
          <p:nvPr/>
        </p:nvCxnSpPr>
        <p:spPr>
          <a:xfrm rot="16200000" flipV="1">
            <a:off x="6518249" y="2252629"/>
            <a:ext cx="1744020" cy="14191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6" idx="3"/>
            <a:endCxn id="90" idx="1"/>
          </p:cNvCxnSpPr>
          <p:nvPr/>
        </p:nvCxnSpPr>
        <p:spPr>
          <a:xfrm flipV="1">
            <a:off x="7281741" y="3938223"/>
            <a:ext cx="303469" cy="57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a virtual Microcontroller in Assembler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701</Words>
  <Application>Microsoft Office PowerPoint</Application>
  <PresentationFormat>On-screen Show (16:9)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Nunito Sans</vt:lpstr>
      <vt:lpstr>Calibri</vt:lpstr>
      <vt:lpstr>Georgia</vt:lpstr>
      <vt:lpstr>Arial</vt:lpstr>
      <vt:lpstr>Wingdings</vt:lpstr>
      <vt:lpstr>Ulysses template</vt:lpstr>
      <vt:lpstr>LESSON 1: Computer Assembler</vt:lpstr>
      <vt:lpstr>What do we mean for programming?</vt:lpstr>
      <vt:lpstr>PowerPoint Presentation</vt:lpstr>
      <vt:lpstr>Transistor and Integrated Circuit boosted Computer Technology</vt:lpstr>
      <vt:lpstr>What are the fundamental capabilities and limitations of computers?</vt:lpstr>
      <vt:lpstr>PowerPoint Presentation</vt:lpstr>
      <vt:lpstr>PowerPoint Presentation</vt:lpstr>
      <vt:lpstr>PowerPoint Presentation</vt:lpstr>
      <vt:lpstr>Let’s Start to Play</vt:lpstr>
      <vt:lpstr>Exercise 1</vt:lpstr>
      <vt:lpstr>Exercise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85</cp:revision>
  <dcterms:modified xsi:type="dcterms:W3CDTF">2018-01-03T17:39:36Z</dcterms:modified>
</cp:coreProperties>
</file>