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86" r:id="rId3"/>
    <p:sldId id="290" r:id="rId4"/>
    <p:sldId id="302" r:id="rId5"/>
    <p:sldId id="304" r:id="rId6"/>
    <p:sldId id="303" r:id="rId7"/>
    <p:sldId id="305" r:id="rId8"/>
    <p:sldId id="306" r:id="rId9"/>
    <p:sldId id="309" r:id="rId10"/>
    <p:sldId id="308" r:id="rId11"/>
    <p:sldId id="307" r:id="rId12"/>
    <p:sldId id="287" r:id="rId13"/>
    <p:sldId id="310" r:id="rId14"/>
    <p:sldId id="296" r:id="rId15"/>
    <p:sldId id="29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9E"/>
    <a:srgbClr val="FFFF99"/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25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79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68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6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8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94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62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25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1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905722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LESSON 2:</a:t>
            </a:r>
            <a:br>
              <a:rPr lang="en" dirty="0" smtClean="0"/>
            </a:br>
            <a:r>
              <a:rPr lang="en" dirty="0" smtClean="0"/>
              <a:t>Structured Language</a:t>
            </a:r>
            <a:br>
              <a:rPr lang="en" dirty="0" smtClean="0"/>
            </a:br>
            <a:r>
              <a:rPr lang="en" dirty="0" smtClean="0"/>
              <a:t>Operative System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File System is a SW that manages the information storage handling all the metadata required to read, to write and to browse the files using their hierarchic structure 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2587" y="3690491"/>
            <a:ext cx="8141139" cy="105935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Block </a:t>
            </a:r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file systems divide the storage devices into block of data and normally a file is contained into several blocks</a:t>
            </a:r>
            <a:endParaRPr lang="it-IT" sz="12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The starting point is the Root directory 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A directory is a file that contains a table with all the other files inside itself, this table links the file names to file metadata (e.g inode)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A file metadata specifies the file information like the access rights and the phisycal location of the file data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218" y="1464711"/>
            <a:ext cx="3912720" cy="2051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46" y="1290190"/>
            <a:ext cx="1685925" cy="2400300"/>
          </a:xfrm>
          <a:prstGeom prst="rect">
            <a:avLst/>
          </a:prstGeom>
        </p:spPr>
      </p:pic>
      <p:sp>
        <p:nvSpPr>
          <p:cNvPr id="10" name="Trapezoid 9"/>
          <p:cNvSpPr/>
          <p:nvPr/>
        </p:nvSpPr>
        <p:spPr>
          <a:xfrm rot="15496068">
            <a:off x="3857006" y="332545"/>
            <a:ext cx="2500976" cy="4621409"/>
          </a:xfrm>
          <a:custGeom>
            <a:avLst/>
            <a:gdLst>
              <a:gd name="connsiteX0" fmla="*/ 0 w 1545274"/>
              <a:gd name="connsiteY0" fmla="*/ 1210240 h 1210240"/>
              <a:gd name="connsiteX1" fmla="*/ 517305 w 1545274"/>
              <a:gd name="connsiteY1" fmla="*/ 0 h 1210240"/>
              <a:gd name="connsiteX2" fmla="*/ 1027969 w 1545274"/>
              <a:gd name="connsiteY2" fmla="*/ 0 h 1210240"/>
              <a:gd name="connsiteX3" fmla="*/ 1545274 w 1545274"/>
              <a:gd name="connsiteY3" fmla="*/ 1210240 h 1210240"/>
              <a:gd name="connsiteX4" fmla="*/ 0 w 1545274"/>
              <a:gd name="connsiteY4" fmla="*/ 1210240 h 1210240"/>
              <a:gd name="connsiteX0" fmla="*/ 0 w 1545274"/>
              <a:gd name="connsiteY0" fmla="*/ 1221294 h 1221294"/>
              <a:gd name="connsiteX1" fmla="*/ 517305 w 1545274"/>
              <a:gd name="connsiteY1" fmla="*/ 11054 h 1221294"/>
              <a:gd name="connsiteX2" fmla="*/ 634061 w 1545274"/>
              <a:gd name="connsiteY2" fmla="*/ 0 h 1221294"/>
              <a:gd name="connsiteX3" fmla="*/ 1545274 w 1545274"/>
              <a:gd name="connsiteY3" fmla="*/ 1221294 h 1221294"/>
              <a:gd name="connsiteX4" fmla="*/ 0 w 1545274"/>
              <a:gd name="connsiteY4" fmla="*/ 1221294 h 1221294"/>
              <a:gd name="connsiteX0" fmla="*/ 0 w 1545274"/>
              <a:gd name="connsiteY0" fmla="*/ 1221294 h 1221294"/>
              <a:gd name="connsiteX1" fmla="*/ 517305 w 1545274"/>
              <a:gd name="connsiteY1" fmla="*/ 11054 h 1221294"/>
              <a:gd name="connsiteX2" fmla="*/ 634061 w 1545274"/>
              <a:gd name="connsiteY2" fmla="*/ 0 h 1221294"/>
              <a:gd name="connsiteX3" fmla="*/ 934216 w 1545274"/>
              <a:gd name="connsiteY3" fmla="*/ 417502 h 1221294"/>
              <a:gd name="connsiteX4" fmla="*/ 1545274 w 1545274"/>
              <a:gd name="connsiteY4" fmla="*/ 1221294 h 1221294"/>
              <a:gd name="connsiteX5" fmla="*/ 0 w 1545274"/>
              <a:gd name="connsiteY5" fmla="*/ 1221294 h 1221294"/>
              <a:gd name="connsiteX0" fmla="*/ 0 w 1545274"/>
              <a:gd name="connsiteY0" fmla="*/ 1221294 h 1221294"/>
              <a:gd name="connsiteX1" fmla="*/ 517305 w 1545274"/>
              <a:gd name="connsiteY1" fmla="*/ 11054 h 1221294"/>
              <a:gd name="connsiteX2" fmla="*/ 634061 w 1545274"/>
              <a:gd name="connsiteY2" fmla="*/ 0 h 1221294"/>
              <a:gd name="connsiteX3" fmla="*/ 911986 w 1545274"/>
              <a:gd name="connsiteY3" fmla="*/ 115731 h 1221294"/>
              <a:gd name="connsiteX4" fmla="*/ 1545274 w 1545274"/>
              <a:gd name="connsiteY4" fmla="*/ 1221294 h 1221294"/>
              <a:gd name="connsiteX5" fmla="*/ 0 w 1545274"/>
              <a:gd name="connsiteY5" fmla="*/ 1221294 h 1221294"/>
              <a:gd name="connsiteX0" fmla="*/ 0 w 1418656"/>
              <a:gd name="connsiteY0" fmla="*/ 816011 h 1221294"/>
              <a:gd name="connsiteX1" fmla="*/ 390687 w 1418656"/>
              <a:gd name="connsiteY1" fmla="*/ 11054 h 1221294"/>
              <a:gd name="connsiteX2" fmla="*/ 507443 w 1418656"/>
              <a:gd name="connsiteY2" fmla="*/ 0 h 1221294"/>
              <a:gd name="connsiteX3" fmla="*/ 785368 w 1418656"/>
              <a:gd name="connsiteY3" fmla="*/ 115731 h 1221294"/>
              <a:gd name="connsiteX4" fmla="*/ 1418656 w 1418656"/>
              <a:gd name="connsiteY4" fmla="*/ 1221294 h 1221294"/>
              <a:gd name="connsiteX5" fmla="*/ 0 w 1418656"/>
              <a:gd name="connsiteY5" fmla="*/ 816011 h 1221294"/>
              <a:gd name="connsiteX0" fmla="*/ 0 w 1417507"/>
              <a:gd name="connsiteY0" fmla="*/ 816011 h 1192755"/>
              <a:gd name="connsiteX1" fmla="*/ 390687 w 1417507"/>
              <a:gd name="connsiteY1" fmla="*/ 11054 h 1192755"/>
              <a:gd name="connsiteX2" fmla="*/ 507443 w 1417507"/>
              <a:gd name="connsiteY2" fmla="*/ 0 h 1192755"/>
              <a:gd name="connsiteX3" fmla="*/ 785368 w 1417507"/>
              <a:gd name="connsiteY3" fmla="*/ 115731 h 1192755"/>
              <a:gd name="connsiteX4" fmla="*/ 1417507 w 1417507"/>
              <a:gd name="connsiteY4" fmla="*/ 1192755 h 1192755"/>
              <a:gd name="connsiteX5" fmla="*/ 0 w 1417507"/>
              <a:gd name="connsiteY5" fmla="*/ 816011 h 1192755"/>
              <a:gd name="connsiteX0" fmla="*/ 0 w 1417507"/>
              <a:gd name="connsiteY0" fmla="*/ 816011 h 1192755"/>
              <a:gd name="connsiteX1" fmla="*/ 390687 w 1417507"/>
              <a:gd name="connsiteY1" fmla="*/ 11054 h 1192755"/>
              <a:gd name="connsiteX2" fmla="*/ 507443 w 1417507"/>
              <a:gd name="connsiteY2" fmla="*/ 0 h 1192755"/>
              <a:gd name="connsiteX3" fmla="*/ 785368 w 1417507"/>
              <a:gd name="connsiteY3" fmla="*/ 115731 h 1192755"/>
              <a:gd name="connsiteX4" fmla="*/ 1417507 w 1417507"/>
              <a:gd name="connsiteY4" fmla="*/ 1192755 h 1192755"/>
              <a:gd name="connsiteX5" fmla="*/ 674304 w 1417507"/>
              <a:gd name="connsiteY5" fmla="*/ 991204 h 1192755"/>
              <a:gd name="connsiteX6" fmla="*/ 0 w 1417507"/>
              <a:gd name="connsiteY6" fmla="*/ 816011 h 1192755"/>
              <a:gd name="connsiteX0" fmla="*/ 0 w 1417507"/>
              <a:gd name="connsiteY0" fmla="*/ 816011 h 1192755"/>
              <a:gd name="connsiteX1" fmla="*/ 390687 w 1417507"/>
              <a:gd name="connsiteY1" fmla="*/ 11054 h 1192755"/>
              <a:gd name="connsiteX2" fmla="*/ 507443 w 1417507"/>
              <a:gd name="connsiteY2" fmla="*/ 0 h 1192755"/>
              <a:gd name="connsiteX3" fmla="*/ 785368 w 1417507"/>
              <a:gd name="connsiteY3" fmla="*/ 115731 h 1192755"/>
              <a:gd name="connsiteX4" fmla="*/ 1417507 w 1417507"/>
              <a:gd name="connsiteY4" fmla="*/ 1192755 h 1192755"/>
              <a:gd name="connsiteX5" fmla="*/ 674304 w 1417507"/>
              <a:gd name="connsiteY5" fmla="*/ 991204 h 1192755"/>
              <a:gd name="connsiteX6" fmla="*/ 232290 w 1417507"/>
              <a:gd name="connsiteY6" fmla="*/ 871108 h 1192755"/>
              <a:gd name="connsiteX7" fmla="*/ 0 w 1417507"/>
              <a:gd name="connsiteY7" fmla="*/ 816011 h 1192755"/>
              <a:gd name="connsiteX0" fmla="*/ 0 w 1417507"/>
              <a:gd name="connsiteY0" fmla="*/ 816011 h 2555509"/>
              <a:gd name="connsiteX1" fmla="*/ 390687 w 1417507"/>
              <a:gd name="connsiteY1" fmla="*/ 11054 h 2555509"/>
              <a:gd name="connsiteX2" fmla="*/ 507443 w 1417507"/>
              <a:gd name="connsiteY2" fmla="*/ 0 h 2555509"/>
              <a:gd name="connsiteX3" fmla="*/ 785368 w 1417507"/>
              <a:gd name="connsiteY3" fmla="*/ 115731 h 2555509"/>
              <a:gd name="connsiteX4" fmla="*/ 1417507 w 1417507"/>
              <a:gd name="connsiteY4" fmla="*/ 1192755 h 2555509"/>
              <a:gd name="connsiteX5" fmla="*/ 1120619 w 1417507"/>
              <a:gd name="connsiteY5" fmla="*/ 2555509 h 2555509"/>
              <a:gd name="connsiteX6" fmla="*/ 232290 w 1417507"/>
              <a:gd name="connsiteY6" fmla="*/ 871108 h 2555509"/>
              <a:gd name="connsiteX7" fmla="*/ 0 w 1417507"/>
              <a:gd name="connsiteY7" fmla="*/ 816011 h 2555509"/>
              <a:gd name="connsiteX0" fmla="*/ 982050 w 2399557"/>
              <a:gd name="connsiteY0" fmla="*/ 816011 h 3788554"/>
              <a:gd name="connsiteX1" fmla="*/ 1372737 w 2399557"/>
              <a:gd name="connsiteY1" fmla="*/ 11054 h 3788554"/>
              <a:gd name="connsiteX2" fmla="*/ 1489493 w 2399557"/>
              <a:gd name="connsiteY2" fmla="*/ 0 h 3788554"/>
              <a:gd name="connsiteX3" fmla="*/ 1767418 w 2399557"/>
              <a:gd name="connsiteY3" fmla="*/ 115731 h 3788554"/>
              <a:gd name="connsiteX4" fmla="*/ 2399557 w 2399557"/>
              <a:gd name="connsiteY4" fmla="*/ 1192755 h 3788554"/>
              <a:gd name="connsiteX5" fmla="*/ 2102669 w 2399557"/>
              <a:gd name="connsiteY5" fmla="*/ 2555509 h 3788554"/>
              <a:gd name="connsiteX6" fmla="*/ 0 w 2399557"/>
              <a:gd name="connsiteY6" fmla="*/ 3788554 h 3788554"/>
              <a:gd name="connsiteX7" fmla="*/ 982050 w 2399557"/>
              <a:gd name="connsiteY7" fmla="*/ 816011 h 3788554"/>
              <a:gd name="connsiteX0" fmla="*/ 982050 w 2399557"/>
              <a:gd name="connsiteY0" fmla="*/ 816011 h 4634935"/>
              <a:gd name="connsiteX1" fmla="*/ 1372737 w 2399557"/>
              <a:gd name="connsiteY1" fmla="*/ 11054 h 4634935"/>
              <a:gd name="connsiteX2" fmla="*/ 1489493 w 2399557"/>
              <a:gd name="connsiteY2" fmla="*/ 0 h 4634935"/>
              <a:gd name="connsiteX3" fmla="*/ 1767418 w 2399557"/>
              <a:gd name="connsiteY3" fmla="*/ 115731 h 4634935"/>
              <a:gd name="connsiteX4" fmla="*/ 2399557 w 2399557"/>
              <a:gd name="connsiteY4" fmla="*/ 1192755 h 4634935"/>
              <a:gd name="connsiteX5" fmla="*/ 1656672 w 2399557"/>
              <a:gd name="connsiteY5" fmla="*/ 4634935 h 4634935"/>
              <a:gd name="connsiteX6" fmla="*/ 0 w 2399557"/>
              <a:gd name="connsiteY6" fmla="*/ 3788554 h 4634935"/>
              <a:gd name="connsiteX7" fmla="*/ 982050 w 2399557"/>
              <a:gd name="connsiteY7" fmla="*/ 816011 h 4634935"/>
              <a:gd name="connsiteX0" fmla="*/ 967076 w 2384583"/>
              <a:gd name="connsiteY0" fmla="*/ 816011 h 4634935"/>
              <a:gd name="connsiteX1" fmla="*/ 1357763 w 2384583"/>
              <a:gd name="connsiteY1" fmla="*/ 11054 h 4634935"/>
              <a:gd name="connsiteX2" fmla="*/ 1474519 w 2384583"/>
              <a:gd name="connsiteY2" fmla="*/ 0 h 4634935"/>
              <a:gd name="connsiteX3" fmla="*/ 1752444 w 2384583"/>
              <a:gd name="connsiteY3" fmla="*/ 115731 h 4634935"/>
              <a:gd name="connsiteX4" fmla="*/ 2384583 w 2384583"/>
              <a:gd name="connsiteY4" fmla="*/ 1192755 h 4634935"/>
              <a:gd name="connsiteX5" fmla="*/ 1641698 w 2384583"/>
              <a:gd name="connsiteY5" fmla="*/ 4634935 h 4634935"/>
              <a:gd name="connsiteX6" fmla="*/ 0 w 2384583"/>
              <a:gd name="connsiteY6" fmla="*/ 3784589 h 4634935"/>
              <a:gd name="connsiteX7" fmla="*/ 967076 w 2384583"/>
              <a:gd name="connsiteY7" fmla="*/ 816011 h 4634935"/>
              <a:gd name="connsiteX0" fmla="*/ 967076 w 2384583"/>
              <a:gd name="connsiteY0" fmla="*/ 816011 h 4634935"/>
              <a:gd name="connsiteX1" fmla="*/ 1357763 w 2384583"/>
              <a:gd name="connsiteY1" fmla="*/ 11054 h 4634935"/>
              <a:gd name="connsiteX2" fmla="*/ 1474519 w 2384583"/>
              <a:gd name="connsiteY2" fmla="*/ 0 h 4634935"/>
              <a:gd name="connsiteX3" fmla="*/ 1752444 w 2384583"/>
              <a:gd name="connsiteY3" fmla="*/ 115731 h 4634935"/>
              <a:gd name="connsiteX4" fmla="*/ 2384583 w 2384583"/>
              <a:gd name="connsiteY4" fmla="*/ 1192755 h 4634935"/>
              <a:gd name="connsiteX5" fmla="*/ 1641698 w 2384583"/>
              <a:gd name="connsiteY5" fmla="*/ 4634935 h 4634935"/>
              <a:gd name="connsiteX6" fmla="*/ 394014 w 2384583"/>
              <a:gd name="connsiteY6" fmla="*/ 3965466 h 4634935"/>
              <a:gd name="connsiteX7" fmla="*/ 0 w 2384583"/>
              <a:gd name="connsiteY7" fmla="*/ 3784589 h 4634935"/>
              <a:gd name="connsiteX8" fmla="*/ 967076 w 2384583"/>
              <a:gd name="connsiteY8" fmla="*/ 816011 h 4634935"/>
              <a:gd name="connsiteX0" fmla="*/ 1083469 w 2500976"/>
              <a:gd name="connsiteY0" fmla="*/ 816011 h 4634935"/>
              <a:gd name="connsiteX1" fmla="*/ 1474156 w 2500976"/>
              <a:gd name="connsiteY1" fmla="*/ 11054 h 4634935"/>
              <a:gd name="connsiteX2" fmla="*/ 1590912 w 2500976"/>
              <a:gd name="connsiteY2" fmla="*/ 0 h 4634935"/>
              <a:gd name="connsiteX3" fmla="*/ 1868837 w 2500976"/>
              <a:gd name="connsiteY3" fmla="*/ 115731 h 4634935"/>
              <a:gd name="connsiteX4" fmla="*/ 2500976 w 2500976"/>
              <a:gd name="connsiteY4" fmla="*/ 1192755 h 4634935"/>
              <a:gd name="connsiteX5" fmla="*/ 1758091 w 2500976"/>
              <a:gd name="connsiteY5" fmla="*/ 4634935 h 4634935"/>
              <a:gd name="connsiteX6" fmla="*/ 0 w 2500976"/>
              <a:gd name="connsiteY6" fmla="*/ 4276896 h 4634935"/>
              <a:gd name="connsiteX7" fmla="*/ 116393 w 2500976"/>
              <a:gd name="connsiteY7" fmla="*/ 3784589 h 4634935"/>
              <a:gd name="connsiteX8" fmla="*/ 1083469 w 2500976"/>
              <a:gd name="connsiteY8" fmla="*/ 816011 h 4634935"/>
              <a:gd name="connsiteX0" fmla="*/ 1083469 w 2500976"/>
              <a:gd name="connsiteY0" fmla="*/ 826974 h 4645898"/>
              <a:gd name="connsiteX1" fmla="*/ 1436277 w 2500976"/>
              <a:gd name="connsiteY1" fmla="*/ 0 h 4645898"/>
              <a:gd name="connsiteX2" fmla="*/ 1590912 w 2500976"/>
              <a:gd name="connsiteY2" fmla="*/ 10963 h 4645898"/>
              <a:gd name="connsiteX3" fmla="*/ 1868837 w 2500976"/>
              <a:gd name="connsiteY3" fmla="*/ 126694 h 4645898"/>
              <a:gd name="connsiteX4" fmla="*/ 2500976 w 2500976"/>
              <a:gd name="connsiteY4" fmla="*/ 1203718 h 4645898"/>
              <a:gd name="connsiteX5" fmla="*/ 1758091 w 2500976"/>
              <a:gd name="connsiteY5" fmla="*/ 4645898 h 4645898"/>
              <a:gd name="connsiteX6" fmla="*/ 0 w 2500976"/>
              <a:gd name="connsiteY6" fmla="*/ 4287859 h 4645898"/>
              <a:gd name="connsiteX7" fmla="*/ 116393 w 2500976"/>
              <a:gd name="connsiteY7" fmla="*/ 3795552 h 4645898"/>
              <a:gd name="connsiteX8" fmla="*/ 1083469 w 2500976"/>
              <a:gd name="connsiteY8" fmla="*/ 826974 h 4645898"/>
              <a:gd name="connsiteX0" fmla="*/ 1083469 w 2500976"/>
              <a:gd name="connsiteY0" fmla="*/ 816011 h 4634935"/>
              <a:gd name="connsiteX1" fmla="*/ 1389948 w 2500976"/>
              <a:gd name="connsiteY1" fmla="*/ 7716 h 4634935"/>
              <a:gd name="connsiteX2" fmla="*/ 1590912 w 2500976"/>
              <a:gd name="connsiteY2" fmla="*/ 0 h 4634935"/>
              <a:gd name="connsiteX3" fmla="*/ 1868837 w 2500976"/>
              <a:gd name="connsiteY3" fmla="*/ 115731 h 4634935"/>
              <a:gd name="connsiteX4" fmla="*/ 2500976 w 2500976"/>
              <a:gd name="connsiteY4" fmla="*/ 1192755 h 4634935"/>
              <a:gd name="connsiteX5" fmla="*/ 1758091 w 2500976"/>
              <a:gd name="connsiteY5" fmla="*/ 4634935 h 4634935"/>
              <a:gd name="connsiteX6" fmla="*/ 0 w 2500976"/>
              <a:gd name="connsiteY6" fmla="*/ 4276896 h 4634935"/>
              <a:gd name="connsiteX7" fmla="*/ 116393 w 2500976"/>
              <a:gd name="connsiteY7" fmla="*/ 3784589 h 4634935"/>
              <a:gd name="connsiteX8" fmla="*/ 1083469 w 2500976"/>
              <a:gd name="connsiteY8" fmla="*/ 816011 h 4634935"/>
              <a:gd name="connsiteX0" fmla="*/ 1083469 w 2500976"/>
              <a:gd name="connsiteY0" fmla="*/ 816011 h 4634935"/>
              <a:gd name="connsiteX1" fmla="*/ 1445904 w 2500976"/>
              <a:gd name="connsiteY1" fmla="*/ 19337 h 4634935"/>
              <a:gd name="connsiteX2" fmla="*/ 1590912 w 2500976"/>
              <a:gd name="connsiteY2" fmla="*/ 0 h 4634935"/>
              <a:gd name="connsiteX3" fmla="*/ 1868837 w 2500976"/>
              <a:gd name="connsiteY3" fmla="*/ 115731 h 4634935"/>
              <a:gd name="connsiteX4" fmla="*/ 2500976 w 2500976"/>
              <a:gd name="connsiteY4" fmla="*/ 1192755 h 4634935"/>
              <a:gd name="connsiteX5" fmla="*/ 1758091 w 2500976"/>
              <a:gd name="connsiteY5" fmla="*/ 4634935 h 4634935"/>
              <a:gd name="connsiteX6" fmla="*/ 0 w 2500976"/>
              <a:gd name="connsiteY6" fmla="*/ 4276896 h 4634935"/>
              <a:gd name="connsiteX7" fmla="*/ 116393 w 2500976"/>
              <a:gd name="connsiteY7" fmla="*/ 3784589 h 4634935"/>
              <a:gd name="connsiteX8" fmla="*/ 1083469 w 2500976"/>
              <a:gd name="connsiteY8" fmla="*/ 816011 h 4634935"/>
              <a:gd name="connsiteX0" fmla="*/ 1083469 w 2500976"/>
              <a:gd name="connsiteY0" fmla="*/ 801232 h 4620156"/>
              <a:gd name="connsiteX1" fmla="*/ 1445904 w 2500976"/>
              <a:gd name="connsiteY1" fmla="*/ 4558 h 4620156"/>
              <a:gd name="connsiteX2" fmla="*/ 1568386 w 2500976"/>
              <a:gd name="connsiteY2" fmla="*/ 0 h 4620156"/>
              <a:gd name="connsiteX3" fmla="*/ 1868837 w 2500976"/>
              <a:gd name="connsiteY3" fmla="*/ 100952 h 4620156"/>
              <a:gd name="connsiteX4" fmla="*/ 2500976 w 2500976"/>
              <a:gd name="connsiteY4" fmla="*/ 1177976 h 4620156"/>
              <a:gd name="connsiteX5" fmla="*/ 1758091 w 2500976"/>
              <a:gd name="connsiteY5" fmla="*/ 4620156 h 4620156"/>
              <a:gd name="connsiteX6" fmla="*/ 0 w 2500976"/>
              <a:gd name="connsiteY6" fmla="*/ 4262117 h 4620156"/>
              <a:gd name="connsiteX7" fmla="*/ 116393 w 2500976"/>
              <a:gd name="connsiteY7" fmla="*/ 3769810 h 4620156"/>
              <a:gd name="connsiteX8" fmla="*/ 1083469 w 2500976"/>
              <a:gd name="connsiteY8" fmla="*/ 801232 h 4620156"/>
              <a:gd name="connsiteX0" fmla="*/ 1083469 w 2500976"/>
              <a:gd name="connsiteY0" fmla="*/ 802485 h 4621409"/>
              <a:gd name="connsiteX1" fmla="*/ 1417927 w 2500976"/>
              <a:gd name="connsiteY1" fmla="*/ 0 h 4621409"/>
              <a:gd name="connsiteX2" fmla="*/ 1568386 w 2500976"/>
              <a:gd name="connsiteY2" fmla="*/ 1253 h 4621409"/>
              <a:gd name="connsiteX3" fmla="*/ 1868837 w 2500976"/>
              <a:gd name="connsiteY3" fmla="*/ 102205 h 4621409"/>
              <a:gd name="connsiteX4" fmla="*/ 2500976 w 2500976"/>
              <a:gd name="connsiteY4" fmla="*/ 1179229 h 4621409"/>
              <a:gd name="connsiteX5" fmla="*/ 1758091 w 2500976"/>
              <a:gd name="connsiteY5" fmla="*/ 4621409 h 4621409"/>
              <a:gd name="connsiteX6" fmla="*/ 0 w 2500976"/>
              <a:gd name="connsiteY6" fmla="*/ 4263370 h 4621409"/>
              <a:gd name="connsiteX7" fmla="*/ 116393 w 2500976"/>
              <a:gd name="connsiteY7" fmla="*/ 3771063 h 4621409"/>
              <a:gd name="connsiteX8" fmla="*/ 1083469 w 2500976"/>
              <a:gd name="connsiteY8" fmla="*/ 802485 h 462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0976" h="4621409">
                <a:moveTo>
                  <a:pt x="1083469" y="802485"/>
                </a:moveTo>
                <a:lnTo>
                  <a:pt x="1417927" y="0"/>
                </a:lnTo>
                <a:lnTo>
                  <a:pt x="1568386" y="1253"/>
                </a:lnTo>
                <a:lnTo>
                  <a:pt x="1868837" y="102205"/>
                </a:lnTo>
                <a:lnTo>
                  <a:pt x="2500976" y="1179229"/>
                </a:lnTo>
                <a:lnTo>
                  <a:pt x="1758091" y="4621409"/>
                </a:lnTo>
                <a:lnTo>
                  <a:pt x="0" y="4263370"/>
                </a:lnTo>
                <a:lnTo>
                  <a:pt x="116393" y="3771063"/>
                </a:lnTo>
                <a:lnTo>
                  <a:pt x="1083469" y="802485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54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Process Scheduler is a SW that decides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which process to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run using time sharing and allowing in this way multitasking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84105" y="1865296"/>
            <a:ext cx="3865189" cy="251318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CONTEXT SWITCH:</a:t>
            </a:r>
          </a:p>
          <a:p>
            <a:r>
              <a:rPr lang="en-US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The Context Switch allows to stop and restore different tasks storing their states (for instance storing the Stacks of all the tasks) 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3" y="1816275"/>
            <a:ext cx="4192605" cy="2611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81" y="2814503"/>
            <a:ext cx="901365" cy="11164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795" y="2814503"/>
            <a:ext cx="901365" cy="1116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10" y="2814503"/>
            <a:ext cx="901365" cy="11164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60408" y="39309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Task 1</a:t>
            </a:r>
          </a:p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09314" y="39309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Task </a:t>
            </a:r>
            <a:r>
              <a:rPr lang="it-IT" sz="9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2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5903" y="39309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Task </a:t>
            </a:r>
            <a:r>
              <a:rPr lang="it-IT" sz="9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3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  <a:p>
            <a:pPr algn="ctr"/>
            <a:r>
              <a:rPr lang="it-IT" sz="9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</a:t>
            </a:r>
            <a:endParaRPr lang="it-IT" sz="9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4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en" i="1" dirty="0" smtClean="0">
                <a:solidFill>
                  <a:srgbClr val="FFFFFF"/>
                </a:solidFill>
              </a:rPr>
              <a:t>Programming a virtual OS in a Structured Language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1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43101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it-IT" dirty="0" smtClean="0"/>
              <a:t>???</a:t>
            </a:r>
            <a:endParaRPr lang="en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Review the main code</a:t>
            </a:r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./ComputerProgrammingBasic/exercise1/main.py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buFont typeface="+mj-lt"/>
              <a:buAutoNum type="arabicPeriod" startAt="4"/>
            </a:pPr>
            <a:r>
              <a:rPr lang="en" dirty="0" smtClean="0"/>
              <a:t>Update the main code to calculate the mean of 10 value</a:t>
            </a:r>
            <a:endParaRPr lang="en" dirty="0"/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Run the shell of the virtual OS and try to execute all </a:t>
            </a:r>
          </a:p>
          <a:p>
            <a:r>
              <a:rPr lang="en-US" dirty="0"/>
              <a:t>the commands (use "help" to list all the available commands)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980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2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smtClean="0"/>
              <a:t>???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Add a mkdir command that create new folder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15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/>
              <a:t>Bohn-</a:t>
            </a:r>
            <a:r>
              <a:rPr lang="en-US" dirty="0" err="1"/>
              <a:t>Jacopini</a:t>
            </a:r>
            <a:r>
              <a:rPr lang="en-US" dirty="0"/>
              <a:t> theorem (1966) demonstrates that the three ways of combining </a:t>
            </a:r>
            <a:r>
              <a:rPr lang="en-US" dirty="0" smtClean="0"/>
              <a:t>programs (i.e. sequencing</a:t>
            </a:r>
            <a:r>
              <a:rPr lang="en-US" dirty="0"/>
              <a:t>, selection, and </a:t>
            </a:r>
            <a:r>
              <a:rPr lang="en-US" dirty="0" smtClean="0"/>
              <a:t>iteration) are </a:t>
            </a:r>
            <a:r>
              <a:rPr lang="en-US" dirty="0"/>
              <a:t>sufficient to express any computable </a:t>
            </a:r>
            <a:r>
              <a:rPr lang="en-US" dirty="0" smtClean="0"/>
              <a:t>function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Starting improving the clarity, quality and development time using Structured Programming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421" y="2246921"/>
            <a:ext cx="5348607" cy="20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9" name="Shape 129"/>
          <p:cNvSpPr txBox="1">
            <a:spLocks/>
          </p:cNvSpPr>
          <p:nvPr/>
        </p:nvSpPr>
        <p:spPr>
          <a:xfrm>
            <a:off x="263137" y="595235"/>
            <a:ext cx="2078780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dirty="0" smtClean="0"/>
              <a:t>C Language and Unix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210509" y="1618335"/>
            <a:ext cx="2249818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Throughout the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1970s</a:t>
            </a:r>
          </a:p>
          <a:p>
            <a:pPr algn="just"/>
            <a:endParaRPr lang="en-US" sz="120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just"/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Dennis Ritchie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creates the </a:t>
            </a:r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C Program Language</a:t>
            </a:r>
          </a:p>
          <a:p>
            <a:pPr algn="just"/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Ken Thompson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and</a:t>
            </a:r>
            <a:r>
              <a:rPr lang="en-US" sz="1200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i="0" dirty="0" smtClean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Dennis Ritchie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collaborated on the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Unix</a:t>
            </a:r>
            <a:r>
              <a:rPr lang="en-US" sz="1200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operating system</a:t>
            </a:r>
            <a:r>
              <a:rPr lang="en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at the Bell Labs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2" y="453911"/>
            <a:ext cx="6544048" cy="42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Variables, Pointers and Structures are used to simplify the memory handling, hiding the physical addresses of the data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5763" y="1465513"/>
            <a:ext cx="3445630" cy="340041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91678" y="209734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F0000"/>
                </a:solidFill>
              </a:rPr>
              <a:t>10001010</a:t>
            </a:r>
            <a:endParaRPr lang="it-IT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3269" y="235390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10011011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1678" y="260306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11110001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1678" y="2851135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01101100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1678" y="4109553"/>
            <a:ext cx="1585398" cy="6222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1678" y="309920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11000100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91678" y="335576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01010110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94370" y="361231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00100111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91678" y="3868878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00B050"/>
                </a:solidFill>
              </a:rPr>
              <a:t>00000010</a:t>
            </a:r>
            <a:endParaRPr lang="it-IT" sz="10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1562" y="212057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1562" y="2383434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1562" y="264629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1562" y="290916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0297" y="3166916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104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0297" y="3420363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105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8387" y="367381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106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7041" y="392725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107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Right Brace 35"/>
          <p:cNvSpPr/>
          <p:nvPr/>
        </p:nvSpPr>
        <p:spPr>
          <a:xfrm rot="10800000">
            <a:off x="1824460" y="2112096"/>
            <a:ext cx="381756" cy="2028492"/>
          </a:xfrm>
          <a:prstGeom prst="rightBrace">
            <a:avLst>
              <a:gd name="adj1" fmla="val 22850"/>
              <a:gd name="adj2" fmla="val 79435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/>
          <p:cNvSpPr txBox="1"/>
          <p:nvPr/>
        </p:nvSpPr>
        <p:spPr>
          <a:xfrm>
            <a:off x="6006443" y="1527696"/>
            <a:ext cx="247313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POINTERS: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It’s still possible to work with address using the pointer operator of reference «*» and dereference «&amp;»</a:t>
            </a:r>
            <a:endParaRPr lang="it-IT" sz="110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C LANGUAGE:</a:t>
            </a:r>
            <a:endParaRPr lang="it-IT" sz="1100" u="sng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9280" y="429947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6443" y="2587523"/>
            <a:ext cx="2616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&amp;a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Address 100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*(103)  Data in Address 103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7155" y="213095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FF000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byte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155" y="2324333"/>
            <a:ext cx="120417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struct b = {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byte </a:t>
            </a:r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c;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int </a:t>
            </a:r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d;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byte </a:t>
            </a:r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e[4]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91678" y="1735823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2432" y="1874776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89520" y="212682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  <a:latin typeface="Nunito Sans"/>
                <a:ea typeface="Nunito Sans"/>
                <a:cs typeface="Nunito Sans"/>
              </a:rPr>
              <a:t>b</a:t>
            </a:r>
            <a:r>
              <a:rPr lang="it-IT" sz="1000" dirty="0" smtClean="0">
                <a:solidFill>
                  <a:srgbClr val="FF0000"/>
                </a:solidFill>
                <a:latin typeface="Nunito Sans"/>
                <a:ea typeface="Nunito Sans"/>
                <a:cs typeface="Nunito Sans"/>
              </a:rPr>
              <a:t>yte a</a:t>
            </a:r>
            <a:endParaRPr lang="it-IT" sz="1000" dirty="0">
              <a:solidFill>
                <a:srgbClr val="FF000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9520" y="2384765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yte b.c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8" name="Right Brace 47"/>
          <p:cNvSpPr/>
          <p:nvPr/>
        </p:nvSpPr>
        <p:spPr>
          <a:xfrm>
            <a:off x="4708990" y="2599180"/>
            <a:ext cx="133921" cy="515070"/>
          </a:xfrm>
          <a:prstGeom prst="rightBrace">
            <a:avLst>
              <a:gd name="adj1" fmla="val 22850"/>
              <a:gd name="adj2" fmla="val 53815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02675" y="274950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int b.d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9520" y="3135813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yte b.e[0]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89520" y="3372722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byte 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b.e[1]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0867" y="3618943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byte 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b.e[2]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90867" y="3855852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byte </a:t>
            </a:r>
            <a:r>
              <a:rPr lang="it-IT" sz="1000" dirty="0" smtClean="0">
                <a:solidFill>
                  <a:srgbClr val="00B050"/>
                </a:solidFill>
                <a:latin typeface="Nunito Sans"/>
                <a:ea typeface="Nunito Sans"/>
                <a:cs typeface="Nunito Sans"/>
              </a:rPr>
              <a:t>b.e[3]</a:t>
            </a:r>
            <a:endParaRPr lang="it-IT" sz="1000" dirty="0">
              <a:solidFill>
                <a:srgbClr val="00B050"/>
              </a:solidFill>
              <a:latin typeface="Nunito Sans"/>
              <a:ea typeface="Nunito Sans"/>
              <a:cs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39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370"/>
          <p:cNvSpPr/>
          <p:nvPr/>
        </p:nvSpPr>
        <p:spPr>
          <a:xfrm>
            <a:off x="7063350" y="632610"/>
            <a:ext cx="472800" cy="472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183313" y="632610"/>
            <a:ext cx="472800" cy="472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303275" y="2719263"/>
            <a:ext cx="472800" cy="472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183313" y="2719263"/>
            <a:ext cx="472800" cy="472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18413" y="575500"/>
            <a:ext cx="2201205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i="1" dirty="0"/>
              <a:t>The order in which </a:t>
            </a:r>
            <a:r>
              <a:rPr lang="en-US" sz="2000" i="1" dirty="0" smtClean="0"/>
              <a:t>the statements</a:t>
            </a:r>
            <a:br>
              <a:rPr lang="en-US" sz="2000" i="1" dirty="0" smtClean="0"/>
            </a:br>
            <a:r>
              <a:rPr lang="en-US" sz="2000" i="1" dirty="0" smtClean="0"/>
              <a:t>are </a:t>
            </a:r>
            <a:r>
              <a:rPr lang="en-US" sz="2000" i="1" dirty="0"/>
              <a:t>executed can be manipulated by Flow of Control Primitives</a:t>
            </a:r>
            <a:endParaRPr lang="en" sz="2000" i="1" dirty="0"/>
          </a:p>
        </p:txBody>
      </p:sp>
      <p:sp>
        <p:nvSpPr>
          <p:cNvPr id="377" name="Shape 377"/>
          <p:cNvSpPr txBox="1">
            <a:spLocks noGrp="1"/>
          </p:cNvSpPr>
          <p:nvPr>
            <p:ph type="body" idx="2"/>
          </p:nvPr>
        </p:nvSpPr>
        <p:spPr>
          <a:xfrm>
            <a:off x="5183313" y="1172001"/>
            <a:ext cx="1325063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dirty="0" smtClean="0"/>
              <a:t>Similar to if/else but multibranch 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(A)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2: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</a:p>
          <a:p>
            <a:pPr lvl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01356" y="74137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Switch</a:t>
            </a:r>
            <a:endParaRPr lang="it-IT" sz="1200" dirty="0"/>
          </a:p>
        </p:txBody>
      </p:sp>
      <p:pic>
        <p:nvPicPr>
          <p:cNvPr id="1026" name="Picture 2" descr="https://upload.wikimedia.org/wikipedia/commons/thumb/c/c5/If-Then-Else-diagram.svg/332px-If-Then-Else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11" y="1172001"/>
            <a:ext cx="1379828" cy="13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hape 369"/>
          <p:cNvSpPr/>
          <p:nvPr/>
        </p:nvSpPr>
        <p:spPr>
          <a:xfrm>
            <a:off x="3321211" y="632610"/>
            <a:ext cx="472800" cy="472800"/>
          </a:xfrm>
          <a:prstGeom prst="ellipse">
            <a:avLst/>
          </a:prstGeom>
          <a:solidFill>
            <a:srgbClr val="FAE69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3252987" y="741377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If/Else</a:t>
            </a:r>
            <a:endParaRPr lang="it-IT" sz="1200" dirty="0"/>
          </a:p>
        </p:txBody>
      </p:sp>
      <p:pic>
        <p:nvPicPr>
          <p:cNvPr id="1028" name="Picture 4" descr="https://upload.wikimedia.org/wikipedia/commons/0/06/For-loop-diagra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4"/>
          <a:stretch/>
        </p:blipFill>
        <p:spPr bwMode="auto">
          <a:xfrm>
            <a:off x="6919251" y="1290431"/>
            <a:ext cx="1405828" cy="24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1529291" y="2070186"/>
            <a:ext cx="7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For</a:t>
            </a:r>
            <a:endParaRPr lang="it-IT" sz="1200" dirty="0"/>
          </a:p>
        </p:txBody>
      </p:sp>
      <p:pic>
        <p:nvPicPr>
          <p:cNvPr id="1030" name="Picture 6" descr="https://upload.wikimedia.org/wikipedia/commons/thumb/4/43/While-loop-diagram.svg/271px-While-loop-diagram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51" y="3281197"/>
            <a:ext cx="1108927" cy="14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048153" y="283764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Do While</a:t>
            </a:r>
            <a:endParaRPr lang="it-IT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252987" y="283764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While</a:t>
            </a:r>
            <a:endParaRPr lang="it-IT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087482" y="74289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For</a:t>
            </a:r>
            <a:endParaRPr lang="it-IT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313" y="3291517"/>
            <a:ext cx="1184510" cy="1462973"/>
          </a:xfrm>
          <a:prstGeom prst="rect">
            <a:avLst/>
          </a:prstGeom>
        </p:spPr>
      </p:pic>
      <p:sp>
        <p:nvSpPr>
          <p:cNvPr id="98" name="Shape 377"/>
          <p:cNvSpPr txBox="1">
            <a:spLocks noGrp="1"/>
          </p:cNvSpPr>
          <p:nvPr>
            <p:ph type="body" idx="2"/>
          </p:nvPr>
        </p:nvSpPr>
        <p:spPr>
          <a:xfrm>
            <a:off x="7066309" y="1104507"/>
            <a:ext cx="131834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sz="500" dirty="0" smtClean="0">
                <a:latin typeface="+mj-lt"/>
              </a:rPr>
              <a:t>For (A;B;C)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sz="500" dirty="0">
                <a:latin typeface="+mj-lt"/>
                <a:cs typeface="Courier New" panose="02070309020205020404" pitchFamily="49" charset="0"/>
              </a:rPr>
              <a:t>D</a:t>
            </a:r>
            <a:endParaRPr lang="en" sz="5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543942" y="2865624"/>
            <a:ext cx="1966793" cy="1884227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Blocks (i.e. {…}) treats groups of statements like a single statement </a:t>
            </a:r>
          </a:p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Functions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(i.e. f(.) {…})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allows to reuse the same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Blocks using a call command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05819" y="2937834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07090" y="3391963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05819" y="3145387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26017" y="3391965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0824" y="3165470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60744" y="3395262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60744" y="3692003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60744" y="3988744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60743" y="4285485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5819" y="3633268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580272" y="3867868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60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3653117" y="3807883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826379" y="3691042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26017" y="3991686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26017" y="4299164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5264" y="3506092"/>
            <a:ext cx="213872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void hello(char *pname)</a:t>
            </a:r>
          </a:p>
          <a:p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{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print(«Hello »);</a:t>
            </a:r>
            <a:endParaRPr lang="it-IT" sz="1100" dirty="0">
              <a:solidFill>
                <a:srgbClr val="00B050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print(pname);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return;</a:t>
            </a:r>
          </a:p>
          <a:p>
            <a:r>
              <a:rPr lang="it-IT" sz="1100" dirty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5264" y="1559628"/>
            <a:ext cx="230864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int main(void)</a:t>
            </a:r>
          </a:p>
          <a:p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{</a:t>
            </a:r>
          </a:p>
          <a:p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char name1[] </a:t>
            </a:r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=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«John»;</a:t>
            </a: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char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name2[] </a:t>
            </a:r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=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«Anna»;</a:t>
            </a:r>
          </a:p>
          <a:p>
            <a:endParaRPr lang="it-IT" sz="1100" dirty="0" smtClean="0">
              <a:solidFill>
                <a:schemeClr val="bg2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hello(name1);</a:t>
            </a:r>
            <a:endParaRPr lang="it-IT" sz="1100" dirty="0">
              <a:solidFill>
                <a:schemeClr val="bg2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 </a:t>
            </a:r>
            <a:r>
              <a:rPr lang="it-IT" sz="1100" dirty="0" smtClean="0">
                <a:solidFill>
                  <a:srgbClr val="00B050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hello(name2);</a:t>
            </a:r>
          </a:p>
          <a:p>
            <a:endParaRPr lang="it-IT" sz="1100" dirty="0">
              <a:solidFill>
                <a:schemeClr val="bg2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100" dirty="0" smtClean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return 0;</a:t>
            </a:r>
          </a:p>
          <a:p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50618" y="1559628"/>
            <a:ext cx="5326843" cy="114507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STACK: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When a function calls another one, its informations (i.e. CPU registers, Program Counter...) are pushed into a memory area called Stack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When a function returns, the informations of its caller function are restored into the CPU by a pop from the Stack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935480" y="3065209"/>
            <a:ext cx="0" cy="154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35480" y="4609840"/>
            <a:ext cx="1136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71553" y="3065209"/>
            <a:ext cx="0" cy="154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otched Right Arrow 28"/>
          <p:cNvSpPr/>
          <p:nvPr/>
        </p:nvSpPr>
        <p:spPr>
          <a:xfrm>
            <a:off x="6100915" y="3038823"/>
            <a:ext cx="812738" cy="665120"/>
          </a:xfrm>
          <a:prstGeom prst="notchedRightArrow">
            <a:avLst>
              <a:gd name="adj1" fmla="val 50000"/>
              <a:gd name="adj2" fmla="val 2604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PUSH</a:t>
            </a:r>
          </a:p>
          <a:p>
            <a:pPr algn="ctr"/>
            <a:r>
              <a:rPr lang="it-IT" sz="1000" dirty="0" smtClean="0"/>
              <a:t>call</a:t>
            </a:r>
            <a:endParaRPr lang="it-IT" sz="1000" dirty="0"/>
          </a:p>
        </p:txBody>
      </p:sp>
      <p:sp>
        <p:nvSpPr>
          <p:cNvPr id="73" name="Notched Right Arrow 72"/>
          <p:cNvSpPr/>
          <p:nvPr/>
        </p:nvSpPr>
        <p:spPr>
          <a:xfrm flipH="1">
            <a:off x="6107812" y="3806884"/>
            <a:ext cx="782756" cy="649834"/>
          </a:xfrm>
          <a:prstGeom prst="notchedRightArrow">
            <a:avLst>
              <a:gd name="adj1" fmla="val 50000"/>
              <a:gd name="adj2" fmla="val 3357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POP</a:t>
            </a:r>
          </a:p>
          <a:p>
            <a:pPr algn="ctr"/>
            <a:r>
              <a:rPr lang="it-IT" sz="1000" dirty="0" smtClean="0"/>
              <a:t>return</a:t>
            </a:r>
            <a:endParaRPr lang="it-IT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797" y="3940183"/>
            <a:ext cx="1017804" cy="6182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797" y="3241428"/>
            <a:ext cx="1017804" cy="6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18413" y="575500"/>
            <a:ext cx="2333488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i="1" dirty="0" smtClean="0"/>
              <a:t>How are Structured Program Languages executed by the Computer?</a:t>
            </a:r>
            <a:endParaRPr lang="en" sz="2000" i="1" dirty="0"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sp>
        <p:nvSpPr>
          <p:cNvPr id="58" name="TextBox 57"/>
          <p:cNvSpPr txBox="1"/>
          <p:nvPr/>
        </p:nvSpPr>
        <p:spPr>
          <a:xfrm>
            <a:off x="11529291" y="2070186"/>
            <a:ext cx="7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For</a:t>
            </a:r>
            <a:endParaRPr lang="it-IT" sz="1200" dirty="0"/>
          </a:p>
        </p:txBody>
      </p:sp>
      <p:sp>
        <p:nvSpPr>
          <p:cNvPr id="25" name="Shape 116"/>
          <p:cNvSpPr txBox="1">
            <a:spLocks noGrp="1"/>
          </p:cNvSpPr>
          <p:nvPr>
            <p:ph type="body" idx="2"/>
          </p:nvPr>
        </p:nvSpPr>
        <p:spPr>
          <a:xfrm>
            <a:off x="2960584" y="651953"/>
            <a:ext cx="5596200" cy="255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F67031"/>
                </a:solidFill>
              </a:rPr>
              <a:t>Compilers </a:t>
            </a:r>
            <a:r>
              <a:rPr lang="en-US" sz="1400" dirty="0" smtClean="0"/>
              <a:t>translate these structured language in CPU </a:t>
            </a:r>
            <a:r>
              <a:rPr lang="en-US" sz="1400" dirty="0" err="1" smtClean="0"/>
              <a:t>OpCodes</a:t>
            </a:r>
            <a:r>
              <a:rPr lang="en-US" sz="1400" dirty="0" smtClean="0"/>
              <a:t> trying to maximize the speed performance and to minimize the memory space used</a:t>
            </a:r>
          </a:p>
          <a:p>
            <a:pPr lvl="0">
              <a:spcAft>
                <a:spcPts val="1000"/>
              </a:spcAft>
              <a:buNone/>
            </a:pPr>
            <a:r>
              <a:rPr lang="en-US" sz="1400" dirty="0" smtClean="0"/>
              <a:t>Normally Compilers create one object file for each source code file and they use only relative addresses for the instructions</a:t>
            </a:r>
          </a:p>
          <a:p>
            <a:pPr lvl="0"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F67031"/>
                </a:solidFill>
              </a:rPr>
              <a:t>Linkers </a:t>
            </a:r>
            <a:r>
              <a:rPr lang="en-US" sz="1400" dirty="0" smtClean="0"/>
              <a:t>combine all the object files and they create and executable binary, they also arrange the binary in an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756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/>
              <a:t>An operating system (OS) is system software that manages all the computer resources (i.e. CPU, Memory and Devices) the OS acts as an intermediary between programs and the computer hardware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OS manages HW and SW and it provides common services for application programs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074" name="Picture 2" descr="https://upload.wikimedia.org/wikipedia/commons/thumb/8/8f/Kernel_Layout.svg/380px-Kernel_Layou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82" y="2204318"/>
            <a:ext cx="2903388" cy="22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6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Device Drivers abstract the hardware enabling OS to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access hardware functions without needing to know precise details of the hardware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implementation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26" name="Picture 2" descr="Risultati immagini per device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1" y="1649949"/>
            <a:ext cx="5943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797</Words>
  <Application>Microsoft Office PowerPoint</Application>
  <PresentationFormat>On-screen Show (16:9)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Courier New</vt:lpstr>
      <vt:lpstr>Calibri</vt:lpstr>
      <vt:lpstr>Nunito Sans</vt:lpstr>
      <vt:lpstr>Georgia</vt:lpstr>
      <vt:lpstr>Arial</vt:lpstr>
      <vt:lpstr>Wingdings</vt:lpstr>
      <vt:lpstr>Ulysses template</vt:lpstr>
      <vt:lpstr>LESSON 2: Structured Language Operative System</vt:lpstr>
      <vt:lpstr>Starting improving the clarity, quality and development time using Structured Programming</vt:lpstr>
      <vt:lpstr>PowerPoint Presentation</vt:lpstr>
      <vt:lpstr>PowerPoint Presentation</vt:lpstr>
      <vt:lpstr>The order in which the statements are executed can be manipulated by Flow of Control Primitives</vt:lpstr>
      <vt:lpstr>PowerPoint Presentation</vt:lpstr>
      <vt:lpstr>How are Structured Program Languages executed by the Computer?</vt:lpstr>
      <vt:lpstr>OS manages HW and SW and it provides common services for application programs</vt:lpstr>
      <vt:lpstr>PowerPoint Presentation</vt:lpstr>
      <vt:lpstr>PowerPoint Presentation</vt:lpstr>
      <vt:lpstr>PowerPoint Presentation</vt:lpstr>
      <vt:lpstr>Let’s Start to Play</vt:lpstr>
      <vt:lpstr>Exercise 1</vt:lpstr>
      <vt:lpstr>Exercise 2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130</cp:revision>
  <dcterms:modified xsi:type="dcterms:W3CDTF">2018-01-03T17:39:12Z</dcterms:modified>
</cp:coreProperties>
</file>