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311" r:id="rId3"/>
    <p:sldId id="302" r:id="rId4"/>
    <p:sldId id="316" r:id="rId5"/>
    <p:sldId id="317" r:id="rId6"/>
    <p:sldId id="319" r:id="rId7"/>
  </p:sldIdLst>
  <p:sldSz cx="9144000" cy="5143500" type="screen16x9"/>
  <p:notesSz cx="6858000" cy="9144000"/>
  <p:embeddedFontLst>
    <p:embeddedFont>
      <p:font typeface="Microsoft YaHei" panose="020B0503020204020204" pitchFamily="34" charset="-122"/>
      <p:regular r:id="rId9"/>
      <p:bold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Nunito Sans" panose="020B0604020202020204" charset="0"/>
      <p:regular r:id="rId15"/>
      <p:bold r:id="rId16"/>
      <p:italic r:id="rId17"/>
      <p:boldItalic r:id="rId18"/>
    </p:embeddedFont>
    <p:embeddedFont>
      <p:font typeface="Georgia" panose="02040502050405020303" pitchFamily="18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2F608D-247E-48B9-AEF1-B047CABF1DD8}">
  <a:tblStyle styleId="{FA2F608D-247E-48B9-AEF1-B047CABF1D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34085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834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144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139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41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8319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72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/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▪"/>
              <a:defRPr sz="1100"/>
            </a:lvl1pPr>
            <a:lvl2pPr lvl="1">
              <a:spcBef>
                <a:spcPts val="0"/>
              </a:spcBef>
              <a:buSzPts val="1100"/>
              <a:buChar char="-"/>
              <a:defRPr sz="1100"/>
            </a:lvl2pPr>
            <a:lvl3pPr lvl="2">
              <a:spcBef>
                <a:spcPts val="0"/>
              </a:spcBef>
              <a:buSzPts val="1100"/>
              <a:buChar char="-"/>
              <a:defRPr sz="1100"/>
            </a:lvl3pPr>
            <a:lvl4pPr lvl="3">
              <a:spcBef>
                <a:spcPts val="0"/>
              </a:spcBef>
              <a:buSzPts val="1100"/>
              <a:buChar char="-"/>
              <a:defRPr sz="1100"/>
            </a:lvl4pPr>
            <a:lvl5pPr lvl="4">
              <a:spcBef>
                <a:spcPts val="0"/>
              </a:spcBef>
              <a:buSzPts val="1100"/>
              <a:buChar char="-"/>
              <a:defRPr sz="1100"/>
            </a:lvl5pPr>
            <a:lvl6pPr lvl="5">
              <a:spcBef>
                <a:spcPts val="0"/>
              </a:spcBef>
              <a:buSzPts val="1100"/>
              <a:buChar char="-"/>
              <a:defRPr sz="1100"/>
            </a:lvl6pPr>
            <a:lvl7pPr lvl="6">
              <a:spcBef>
                <a:spcPts val="0"/>
              </a:spcBef>
              <a:buSzPts val="1100"/>
              <a:buChar char="-"/>
              <a:defRPr sz="1100"/>
            </a:lvl7pPr>
            <a:lvl8pPr lvl="7">
              <a:spcBef>
                <a:spcPts val="0"/>
              </a:spcBef>
              <a:buSzPts val="1100"/>
              <a:buChar char="-"/>
              <a:defRPr sz="1100"/>
            </a:lvl8pPr>
            <a:lvl9pPr lvl="8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▪"/>
              <a:defRPr sz="1100"/>
            </a:lvl1pPr>
            <a:lvl2pPr lvl="1">
              <a:spcBef>
                <a:spcPts val="0"/>
              </a:spcBef>
              <a:buSzPts val="1100"/>
              <a:buChar char="-"/>
              <a:defRPr sz="1100"/>
            </a:lvl2pPr>
            <a:lvl3pPr lvl="2">
              <a:spcBef>
                <a:spcPts val="0"/>
              </a:spcBef>
              <a:buSzPts val="1100"/>
              <a:buChar char="-"/>
              <a:defRPr sz="1100"/>
            </a:lvl3pPr>
            <a:lvl4pPr lvl="3">
              <a:spcBef>
                <a:spcPts val="0"/>
              </a:spcBef>
              <a:buSzPts val="1100"/>
              <a:buChar char="-"/>
              <a:defRPr sz="1100"/>
            </a:lvl4pPr>
            <a:lvl5pPr lvl="4">
              <a:spcBef>
                <a:spcPts val="0"/>
              </a:spcBef>
              <a:buSzPts val="1100"/>
              <a:buChar char="-"/>
              <a:defRPr sz="1100"/>
            </a:lvl5pPr>
            <a:lvl6pPr lvl="5">
              <a:spcBef>
                <a:spcPts val="0"/>
              </a:spcBef>
              <a:buSzPts val="1100"/>
              <a:buChar char="-"/>
              <a:defRPr sz="1100"/>
            </a:lvl6pPr>
            <a:lvl7pPr lvl="6">
              <a:spcBef>
                <a:spcPts val="0"/>
              </a:spcBef>
              <a:buSzPts val="1100"/>
              <a:buChar char="-"/>
              <a:defRPr sz="1100"/>
            </a:lvl7pPr>
            <a:lvl8pPr lvl="7">
              <a:spcBef>
                <a:spcPts val="0"/>
              </a:spcBef>
              <a:buSzPts val="1100"/>
              <a:buChar char="-"/>
              <a:defRPr sz="1100"/>
            </a:lvl8pPr>
            <a:lvl9pPr lvl="8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23" name="Shape 23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lvl="1" rtl="0">
              <a:spcBef>
                <a:spcPts val="0"/>
              </a:spcBef>
              <a:spcAft>
                <a:spcPts val="100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100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100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400"/>
              <a:buNone/>
              <a:defRPr/>
            </a:lvl1pPr>
            <a:lvl2pPr lvl="1" rtl="0">
              <a:spcBef>
                <a:spcPts val="0"/>
              </a:spcBef>
              <a:buSzPts val="2400"/>
              <a:buNone/>
              <a:defRPr/>
            </a:lvl2pPr>
            <a:lvl3pPr lvl="2" rtl="0">
              <a:spcBef>
                <a:spcPts val="0"/>
              </a:spcBef>
              <a:buSzPts val="2400"/>
              <a:buNone/>
              <a:defRPr/>
            </a:lvl3pPr>
            <a:lvl4pPr lvl="3" rtl="0">
              <a:spcBef>
                <a:spcPts val="0"/>
              </a:spcBef>
              <a:buSzPts val="2400"/>
              <a:buNone/>
              <a:defRPr/>
            </a:lvl4pPr>
            <a:lvl5pPr lvl="4" rtl="0">
              <a:spcBef>
                <a:spcPts val="0"/>
              </a:spcBef>
              <a:buSzPts val="2400"/>
              <a:buNone/>
              <a:defRPr/>
            </a:lvl5pPr>
            <a:lvl6pPr lvl="5" rtl="0">
              <a:spcBef>
                <a:spcPts val="0"/>
              </a:spcBef>
              <a:buSzPts val="2400"/>
              <a:buNone/>
              <a:defRPr/>
            </a:lvl6pPr>
            <a:lvl7pPr lvl="6" rtl="0">
              <a:spcBef>
                <a:spcPts val="0"/>
              </a:spcBef>
              <a:buSzPts val="2400"/>
              <a:buNone/>
              <a:defRPr/>
            </a:lvl7pPr>
            <a:lvl8pPr lvl="7" rtl="0">
              <a:spcBef>
                <a:spcPts val="0"/>
              </a:spcBef>
              <a:buSzPts val="2400"/>
              <a:buNone/>
              <a:defRPr/>
            </a:lvl8pPr>
            <a:lvl9pPr lvl="8" rtl="0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660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2 columns with intro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400"/>
              <a:buNone/>
              <a:defRPr/>
            </a:lvl1pPr>
            <a:lvl2pPr lvl="1" rtl="0">
              <a:spcBef>
                <a:spcPts val="0"/>
              </a:spcBef>
              <a:buSzPts val="2400"/>
              <a:buNone/>
              <a:defRPr/>
            </a:lvl2pPr>
            <a:lvl3pPr lvl="2" rtl="0">
              <a:spcBef>
                <a:spcPts val="0"/>
              </a:spcBef>
              <a:buSzPts val="2400"/>
              <a:buNone/>
              <a:defRPr/>
            </a:lvl3pPr>
            <a:lvl4pPr lvl="3" rtl="0">
              <a:spcBef>
                <a:spcPts val="0"/>
              </a:spcBef>
              <a:buSzPts val="2400"/>
              <a:buNone/>
              <a:defRPr/>
            </a:lvl4pPr>
            <a:lvl5pPr lvl="4" rtl="0">
              <a:spcBef>
                <a:spcPts val="0"/>
              </a:spcBef>
              <a:buSzPts val="2400"/>
              <a:buNone/>
              <a:defRPr/>
            </a:lvl5pPr>
            <a:lvl6pPr lvl="5" rtl="0">
              <a:spcBef>
                <a:spcPts val="0"/>
              </a:spcBef>
              <a:buSzPts val="2400"/>
              <a:buNone/>
              <a:defRPr/>
            </a:lvl6pPr>
            <a:lvl7pPr lvl="6" rtl="0">
              <a:spcBef>
                <a:spcPts val="0"/>
              </a:spcBef>
              <a:buSzPts val="2400"/>
              <a:buNone/>
              <a:defRPr/>
            </a:lvl7pPr>
            <a:lvl8pPr lvl="7" rtl="0">
              <a:spcBef>
                <a:spcPts val="0"/>
              </a:spcBef>
              <a:buSzPts val="2400"/>
              <a:buNone/>
              <a:defRPr/>
            </a:lvl8pPr>
            <a:lvl9pPr lvl="8" rtl="0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100"/>
              <a:buChar char="▪"/>
              <a:defRPr sz="1100"/>
            </a:lvl1pPr>
            <a:lvl2pPr lvl="1" rtl="0">
              <a:spcBef>
                <a:spcPts val="0"/>
              </a:spcBef>
              <a:buSzPts val="1100"/>
              <a:buChar char="-"/>
              <a:defRPr sz="1100"/>
            </a:lvl2pPr>
            <a:lvl3pPr lvl="2" rtl="0">
              <a:spcBef>
                <a:spcPts val="0"/>
              </a:spcBef>
              <a:buSzPts val="1100"/>
              <a:buChar char="-"/>
              <a:defRPr sz="1100"/>
            </a:lvl3pPr>
            <a:lvl4pPr lvl="3" rtl="0">
              <a:spcBef>
                <a:spcPts val="0"/>
              </a:spcBef>
              <a:buSzPts val="1100"/>
              <a:buChar char="-"/>
              <a:defRPr sz="1100"/>
            </a:lvl4pPr>
            <a:lvl5pPr lvl="4" rtl="0">
              <a:spcBef>
                <a:spcPts val="0"/>
              </a:spcBef>
              <a:buSzPts val="1100"/>
              <a:buChar char="-"/>
              <a:defRPr sz="1100"/>
            </a:lvl5pPr>
            <a:lvl6pPr lvl="5" rtl="0">
              <a:spcBef>
                <a:spcPts val="0"/>
              </a:spcBef>
              <a:buSzPts val="1100"/>
              <a:buChar char="-"/>
              <a:defRPr sz="1100"/>
            </a:lvl6pPr>
            <a:lvl7pPr lvl="6" rtl="0">
              <a:spcBef>
                <a:spcPts val="0"/>
              </a:spcBef>
              <a:buSzPts val="1100"/>
              <a:buChar char="-"/>
              <a:defRPr sz="1100"/>
            </a:lvl7pPr>
            <a:lvl8pPr lvl="7" rtl="0">
              <a:spcBef>
                <a:spcPts val="0"/>
              </a:spcBef>
              <a:buSzPts val="1100"/>
              <a:buChar char="-"/>
              <a:defRPr sz="1100"/>
            </a:lvl8pPr>
            <a:lvl9pPr lvl="8" rtl="0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100"/>
              <a:buChar char="▪"/>
              <a:defRPr sz="1100"/>
            </a:lvl1pPr>
            <a:lvl2pPr lvl="1" rtl="0">
              <a:spcBef>
                <a:spcPts val="0"/>
              </a:spcBef>
              <a:buSzPts val="1100"/>
              <a:buChar char="-"/>
              <a:defRPr sz="1100"/>
            </a:lvl2pPr>
            <a:lvl3pPr lvl="2" rtl="0">
              <a:spcBef>
                <a:spcPts val="0"/>
              </a:spcBef>
              <a:buSzPts val="1100"/>
              <a:buChar char="-"/>
              <a:defRPr sz="1100"/>
            </a:lvl3pPr>
            <a:lvl4pPr lvl="3" rtl="0">
              <a:spcBef>
                <a:spcPts val="0"/>
              </a:spcBef>
              <a:buSzPts val="1100"/>
              <a:buChar char="-"/>
              <a:defRPr sz="1100"/>
            </a:lvl4pPr>
            <a:lvl5pPr lvl="4" rtl="0">
              <a:spcBef>
                <a:spcPts val="0"/>
              </a:spcBef>
              <a:buSzPts val="1100"/>
              <a:buChar char="-"/>
              <a:defRPr sz="1100"/>
            </a:lvl5pPr>
            <a:lvl6pPr lvl="5" rtl="0">
              <a:spcBef>
                <a:spcPts val="0"/>
              </a:spcBef>
              <a:buSzPts val="1100"/>
              <a:buChar char="-"/>
              <a:defRPr sz="1100"/>
            </a:lvl6pPr>
            <a:lvl7pPr lvl="6" rtl="0">
              <a:spcBef>
                <a:spcPts val="0"/>
              </a:spcBef>
              <a:buSzPts val="1100"/>
              <a:buChar char="-"/>
              <a:defRPr sz="1100"/>
            </a:lvl7pPr>
            <a:lvl8pPr lvl="7" rtl="0">
              <a:spcBef>
                <a:spcPts val="0"/>
              </a:spcBef>
              <a:buSzPts val="1100"/>
              <a:buChar char="-"/>
              <a:defRPr sz="1100"/>
            </a:lvl8pPr>
            <a:lvl9pPr lvl="8" rtl="0">
              <a:spcBef>
                <a:spcPts val="0"/>
              </a:spcBef>
              <a:buSzPts val="1100"/>
              <a:buChar char="-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674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600"/>
              </a:spcBef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rPr>
              <a:t>‹#›</a:t>
            </a:fld>
            <a:endParaRPr lang="en" sz="1000">
              <a:solidFill>
                <a:srgbClr val="CCCCC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62" r:id="rId3"/>
    <p:sldLayoutId id="2147483663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hyperlink" Target="https://nodejs.org/it/download/" TargetMode="External"/><Relationship Id="rId4" Type="http://schemas.openxmlformats.org/officeDocument/2006/relationships/hyperlink" Target="https://github.com/antfin/ComputerProgrammingBasic.gi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Exercise </a:t>
            </a:r>
            <a:r>
              <a:rPr lang="en" dirty="0"/>
              <a:t>5</a:t>
            </a:r>
            <a:r>
              <a:rPr lang="en" dirty="0" smtClean="0"/>
              <a:t>: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Kanban </a:t>
            </a:r>
            <a:r>
              <a:rPr lang="en" dirty="0" smtClean="0"/>
              <a:t>Web App</a:t>
            </a:r>
            <a:endParaRPr lang="en" dirty="0"/>
          </a:p>
        </p:txBody>
      </p:sp>
      <p:grpSp>
        <p:nvGrpSpPr>
          <p:cNvPr id="92" name="Shape 92"/>
          <p:cNvGrpSpPr/>
          <p:nvPr/>
        </p:nvGrpSpPr>
        <p:grpSpPr>
          <a:xfrm>
            <a:off x="572752" y="1899264"/>
            <a:ext cx="549262" cy="487982"/>
            <a:chOff x="5292575" y="3681900"/>
            <a:chExt cx="420150" cy="373275"/>
          </a:xfrm>
        </p:grpSpPr>
        <p:sp>
          <p:nvSpPr>
            <p:cNvPr id="93" name="Shape 9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090625" y="575499"/>
            <a:ext cx="5596200" cy="41743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Download GIT </a:t>
            </a:r>
          </a:p>
          <a:p>
            <a:pPr lvl="0" algn="just">
              <a:buNone/>
            </a:pPr>
            <a:r>
              <a:rPr lang="en" sz="1050" dirty="0" smtClean="0">
                <a:sym typeface="Nunito Sans"/>
              </a:rPr>
              <a:t>	e.g </a:t>
            </a:r>
            <a:r>
              <a:rPr lang="it-IT" sz="1050" dirty="0" smtClean="0">
                <a:sym typeface="Nunito Sans"/>
                <a:hlinkClick r:id="rId3"/>
              </a:rPr>
              <a:t>https</a:t>
            </a:r>
            <a:r>
              <a:rPr lang="it-IT" sz="1050" dirty="0">
                <a:sym typeface="Nunito Sans"/>
                <a:hlinkClick r:id="rId3"/>
              </a:rPr>
              <a:t>://git-scm.com/downloads</a:t>
            </a:r>
            <a:r>
              <a:rPr lang="it-IT" sz="1050" dirty="0">
                <a:sym typeface="Nunito Sans"/>
              </a:rPr>
              <a:t> </a:t>
            </a:r>
            <a:endParaRPr lang="en" sz="1050" dirty="0"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2"/>
            </a:pP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Create a folder where to install the course exercise </a:t>
            </a:r>
          </a:p>
          <a:p>
            <a:pPr lvl="0" algn="just">
              <a:buNone/>
            </a:pPr>
            <a:r>
              <a:rPr lang="en" sz="105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	</a:t>
            </a:r>
            <a:r>
              <a:rPr lang="en" sz="1050" dirty="0">
                <a:sym typeface="Nunito Sans"/>
              </a:rPr>
              <a:t>e.g. </a:t>
            </a:r>
            <a:r>
              <a:rPr lang="it-IT" sz="1050" dirty="0">
                <a:sym typeface="Nunito Sans"/>
              </a:rPr>
              <a:t>C:\</a:t>
            </a:r>
            <a:r>
              <a:rPr lang="it-IT" sz="1050" dirty="0" smtClean="0">
                <a:sym typeface="Nunito Sans"/>
              </a:rPr>
              <a:t>Users\afin\code</a:t>
            </a:r>
            <a:r>
              <a:rPr lang="it-IT" sz="1050" dirty="0">
                <a:sym typeface="Nunito Sans"/>
              </a:rPr>
              <a:t>\</a:t>
            </a:r>
            <a:endParaRPr lang="en" sz="1050" dirty="0"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3"/>
            </a:pP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Open a shell where it’s possible to run GIT command and move to the created folder</a:t>
            </a:r>
          </a:p>
          <a:p>
            <a:pPr algn="just">
              <a:buNone/>
            </a:pP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	</a:t>
            </a:r>
            <a:r>
              <a:rPr lang="en" sz="1050" dirty="0">
                <a:sym typeface="Nunito Sans"/>
              </a:rPr>
              <a:t>e.g. In Window, u</a:t>
            </a:r>
            <a:r>
              <a:rPr lang="it-IT" sz="1050" dirty="0">
                <a:sym typeface="Nunito Sans"/>
              </a:rPr>
              <a:t>sing Git Bash in the created folder</a:t>
            </a:r>
            <a:endParaRPr lang="en" sz="1050" dirty="0"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3"/>
            </a:pPr>
            <a:endParaRPr lang="en" sz="1050" i="0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3"/>
            </a:pPr>
            <a:endParaRPr lang="en" sz="1050" i="0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3"/>
            </a:pPr>
            <a:endParaRPr lang="en" sz="1050" i="0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3"/>
            </a:pPr>
            <a:endParaRPr lang="en" sz="1050" i="0" dirty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3"/>
            </a:pPr>
            <a:endParaRPr lang="en" sz="1050" i="0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342900" lvl="0" indent="-342900" algn="just">
              <a:buFont typeface="+mj-lt"/>
              <a:buAutoNum type="arabicPeriod" startAt="4"/>
            </a:pP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Donwload the exercise code cloning the git repository</a:t>
            </a:r>
          </a:p>
          <a:p>
            <a:pPr algn="just">
              <a:buNone/>
            </a:pPr>
            <a:r>
              <a:rPr lang="en" sz="105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	</a:t>
            </a:r>
            <a:r>
              <a:rPr lang="it-IT" sz="1050" dirty="0"/>
              <a:t>git clone </a:t>
            </a:r>
            <a:r>
              <a:rPr lang="it-IT" sz="1050" dirty="0">
                <a:hlinkClick r:id="rId4"/>
              </a:rPr>
              <a:t>https://</a:t>
            </a:r>
            <a:r>
              <a:rPr lang="it-IT" sz="1050" dirty="0" smtClean="0">
                <a:hlinkClick r:id="rId4"/>
              </a:rPr>
              <a:t>github.com/antfin/ComputerProgrammingBasic.git</a:t>
            </a:r>
            <a:endParaRPr lang="it-IT" sz="1050" dirty="0" smtClean="0"/>
          </a:p>
          <a:p>
            <a:pPr marL="342900" lvl="0" indent="-342900" algn="just">
              <a:buFont typeface="+mj-lt"/>
              <a:buAutoNum type="arabicPeriod" startAt="5"/>
            </a:pP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Download </a:t>
            </a:r>
            <a:r>
              <a:rPr lang="en" sz="1050" i="0" dirty="0" smtClean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NodeJS</a:t>
            </a:r>
            <a:endParaRPr lang="en" sz="1050" i="0" dirty="0" smtClean="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lvl="0" algn="just">
              <a:buNone/>
            </a:pPr>
            <a:r>
              <a:rPr lang="en" sz="1050" i="0" dirty="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	</a:t>
            </a:r>
            <a:r>
              <a:rPr lang="en" sz="1200" dirty="0">
                <a:sym typeface="Nunito Sans"/>
              </a:rPr>
              <a:t>e.g. </a:t>
            </a:r>
            <a:r>
              <a:rPr lang="it-IT" sz="1050" dirty="0">
                <a:sym typeface="Nunito Sans"/>
                <a:hlinkClick r:id="rId5"/>
              </a:rPr>
              <a:t>https://nodejs.org/it/download</a:t>
            </a:r>
            <a:r>
              <a:rPr lang="it-IT" sz="1050" dirty="0" smtClean="0">
                <a:sym typeface="Nunito Sans"/>
                <a:hlinkClick r:id="rId5"/>
              </a:rPr>
              <a:t>/</a:t>
            </a:r>
            <a:r>
              <a:rPr lang="it-IT" sz="1050" dirty="0" smtClean="0">
                <a:sym typeface="Nunito Sans"/>
              </a:rPr>
              <a:t> </a:t>
            </a:r>
            <a:endParaRPr lang="en" sz="1050" dirty="0">
              <a:sym typeface="Nunito Sans"/>
            </a:endParaRPr>
          </a:p>
          <a:p>
            <a:pPr lvl="0" algn="just">
              <a:buNone/>
            </a:pPr>
            <a:endParaRPr lang="en" sz="1050" dirty="0">
              <a:sym typeface="Nunito Sans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87732" cy="6283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000" i="1" dirty="0" smtClean="0"/>
              <a:t>Precondition</a:t>
            </a:r>
            <a:endParaRPr lang="en" sz="2000" i="1" dirty="0"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16" name="Shape 124"/>
          <p:cNvSpPr txBox="1">
            <a:spLocks/>
          </p:cNvSpPr>
          <p:nvPr/>
        </p:nvSpPr>
        <p:spPr>
          <a:xfrm>
            <a:off x="234450" y="1203849"/>
            <a:ext cx="1910114" cy="347998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rgbClr val="FFFFFF"/>
              </a:buClr>
              <a:buSzPts val="2400"/>
              <a:buFont typeface="Nunito Sans"/>
              <a:defRPr sz="2000" i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>
              <a:buClr>
                <a:srgbClr val="FFFFFF"/>
              </a:buClr>
              <a:buSzPts val="2400"/>
              <a:buFont typeface="Nunito Sans"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en" sz="1400" dirty="0" smtClean="0">
                <a:latin typeface="Georgia" panose="02040502050405020303" pitchFamily="18" charset="0"/>
              </a:rPr>
              <a:t>Steps needed to run the exercise</a:t>
            </a:r>
            <a:endParaRPr lang="en" sz="1400" dirty="0"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/>
          <a:srcRect t="41870"/>
          <a:stretch/>
        </p:blipFill>
        <p:spPr>
          <a:xfrm>
            <a:off x="4345249" y="1618291"/>
            <a:ext cx="3228157" cy="80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1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App.js</a:t>
            </a:r>
            <a:endParaRPr lang="en"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4512794" y="364994"/>
            <a:ext cx="4526906" cy="448987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/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App.js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dirty="0"/>
              <a:t>Configure the logger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dirty="0"/>
              <a:t>Configure the </a:t>
            </a:r>
            <a:r>
              <a:rPr lang="it-IT" dirty="0"/>
              <a:t>HTTP REST request body parser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dirty="0"/>
              <a:t>Configure the Viewer to render HTML page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dirty="0"/>
              <a:t>Configure All the HTML pages (Widgets)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dirty="0"/>
              <a:t>Configure the routing of static resources (images, javascript library...)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dirty="0"/>
              <a:t>Configure Error Handling</a:t>
            </a:r>
            <a:endParaRPr lang="it-IT" dirty="0"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73" y="1914945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Entry point and configuration of the Web App</a:t>
            </a:r>
            <a:endParaRPr lang="en" dirty="0" smtClean="0"/>
          </a:p>
          <a:p>
            <a:pPr marL="0" lvl="0" indent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06884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it-IT" dirty="0" smtClean="0"/>
              <a:t>Home Widget</a:t>
            </a:r>
            <a:endParaRPr lang="en"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4512794" y="364994"/>
            <a:ext cx="4526906" cy="448987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/>
            <a:r>
              <a:rPr lang="it-IT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ome/</a:t>
            </a:r>
            <a:endParaRPr lang="it-IT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interface.js: configure the routing of the HTML page</a:t>
            </a:r>
            <a:endParaRPr lang="it-IT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sz="1400" dirty="0" smtClean="0">
                <a:solidFill>
                  <a:srgbClr val="999999"/>
                </a:solidFill>
              </a:rPr>
              <a:t>view.hbs: template of the HTML page</a:t>
            </a:r>
            <a:endParaRPr lang="it-IT" sz="1400" dirty="0" smtClean="0">
              <a:solidFill>
                <a:srgbClr val="999999"/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it-IT" sz="1400" dirty="0" smtClean="0">
              <a:solidFill>
                <a:srgbClr val="999999"/>
              </a:solidFill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73" y="1914945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Home HTML page</a:t>
            </a:r>
            <a:endParaRPr lang="en" dirty="0" smtClean="0"/>
          </a:p>
          <a:p>
            <a:pPr marL="0" lvl="0" indent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3104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it-IT" dirty="0" smtClean="0"/>
              <a:t>Setting Widget</a:t>
            </a:r>
            <a:endParaRPr lang="en"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4512794" y="364994"/>
            <a:ext cx="4526906" cy="448987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/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settings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endParaRPr lang="it-IT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interface.js: configure the routing of the HTML page, of the REST APIs and of the client side script</a:t>
            </a:r>
            <a:endParaRPr lang="it-IT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sz="1400" dirty="0" smtClean="0">
                <a:solidFill>
                  <a:srgbClr val="999999"/>
                </a:solidFill>
              </a:rPr>
              <a:t>view.hbs: template of the HTML page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controller.js</a:t>
            </a:r>
            <a:r>
              <a:rPr lang="it-IT" dirty="0"/>
              <a:t>: </a:t>
            </a:r>
            <a:r>
              <a:rPr lang="it-IT" dirty="0" smtClean="0"/>
              <a:t>server side functions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model.json, task.json, color.json, group.json: data</a:t>
            </a:r>
            <a:endParaRPr lang="it-IT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settings/client/settings.js: client side javascript</a:t>
            </a:r>
            <a:endParaRPr lang="it-IT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it-IT" sz="1400" dirty="0" smtClean="0">
              <a:solidFill>
                <a:srgbClr val="999999"/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it-IT" sz="1400" dirty="0" smtClean="0">
              <a:solidFill>
                <a:srgbClr val="999999"/>
              </a:solidFill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73" y="1914945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/>
              <a:t>Settings HTML page</a:t>
            </a:r>
            <a:endParaRPr lang="en" dirty="0" smtClean="0"/>
          </a:p>
          <a:p>
            <a:pPr marL="0" lvl="0" indent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94141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it-IT" dirty="0" smtClean="0"/>
              <a:t>Kanban Widget</a:t>
            </a:r>
            <a:endParaRPr lang="en"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4512794" y="364994"/>
            <a:ext cx="4526906" cy="448987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/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kanban</a:t>
            </a:r>
            <a:r>
              <a:rPr lang="it-IT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endParaRPr lang="it-IT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interface.js: configure the routing of the HTML page, of the REST APIs and of the client side script</a:t>
            </a:r>
            <a:endParaRPr lang="it-IT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sz="1400" dirty="0" smtClean="0">
                <a:solidFill>
                  <a:srgbClr val="999999"/>
                </a:solidFill>
              </a:rPr>
              <a:t>view.hbs: template of the HTML page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controller.js</a:t>
            </a:r>
            <a:r>
              <a:rPr lang="it-IT" dirty="0"/>
              <a:t>: </a:t>
            </a:r>
            <a:r>
              <a:rPr lang="it-IT" dirty="0" smtClean="0"/>
              <a:t>server side functions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dirty="0" smtClean="0"/>
              <a:t>model.json, task.json, color.json, group.json: data</a:t>
            </a:r>
            <a:endParaRPr lang="it-IT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smtClean="0"/>
              <a:t>kanban/client/kanban.js</a:t>
            </a:r>
            <a:r>
              <a:rPr lang="it-IT" dirty="0" smtClean="0"/>
              <a:t>: client side javascript</a:t>
            </a:r>
            <a:endParaRPr lang="it-IT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it-IT" sz="1400" dirty="0" smtClean="0">
              <a:solidFill>
                <a:srgbClr val="999999"/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it-IT" sz="1400" dirty="0" smtClean="0">
              <a:solidFill>
                <a:srgbClr val="999999"/>
              </a:solidFill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73" y="1914945"/>
            <a:ext cx="3246900" cy="212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it-IT" dirty="0" smtClean="0"/>
              <a:t>K</a:t>
            </a:r>
            <a:r>
              <a:rPr lang="en" dirty="0" smtClean="0"/>
              <a:t>anban HTML page</a:t>
            </a:r>
            <a:endParaRPr lang="en" dirty="0" smtClean="0"/>
          </a:p>
          <a:p>
            <a:pPr marL="0" lvl="0" indent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21012062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197</Words>
  <Application>Microsoft Office PowerPoint</Application>
  <PresentationFormat>On-screen Show (16:9)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Microsoft YaHei</vt:lpstr>
      <vt:lpstr>Calibri</vt:lpstr>
      <vt:lpstr>Nunito Sans</vt:lpstr>
      <vt:lpstr>Georgia</vt:lpstr>
      <vt:lpstr>Ulysses template</vt:lpstr>
      <vt:lpstr>Exercise 5: Kanban Web App</vt:lpstr>
      <vt:lpstr>Precondition</vt:lpstr>
      <vt:lpstr>App.js</vt:lpstr>
      <vt:lpstr>Home Widget</vt:lpstr>
      <vt:lpstr>Setting Widget</vt:lpstr>
      <vt:lpstr>Kanban Widget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1: MicroController Assembler</dc:title>
  <cp:lastModifiedBy>Antonio Fin (afin)</cp:lastModifiedBy>
  <cp:revision>107</cp:revision>
  <dcterms:modified xsi:type="dcterms:W3CDTF">2018-02-06T11:01:37Z</dcterms:modified>
</cp:coreProperties>
</file>