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86" r:id="rId3"/>
    <p:sldId id="290" r:id="rId4"/>
    <p:sldId id="315" r:id="rId5"/>
    <p:sldId id="311" r:id="rId6"/>
    <p:sldId id="316" r:id="rId7"/>
    <p:sldId id="317" r:id="rId8"/>
    <p:sldId id="318" r:id="rId9"/>
    <p:sldId id="319" r:id="rId10"/>
    <p:sldId id="320" r:id="rId11"/>
    <p:sldId id="287" r:id="rId12"/>
    <p:sldId id="310" r:id="rId13"/>
    <p:sldId id="296" r:id="rId14"/>
    <p:sldId id="29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 Sans" panose="020B060402020202020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Microsoft YaHei UI" panose="020B0503020204020204" pitchFamily="34" charset="-122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  <a:srgbClr val="FAE69E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659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94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068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5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03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84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4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30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84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fin.antonio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4096497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LESSON 5:</a:t>
            </a:r>
            <a:br>
              <a:rPr lang="en" dirty="0" smtClean="0"/>
            </a:br>
            <a:r>
              <a:rPr lang="en" dirty="0" smtClean="0"/>
              <a:t>Client/Server Model</a:t>
            </a:r>
            <a:br>
              <a:rPr lang="en" dirty="0" smtClean="0"/>
            </a:br>
            <a:r>
              <a:rPr lang="en" dirty="0" smtClean="0"/>
              <a:t>REST Architecture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Uniform interface: simplifies and decouples the architecture,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to enable each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part to evolve independently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449" y="1340644"/>
            <a:ext cx="85148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The 4 constrains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Resource identification in requests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(e.g. URIs): the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resources themselves are conceptually separate from the representations that are returned to the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Resource manipulation through representations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: metadata representing a resource are enough to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modify or delete the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Self-descriptive </a:t>
            </a:r>
            <a:r>
              <a:rPr lang="en-US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messages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: each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message includes enough information to describe how to process the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Hypermedia as the engine of application state (HATEOAS</a:t>
            </a:r>
            <a:r>
              <a:rPr lang="en-US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):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there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is no need for the client to be hard-coded with information regarding the structure or dynamics of the REST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service, because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the server responds with text that includes hyperlinks to other actions that are currently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available and the  REST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client should then be able to use server-provided links dynamically to discover all the available actions and resources </a:t>
            </a:r>
            <a:r>
              <a:rPr lang="en-US" sz="120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it </a:t>
            </a:r>
            <a:r>
              <a:rPr lang="en-US" sz="120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needs</a:t>
            </a:r>
            <a:endParaRPr lang="en-US" sz="1200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015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 b="1" dirty="0" smtClean="0"/>
              <a:t>Let’s Start to Play</a:t>
            </a:r>
            <a:endParaRPr lang="en" sz="72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  <p:sp>
        <p:nvSpPr>
          <p:cNvPr id="17" name="Shape 162"/>
          <p:cNvSpPr txBox="1">
            <a:spLocks/>
          </p:cNvSpPr>
          <p:nvPr/>
        </p:nvSpPr>
        <p:spPr>
          <a:xfrm>
            <a:off x="685800" y="3868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spcBef>
                <a:spcPts val="0"/>
              </a:spcBef>
              <a:buFont typeface="Nunito Sans"/>
              <a:buNone/>
            </a:pPr>
            <a:r>
              <a:rPr lang="en" i="1" dirty="0" smtClean="0">
                <a:solidFill>
                  <a:srgbClr val="FFFFFF"/>
                </a:solidFill>
              </a:rPr>
              <a:t>Programming Kanban W</a:t>
            </a:r>
            <a:r>
              <a:rPr lang="it-IT" i="1" dirty="0" smtClean="0">
                <a:solidFill>
                  <a:srgbClr val="FFFFFF"/>
                </a:solidFill>
              </a:rPr>
              <a:t>e</a:t>
            </a:r>
            <a:r>
              <a:rPr lang="en" i="1" dirty="0" smtClean="0">
                <a:solidFill>
                  <a:srgbClr val="FFFFFF"/>
                </a:solidFill>
              </a:rPr>
              <a:t>b App</a:t>
            </a:r>
            <a:endParaRPr lang="en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5 part 1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Kanban Web App documentation</a:t>
            </a:r>
          </a:p>
        </p:txBody>
      </p:sp>
      <p:sp>
        <p:nvSpPr>
          <p:cNvPr id="7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805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/>
            </a:pPr>
            <a:r>
              <a:rPr lang="en" dirty="0" smtClean="0"/>
              <a:t>Read the Exercise documentation</a:t>
            </a:r>
          </a:p>
          <a:p>
            <a:pPr marL="114300" lvl="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./ComputerProgrammingBasic/exercise5/Exercise_5.pptx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App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Home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Settings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</a:t>
            </a:r>
            <a:r>
              <a:rPr lang="en" dirty="0"/>
              <a:t>Kanban </a:t>
            </a:r>
            <a:r>
              <a:rPr lang="en" dirty="0" smtClean="0"/>
              <a:t>documentation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Run the Web App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Change the settings group.json and color.json</a:t>
            </a:r>
          </a:p>
          <a:p>
            <a:pPr marL="114300" lvl="0" rtl="0">
              <a:spcBef>
                <a:spcPts val="0"/>
              </a:spcBef>
              <a:spcAft>
                <a:spcPts val="1000"/>
              </a:spcAft>
              <a:buSzPts val="18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7980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mtClean="0"/>
              <a:t>Exercise 5 </a:t>
            </a:r>
            <a:r>
              <a:rPr lang="en" dirty="0" smtClean="0"/>
              <a:t>part 2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dirty="0" smtClean="0"/>
              <a:t>Complete the Save action adding the REST POST to sand the tasks to the Server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805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buFont typeface="+mj-lt"/>
              <a:buAutoNum type="arabicPeriod"/>
            </a:pPr>
            <a:r>
              <a:rPr lang="en" dirty="0"/>
              <a:t>Review the </a:t>
            </a:r>
            <a:r>
              <a:rPr lang="en" dirty="0" smtClean="0"/>
              <a:t>ValidateTask() function</a:t>
            </a:r>
            <a:endParaRPr lang="en" dirty="0"/>
          </a:p>
          <a:p>
            <a:pPr marL="11430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ComputerProgrammingBasic/exercise5/kanban/client/knaban.js</a:t>
            </a:r>
            <a:endParaRPr lang="en" dirty="0" smtClean="0"/>
          </a:p>
          <a:p>
            <a:pPr marL="457200" indent="-342900">
              <a:buFont typeface="+mj-lt"/>
              <a:buAutoNum type="arabicPeriod" startAt="2"/>
            </a:pPr>
            <a:r>
              <a:rPr lang="en" dirty="0" smtClean="0"/>
              <a:t>Add </a:t>
            </a:r>
            <a:r>
              <a:rPr lang="it-IT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AJAX post resquest 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 save data on the server</a:t>
            </a:r>
            <a:endParaRPr lang="en" dirty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e.g. </a:t>
            </a: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console.log(tasks);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it-IT" sz="800" dirty="0" smtClean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"../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api/kanban?task=set", </a:t>
            </a:r>
            <a:endParaRPr lang="it-IT" sz="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tasks": JSON.stringify(tasks)}, </a:t>
            </a:r>
            <a:endParaRPr lang="it-IT" sz="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function(result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status) 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console.log(result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}).error(function() {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alert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("Unable to save task file");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615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11425" y="15494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Thank you very much for your time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11425" y="2572500"/>
            <a:ext cx="3517200" cy="178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If you have any questions about this document please don’t hesitate to contact </a:t>
            </a:r>
            <a:r>
              <a:rPr lang="en" dirty="0" smtClean="0"/>
              <a:t>me </a:t>
            </a:r>
            <a:r>
              <a:rPr lang="en" dirty="0"/>
              <a:t>at:</a:t>
            </a:r>
          </a:p>
          <a:p>
            <a:pPr marL="457200" lvl="0" indent="-304800" rtl="0">
              <a:spcBef>
                <a:spcPts val="0"/>
              </a:spcBef>
              <a:spcAft>
                <a:spcPts val="1000"/>
              </a:spcAft>
              <a:buSzPts val="1200"/>
              <a:buChar char="▪"/>
            </a:pPr>
            <a:r>
              <a:rPr lang="en" dirty="0" smtClean="0">
                <a:hlinkClick r:id="rId3"/>
              </a:rPr>
              <a:t>fin.antonio@gmail.com</a:t>
            </a:r>
            <a:r>
              <a:rPr lang="en" dirty="0" smtClean="0"/>
              <a:t> </a:t>
            </a:r>
            <a:endParaRPr lang="en" dirty="0"/>
          </a:p>
        </p:txBody>
      </p:sp>
      <p:grpSp>
        <p:nvGrpSpPr>
          <p:cNvPr id="474" name="Shape 474"/>
          <p:cNvGrpSpPr/>
          <p:nvPr/>
        </p:nvGrpSpPr>
        <p:grpSpPr>
          <a:xfrm>
            <a:off x="628402" y="1039422"/>
            <a:ext cx="542234" cy="510157"/>
            <a:chOff x="5972700" y="2330200"/>
            <a:chExt cx="411625" cy="387275"/>
          </a:xfrm>
        </p:grpSpPr>
        <p:sp>
          <p:nvSpPr>
            <p:cNvPr id="475" name="Shape 47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0577" b="11382"/>
          <a:stretch/>
        </p:blipFill>
        <p:spPr>
          <a:xfrm>
            <a:off x="4567435" y="0"/>
            <a:ext cx="4576565" cy="51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868190" y="575500"/>
            <a:ext cx="6045565" cy="15164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 smtClean="0"/>
              <a:t>Distributed </a:t>
            </a:r>
            <a:r>
              <a:rPr lang="en-US" dirty="0"/>
              <a:t>application structure </a:t>
            </a:r>
            <a:r>
              <a:rPr lang="en-US" dirty="0" smtClean="0"/>
              <a:t>partitions </a:t>
            </a:r>
            <a:r>
              <a:rPr lang="en-US" dirty="0"/>
              <a:t>tasks </a:t>
            </a:r>
            <a:r>
              <a:rPr lang="en-US" dirty="0" smtClean="0"/>
              <a:t>between </a:t>
            </a:r>
            <a:r>
              <a:rPr lang="en-US" dirty="0"/>
              <a:t>servers </a:t>
            </a:r>
            <a:r>
              <a:rPr lang="en-US" dirty="0" smtClean="0"/>
              <a:t>and clients: the </a:t>
            </a:r>
            <a:r>
              <a:rPr lang="en-US" dirty="0"/>
              <a:t>providers of a resource or </a:t>
            </a:r>
            <a:r>
              <a:rPr lang="en-US" dirty="0" smtClean="0"/>
              <a:t>service and </a:t>
            </a:r>
            <a:r>
              <a:rPr lang="en-US" dirty="0"/>
              <a:t>service </a:t>
            </a:r>
            <a:r>
              <a:rPr lang="en-US" dirty="0" smtClean="0"/>
              <a:t>requesters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0889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How programs cooperate in </a:t>
            </a:r>
            <a:r>
              <a:rPr lang="en-US" sz="2000" dirty="0"/>
              <a:t>an </a:t>
            </a:r>
            <a:r>
              <a:rPr lang="en-US" sz="2000" dirty="0" smtClean="0"/>
              <a:t>Web application</a:t>
            </a:r>
            <a:r>
              <a:rPr lang="en-US" sz="2000" i="1" dirty="0" smtClean="0"/>
              <a:t>?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4" descr="https://upload.wikimedia.org/wikipedia/commons/thumb/c/c9/Client-server-model.svg/500px-Client-server-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722" y="169900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9" name="Shape 129"/>
          <p:cNvSpPr txBox="1">
            <a:spLocks/>
          </p:cNvSpPr>
          <p:nvPr/>
        </p:nvSpPr>
        <p:spPr>
          <a:xfrm>
            <a:off x="157880" y="614970"/>
            <a:ext cx="2256395" cy="9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US" dirty="0"/>
              <a:t>Roy </a:t>
            </a:r>
            <a:r>
              <a:rPr lang="en-US" dirty="0" smtClean="0"/>
              <a:t>Fielding</a:t>
            </a:r>
            <a:endParaRPr lang="en" dirty="0"/>
          </a:p>
        </p:txBody>
      </p:sp>
      <p:sp>
        <p:nvSpPr>
          <p:cNvPr id="10" name="Shape 131"/>
          <p:cNvSpPr txBox="1">
            <a:spLocks/>
          </p:cNvSpPr>
          <p:nvPr/>
        </p:nvSpPr>
        <p:spPr>
          <a:xfrm>
            <a:off x="157880" y="1588470"/>
            <a:ext cx="2328761" cy="295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sz="14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just"/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Born 1965, he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is an American computer scientist, one of the principal authors of the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HTTP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specification and the originator of the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Representational State Transfer (REST</a:t>
            </a:r>
            <a:r>
              <a:rPr lang="en-US" i="0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), </a:t>
            </a:r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key architectural principle of the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World Wide Web</a:t>
            </a:r>
            <a:endParaRPr lang="it-IT" i="0" dirty="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089"/>
          <a:stretch/>
        </p:blipFill>
        <p:spPr>
          <a:xfrm>
            <a:off x="2587923" y="0"/>
            <a:ext cx="6572208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868190" y="575499"/>
            <a:ext cx="6045565" cy="43705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 smtClean="0"/>
              <a:t>REST-compliant </a:t>
            </a:r>
            <a:r>
              <a:rPr lang="en-US" dirty="0"/>
              <a:t>Web services allow requesting systems to access and manipulate </a:t>
            </a:r>
            <a:r>
              <a:rPr lang="en-US" dirty="0" smtClean="0"/>
              <a:t>Web </a:t>
            </a:r>
            <a:r>
              <a:rPr lang="en-US" dirty="0"/>
              <a:t>resources using a uniform and predefined set of stateless </a:t>
            </a:r>
            <a:r>
              <a:rPr lang="en-US" dirty="0" smtClean="0"/>
              <a:t>operations (e.g</a:t>
            </a:r>
            <a:r>
              <a:rPr lang="en-US" dirty="0"/>
              <a:t>. CRUD HTTP methods GET, POST, PUT, </a:t>
            </a:r>
            <a:r>
              <a:rPr lang="en-US" dirty="0" smtClean="0"/>
              <a:t>DELETE..)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0889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REST provides </a:t>
            </a:r>
            <a:r>
              <a:rPr lang="en-US" sz="2000" dirty="0"/>
              <a:t>interoperability between computer systems on the Internet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050" name="Picture 2" descr="Risultati immagini per restfu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81" y="1911018"/>
            <a:ext cx="3114618" cy="30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71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Client-server architecture: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separating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the user interface concerns from the data storage concerns improves the portability of the user interface across multiple platforms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449" y="1340644"/>
            <a:ext cx="851484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Clients and servers exchange messages in a </a:t>
            </a: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Georgia"/>
              </a:rPr>
              <a:t>request–response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messaging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pattern: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the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client sends a request, and the </a:t>
            </a:r>
            <a:endParaRPr lang="en-US" sz="1200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server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returns a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response</a:t>
            </a:r>
          </a:p>
          <a:p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This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exchange of messages is an example of </a:t>
            </a: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inter-process communication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</a:t>
            </a:r>
          </a:p>
          <a:p>
            <a:endParaRPr lang="en-US" sz="1200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The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client only has to understand the response based on the well-known application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protocol. The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application layer protocol defines the basic patterns of the dialogue. To formalize the data exchange even further, the server may implement an </a:t>
            </a: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application programming interface (API)</a:t>
            </a:r>
            <a:endParaRPr lang="it-IT" dirty="0">
              <a:solidFill>
                <a:srgbClr val="F67031"/>
              </a:solidFill>
              <a:latin typeface="Nunito Sans"/>
              <a:ea typeface="Nunito Sans"/>
              <a:cs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954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Statelessness: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client requests contain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all the necessary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information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449" y="1340644"/>
            <a:ext cx="851484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No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client context being stored on the server between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requests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and session state is held in the client. </a:t>
            </a:r>
          </a:p>
          <a:p>
            <a:endParaRPr lang="en-US" sz="1200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Server design is simple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because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there is no need to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deal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with conversations in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progress: if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 client session dies in mid-transaction, no part of the system needs to be responsible for cleaning up the present state of the server. </a:t>
            </a:r>
            <a:endParaRPr lang="en-US" sz="1200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disadvantage of statelessness is that it may be necessary to include </a:t>
            </a: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additional information in every request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, and this extra information will need to be interpreted by the server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</a:t>
            </a:r>
            <a:endParaRPr lang="it-IT" dirty="0">
              <a:solidFill>
                <a:srgbClr val="F67031"/>
              </a:solidFill>
              <a:latin typeface="Nunito Sans"/>
              <a:ea typeface="Nunito Sans"/>
              <a:cs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5075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Cacheability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clients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and intermediaries can cache responses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449" y="1340644"/>
            <a:ext cx="851484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 web cache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is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an information technology for the </a:t>
            </a: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temporary storage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of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web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resources to </a:t>
            </a: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reduce server lag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</a:t>
            </a:r>
            <a:endParaRPr lang="en-US" sz="1200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Well-managed caching partially or completely eliminates some client–server interactions, further improving scalability and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performance.</a:t>
            </a:r>
            <a:endParaRPr lang="it-IT" sz="1200" dirty="0">
              <a:solidFill>
                <a:srgbClr val="F67031"/>
              </a:solidFill>
              <a:latin typeface="Nunito Sans"/>
              <a:ea typeface="Nunito Sans"/>
              <a:cs typeface="Nunito Sans"/>
            </a:endParaRPr>
          </a:p>
          <a:p>
            <a:endParaRPr lang="en-US" sz="12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Responses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must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define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themselves as cacheable or not to prevent clients from reusing stale or inappropriate data in response to further requests. </a:t>
            </a:r>
            <a:endParaRPr lang="it-IT" dirty="0">
              <a:solidFill>
                <a:srgbClr val="F67031"/>
              </a:solidFill>
              <a:latin typeface="Nunito Sans"/>
              <a:ea typeface="Nunito Sans"/>
              <a:cs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5431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Layered system: components are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grouped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in a hierarchical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arrangement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449" y="1340644"/>
            <a:ext cx="8514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Lower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layers provide functions and services that support the functions and services of higher layers</a:t>
            </a:r>
          </a:p>
          <a:p>
            <a:endParaRPr lang="en-US" sz="12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client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doesn’t know if it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is connected directly to the end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server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or to an intermediary along the way. </a:t>
            </a:r>
          </a:p>
          <a:p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Intermediary servers may improve system scalability by enabling load balancing and by providing shared caches. They may also enforce security policies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Code on demand: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servers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can temporarily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customize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the functionality of a client by transferring executable code</a:t>
            </a:r>
          </a:p>
          <a:p>
            <a:pPr>
              <a:buClr>
                <a:srgbClr val="FFFFFF"/>
              </a:buClr>
              <a:buSzPts val="2400"/>
            </a:pP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449" y="1340644"/>
            <a:ext cx="85148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The client-side content is </a:t>
            </a: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generated on the user's local </a:t>
            </a:r>
            <a:r>
              <a:rPr lang="en-US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computer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The dynamic behavior occurs within the presentation. </a:t>
            </a:r>
          </a:p>
          <a:p>
            <a:endParaRPr lang="en-US" sz="12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Client-side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scripting 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is used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changing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interface behaviors within a specific web page in response to mouse or keyboard actions, or at specified timing events. </a:t>
            </a:r>
            <a:endParaRPr lang="en-US" sz="1200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requesting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additional information from a server, using a hidden frame, </a:t>
            </a:r>
            <a:r>
              <a:rPr lang="en-US" sz="1200" dirty="0" err="1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XMLHttpRequests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 (</a:t>
            </a:r>
            <a:r>
              <a:rPr lang="en-US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AJAX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), </a:t>
            </a:r>
            <a:r>
              <a:rPr lang="en-US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or a Web service</a:t>
            </a:r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</a:t>
            </a:r>
            <a:endParaRPr lang="en-US" sz="12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52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822</Words>
  <Application>Microsoft Office PowerPoint</Application>
  <PresentationFormat>On-screen Show (16:9)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Calibri</vt:lpstr>
      <vt:lpstr>Nunito Sans</vt:lpstr>
      <vt:lpstr>Georgia</vt:lpstr>
      <vt:lpstr>Microsoft YaHei UI</vt:lpstr>
      <vt:lpstr>Ulysses template</vt:lpstr>
      <vt:lpstr>LESSON 5: Client/Server Model REST Architecture  </vt:lpstr>
      <vt:lpstr>How programs cooperate in an Web application?</vt:lpstr>
      <vt:lpstr>PowerPoint Presentation</vt:lpstr>
      <vt:lpstr>REST provides interoperability between computer systems on the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Start to Play</vt:lpstr>
      <vt:lpstr>Exercise 5 part 1</vt:lpstr>
      <vt:lpstr>Exercise 5 part 2</vt:lpstr>
      <vt:lpstr>Thank you very much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206</cp:revision>
  <dcterms:modified xsi:type="dcterms:W3CDTF">2018-02-06T11:02:02Z</dcterms:modified>
</cp:coreProperties>
</file>