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311" r:id="rId3"/>
    <p:sldId id="302" r:id="rId4"/>
    <p:sldId id="301" r:id="rId5"/>
    <p:sldId id="304" r:id="rId6"/>
    <p:sldId id="305" r:id="rId7"/>
    <p:sldId id="306" r:id="rId8"/>
    <p:sldId id="307" r:id="rId9"/>
    <p:sldId id="308" r:id="rId10"/>
    <p:sldId id="309" r:id="rId11"/>
  </p:sldIdLst>
  <p:sldSz cx="9144000" cy="5143500" type="screen16x9"/>
  <p:notesSz cx="6858000" cy="9144000"/>
  <p:embeddedFontLst>
    <p:embeddedFont>
      <p:font typeface="Microsoft YaHei UI" panose="020B0503020204020204" pitchFamily="34" charset="-122"/>
      <p:regular r:id="rId13"/>
      <p:bold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icrosoft YaHei" panose="020B0503020204020204" pitchFamily="34" charset="-122"/>
      <p:regular r:id="rId23"/>
      <p:bold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0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2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97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6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26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9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11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www.eclipse.org/downloads/eclipse-packag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pycharm/download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github.com/antfin/ComputerProgrammingBasic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1:</a:t>
            </a:r>
            <a:br>
              <a:rPr lang="en" dirty="0" smtClean="0"/>
            </a:br>
            <a:r>
              <a:rPr lang="en" dirty="0" smtClean="0"/>
              <a:t>OpCode </a:t>
            </a:r>
            <a:br>
              <a:rPr lang="en" dirty="0" smtClean="0"/>
            </a:br>
            <a:r>
              <a:rPr lang="en" dirty="0" smtClean="0"/>
              <a:t>Debugger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Virtual Microcontroller Debugger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/>
              <a:t>print</a:t>
            </a:r>
            <a:r>
              <a:rPr lang="it-I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/>
              <a:t>registers</a:t>
            </a:r>
            <a:endParaRPr lang="it-IT" dirty="0" smtClean="0"/>
          </a:p>
          <a:p>
            <a:pPr marL="457200" lvl="0" indent="-342900"/>
            <a:r>
              <a:rPr lang="it-IT" dirty="0" smtClean="0"/>
              <a:t>print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data</a:t>
            </a:r>
          </a:p>
          <a:p>
            <a:pPr marL="457200" indent="-342900"/>
            <a:r>
              <a:rPr lang="it-IT" dirty="0" smtClean="0"/>
              <a:t>print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overflow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it-IT" dirty="0" smtClean="0"/>
              <a:t>flag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3 functions are use to debug what it’s happening inside the cpu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151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41743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GIT </a:t>
            </a:r>
          </a:p>
          <a:p>
            <a:pPr lvl="0" algn="just">
              <a:buNone/>
            </a:pPr>
            <a:r>
              <a:rPr lang="en" sz="105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3"/>
              </a:rPr>
              <a:t>https</a:t>
            </a:r>
            <a:r>
              <a:rPr lang="it-IT" sz="1050" dirty="0">
                <a:sym typeface="Nunito Sans"/>
                <a:hlinkClick r:id="rId3"/>
              </a:rPr>
              <a:t>://git-scm.com/downloads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 a folder where to install the course exercise 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</a:t>
            </a:r>
            <a:r>
              <a:rPr lang="it-IT" sz="1050" dirty="0">
                <a:sym typeface="Nunito Sans"/>
              </a:rPr>
              <a:t>C:\</a:t>
            </a:r>
            <a:r>
              <a:rPr lang="it-IT" sz="1050" dirty="0" smtClean="0">
                <a:sym typeface="Nunito Sans"/>
              </a:rPr>
              <a:t>Users\afin\code</a:t>
            </a:r>
            <a:r>
              <a:rPr lang="it-IT" sz="1050" dirty="0">
                <a:sym typeface="Nunito Sans"/>
              </a:rPr>
              <a:t>\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Open a shell where it’s possible to run GIT command and move to the created folder</a:t>
            </a:r>
          </a:p>
          <a:p>
            <a:pPr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In Window, u</a:t>
            </a:r>
            <a:r>
              <a:rPr lang="it-IT" sz="1050" dirty="0">
                <a:sym typeface="Nunito Sans"/>
              </a:rPr>
              <a:t>sing Git Bash in the created folder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the exercise code cloning the git repository</a:t>
            </a:r>
          </a:p>
          <a:p>
            <a:pPr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it-IT" sz="1050" dirty="0"/>
              <a:t>git clone </a:t>
            </a:r>
            <a:r>
              <a:rPr lang="it-IT" sz="1050" dirty="0">
                <a:hlinkClick r:id="rId4"/>
              </a:rPr>
              <a:t>https://</a:t>
            </a:r>
            <a:r>
              <a:rPr lang="it-IT" sz="1050" dirty="0" smtClean="0">
                <a:hlinkClick r:id="rId4"/>
              </a:rPr>
              <a:t>github.com/antfin/ComputerProgrammingBasic.git</a:t>
            </a:r>
            <a:endParaRPr lang="it-IT" sz="1050" dirty="0" smtClean="0"/>
          </a:p>
          <a:p>
            <a:pPr marL="342900" lvl="0" indent="-342900" algn="just">
              <a:buFont typeface="+mj-lt"/>
              <a:buAutoNum type="arabicPeriod" startAt="5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Python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200" dirty="0">
                <a:sym typeface="Nunito Sans"/>
              </a:rPr>
              <a:t>e.g. </a:t>
            </a:r>
            <a:r>
              <a:rPr lang="it-IT" sz="1050" dirty="0">
                <a:sym typeface="Nunito Sans"/>
                <a:hlinkClick r:id="rId5"/>
              </a:rPr>
              <a:t>https://www.python.org/downloads/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6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one code editor like Eclipse or PyCharm</a:t>
            </a: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>
              <a:buNone/>
            </a:pPr>
            <a:r>
              <a:rPr lang="en" sz="120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6"/>
              </a:rPr>
              <a:t>https://www.jetbrains.com/pycharm/download</a:t>
            </a:r>
            <a:r>
              <a:rPr lang="it-IT" sz="1050" dirty="0" smtClean="0">
                <a:sym typeface="Nunito Sans"/>
              </a:rPr>
              <a:t> </a:t>
            </a:r>
          </a:p>
          <a:p>
            <a:pPr lvl="0"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       </a:t>
            </a:r>
            <a:r>
              <a:rPr lang="it-IT" sz="1050" dirty="0" smtClean="0">
                <a:sym typeface="Nunito Sans"/>
                <a:hlinkClick r:id="rId7"/>
              </a:rPr>
              <a:t>https://www.eclipse.org/downloads/eclipse-packages/</a:t>
            </a:r>
            <a:r>
              <a:rPr lang="it-IT" sz="1050" dirty="0" smtClean="0">
                <a:sym typeface="Nunito Sans"/>
              </a:rPr>
              <a:t> </a:t>
            </a:r>
            <a:endParaRPr lang="en" sz="1050" dirty="0" smtClean="0">
              <a:sym typeface="Nunito Sans"/>
            </a:endParaRPr>
          </a:p>
          <a:p>
            <a:pPr lvl="0" algn="just">
              <a:buNone/>
            </a:pPr>
            <a:endParaRPr lang="en" sz="1050" dirty="0">
              <a:sym typeface="Nuni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Precondition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6" name="Shape 124"/>
          <p:cNvSpPr txBox="1">
            <a:spLocks/>
          </p:cNvSpPr>
          <p:nvPr/>
        </p:nvSpPr>
        <p:spPr>
          <a:xfrm>
            <a:off x="234450" y="1203849"/>
            <a:ext cx="1910114" cy="3479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FFFFFF"/>
              </a:buClr>
              <a:buSzPts val="2400"/>
              <a:buFont typeface="Nunito Sans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400" dirty="0" smtClean="0">
                <a:latin typeface="Georgia" panose="02040502050405020303" pitchFamily="18" charset="0"/>
              </a:rPr>
              <a:t>Steps needed to run the exercise</a:t>
            </a:r>
            <a:endParaRPr lang="e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41870"/>
          <a:stretch/>
        </p:blipFill>
        <p:spPr>
          <a:xfrm>
            <a:off x="4345249" y="1618291"/>
            <a:ext cx="3228157" cy="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Virtual Microcontroller OpCodes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LD 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LD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/>
              <a:t>A</a:t>
            </a:r>
          </a:p>
          <a:p>
            <a:pPr marL="457200" indent="-342900"/>
            <a:r>
              <a:rPr lang="it-IT" dirty="0" smtClean="0"/>
              <a:t>LD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it-IT" dirty="0" smtClean="0">
                <a:ea typeface="Microsoft YaHei UI" panose="020B0503020204020204" pitchFamily="34" charset="-122"/>
              </a:rPr>
              <a:t>N</a:t>
            </a:r>
            <a:endParaRPr lang="it-IT" dirty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ADD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DIV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it-IT" dirty="0" smtClean="0"/>
              <a:t>ST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6 OpCodes are implemented into the microcontroller.py file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value of the source register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11000100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54" idx="1"/>
            <a:endCxn id="22" idx="1"/>
          </p:cNvCxnSpPr>
          <p:nvPr/>
        </p:nvCxnSpPr>
        <p:spPr>
          <a:xfrm rot="10800000">
            <a:off x="5729117" y="2090198"/>
            <a:ext cx="12700" cy="59972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LD(2,0)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Register 2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38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208919" y="3294605"/>
            <a:ext cx="2791414" cy="177525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address,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value of the source address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00100111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</a:t>
            </a:r>
            <a:r>
              <a:rPr lang="it-IT" sz="11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Nunito Sans"/>
              </a:rPr>
              <a:t>_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A(12,0)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Memory Address 12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540" y="3563467"/>
            <a:ext cx="1585398" cy="3179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540" y="388144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0232" y="4138004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7540" y="439456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8784" y="39131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6874" y="416660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5528" y="442005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0919" y="358412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7540" y="4647675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80919" y="475373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1" name="Curved Connector 40"/>
          <p:cNvCxnSpPr>
            <a:stCxn id="31" idx="3"/>
            <a:endCxn id="22" idx="1"/>
          </p:cNvCxnSpPr>
          <p:nvPr/>
        </p:nvCxnSpPr>
        <p:spPr>
          <a:xfrm flipH="1" flipV="1">
            <a:off x="5729117" y="2090197"/>
            <a:ext cx="936513" cy="2176087"/>
          </a:xfrm>
          <a:prstGeom prst="curvedConnector5">
            <a:avLst>
              <a:gd name="adj1" fmla="val -24410"/>
              <a:gd name="adj2" fmla="val 50792"/>
              <a:gd name="adj3" fmla="val 12441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LD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ea typeface="Microsoft YaHei" panose="020B0503020204020204" pitchFamily="34" charset="-122"/>
                <a:sym typeface="Nunito Sans"/>
              </a:rPr>
              <a:t>N</a:t>
            </a:r>
            <a:r>
              <a:rPr lang="it-IT" dirty="0" smtClean="0">
                <a:sym typeface="Nunito Sans"/>
              </a:rPr>
              <a:t>(number,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Load the number value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00000100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LD</a:t>
            </a:r>
            <a:r>
              <a:rPr lang="it-IT" sz="11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Nunito Sans"/>
              </a:rPr>
              <a:t>_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N(4,0)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4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09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ADD(first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</a:t>
            </a:r>
            <a:r>
              <a:rPr lang="it-IT" dirty="0" smtClean="0">
                <a:sym typeface="Nunito Sans"/>
              </a:rPr>
              <a:t>second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Add the value of the first and second registers and save the result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11010101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endCxn id="28" idx="5"/>
          </p:cNvCxnSpPr>
          <p:nvPr/>
        </p:nvCxnSpPr>
        <p:spPr>
          <a:xfrm rot="10800000">
            <a:off x="5546175" y="2592565"/>
            <a:ext cx="151350" cy="108664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ADD(1,2,0)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Add the value of Register 1 and Register 2 and save the result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59829" y="2243710"/>
            <a:ext cx="452632" cy="408709"/>
          </a:xfrm>
          <a:prstGeom prst="ellipse">
            <a:avLst/>
          </a:prstGeom>
          <a:solidFill>
            <a:schemeClr val="bg1"/>
          </a:solidFill>
          <a:ln w="6350">
            <a:solidFill>
              <a:srgbClr val="FA8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A8006"/>
                </a:solidFill>
              </a:rPr>
              <a:t>+</a:t>
            </a:r>
            <a:endParaRPr lang="it-IT" sz="2000" dirty="0">
              <a:solidFill>
                <a:srgbClr val="FA8006"/>
              </a:solidFill>
            </a:endParaRPr>
          </a:p>
        </p:txBody>
      </p:sp>
      <p:cxnSp>
        <p:nvCxnSpPr>
          <p:cNvPr id="29" name="Curved Connector 28"/>
          <p:cNvCxnSpPr>
            <a:stCxn id="53" idx="1"/>
            <a:endCxn id="28" idx="6"/>
          </p:cNvCxnSpPr>
          <p:nvPr/>
        </p:nvCxnSpPr>
        <p:spPr>
          <a:xfrm rot="10800000" flipV="1">
            <a:off x="5612461" y="2389273"/>
            <a:ext cx="117018" cy="587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0"/>
            <a:endCxn id="22" idx="1"/>
          </p:cNvCxnSpPr>
          <p:nvPr/>
        </p:nvCxnSpPr>
        <p:spPr>
          <a:xfrm rot="5400000" flipH="1" flipV="1">
            <a:off x="5480875" y="1995468"/>
            <a:ext cx="153513" cy="34297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DIV(first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</a:t>
            </a:r>
            <a:r>
              <a:rPr lang="it-IT" dirty="0" smtClean="0">
                <a:sym typeface="Nunito Sans"/>
              </a:rPr>
              <a:t>second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</a:t>
            </a:r>
            <a:r>
              <a:rPr lang="it-IT" dirty="0">
                <a:sym typeface="Nunito Sans"/>
              </a:rPr>
              <a:t>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register): Div the value of the first by the value of the second registers and save the result into the destination register 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00010110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endCxn id="28" idx="5"/>
          </p:cNvCxnSpPr>
          <p:nvPr/>
        </p:nvCxnSpPr>
        <p:spPr>
          <a:xfrm rot="10800000">
            <a:off x="5546175" y="2592565"/>
            <a:ext cx="151350" cy="108664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DIV(1,2,0)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Div the value of Register 1 by Register 2 and save the result into Register 0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59829" y="2243710"/>
            <a:ext cx="452632" cy="408709"/>
          </a:xfrm>
          <a:prstGeom prst="ellipse">
            <a:avLst/>
          </a:prstGeom>
          <a:solidFill>
            <a:schemeClr val="bg1"/>
          </a:solidFill>
          <a:ln w="6350">
            <a:solidFill>
              <a:srgbClr val="FA8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A8006"/>
                </a:solidFill>
              </a:rPr>
              <a:t>/</a:t>
            </a:r>
            <a:endParaRPr lang="it-IT" sz="2000" dirty="0">
              <a:solidFill>
                <a:srgbClr val="FA8006"/>
              </a:solidFill>
            </a:endParaRPr>
          </a:p>
        </p:txBody>
      </p:sp>
      <p:cxnSp>
        <p:nvCxnSpPr>
          <p:cNvPr id="29" name="Curved Connector 28"/>
          <p:cNvCxnSpPr>
            <a:stCxn id="53" idx="1"/>
            <a:endCxn id="28" idx="6"/>
          </p:cNvCxnSpPr>
          <p:nvPr/>
        </p:nvCxnSpPr>
        <p:spPr>
          <a:xfrm rot="10800000" flipV="1">
            <a:off x="5612461" y="2389273"/>
            <a:ext cx="117018" cy="5879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0"/>
            <a:endCxn id="22" idx="1"/>
          </p:cNvCxnSpPr>
          <p:nvPr/>
        </p:nvCxnSpPr>
        <p:spPr>
          <a:xfrm rot="5400000" flipH="1" flipV="1">
            <a:off x="5480875" y="1995468"/>
            <a:ext cx="153513" cy="34297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208919" y="3294605"/>
            <a:ext cx="2791414" cy="177525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it-IT" dirty="0" smtClean="0">
                <a:sym typeface="Nunito Sans"/>
              </a:rPr>
              <a:t>ST(source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register, destination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Nunito Sans"/>
              </a:rPr>
              <a:t>_</a:t>
            </a:r>
            <a:r>
              <a:rPr lang="it-IT" dirty="0" smtClean="0">
                <a:sym typeface="Nunito Sans"/>
              </a:rPr>
              <a:t>address): Load the value of the source register into the destination memory address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00000010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11000100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41" y="1560623"/>
            <a:ext cx="3276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EXAMPLE: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ST(0,13)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 Load the value of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Register 0 into Memory Address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12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540" y="3563467"/>
            <a:ext cx="1585398" cy="3179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7540" y="3881445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0232" y="4138004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77540" y="439456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FA8006"/>
                </a:solidFill>
              </a:rPr>
              <a:t>00000010</a:t>
            </a:r>
            <a:endParaRPr lang="it-IT" sz="1000" dirty="0">
              <a:solidFill>
                <a:srgbClr val="FA800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8784" y="39131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6874" y="416660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5528" y="442005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0919" y="358412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7540" y="4647675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80919" y="4753738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1" name="Curved Connector 40"/>
          <p:cNvCxnSpPr>
            <a:stCxn id="22" idx="1"/>
            <a:endCxn id="32" idx="3"/>
          </p:cNvCxnSpPr>
          <p:nvPr/>
        </p:nvCxnSpPr>
        <p:spPr>
          <a:xfrm rot="10800000" flipH="1" flipV="1">
            <a:off x="5729116" y="2090197"/>
            <a:ext cx="933821" cy="2432646"/>
          </a:xfrm>
          <a:prstGeom prst="curvedConnector5">
            <a:avLst>
              <a:gd name="adj1" fmla="val -24480"/>
              <a:gd name="adj2" fmla="val 49292"/>
              <a:gd name="adj3" fmla="val 12448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376</Words>
  <Application>Microsoft Office PowerPoint</Application>
  <PresentationFormat>On-screen Show (16:9)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Wingdings</vt:lpstr>
      <vt:lpstr>Microsoft YaHei UI</vt:lpstr>
      <vt:lpstr>Nunito Sans</vt:lpstr>
      <vt:lpstr>Calibri</vt:lpstr>
      <vt:lpstr>Microsoft YaHei</vt:lpstr>
      <vt:lpstr>Georgia</vt:lpstr>
      <vt:lpstr>Ulysses template</vt:lpstr>
      <vt:lpstr>Exercise 1: OpCode  Debugger</vt:lpstr>
      <vt:lpstr>Precondition</vt:lpstr>
      <vt:lpstr>Virtual Microcontroller OpCodes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Microcontroller Debugger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90</cp:revision>
  <dcterms:modified xsi:type="dcterms:W3CDTF">2018-01-15T18:09:59Z</dcterms:modified>
</cp:coreProperties>
</file>