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56" r:id="rId2"/>
    <p:sldId id="286" r:id="rId3"/>
    <p:sldId id="290" r:id="rId4"/>
    <p:sldId id="302" r:id="rId5"/>
    <p:sldId id="311" r:id="rId6"/>
    <p:sldId id="312" r:id="rId7"/>
    <p:sldId id="314" r:id="rId8"/>
    <p:sldId id="316" r:id="rId9"/>
    <p:sldId id="317" r:id="rId10"/>
    <p:sldId id="319" r:id="rId11"/>
    <p:sldId id="287" r:id="rId12"/>
    <p:sldId id="310" r:id="rId13"/>
    <p:sldId id="296" r:id="rId14"/>
    <p:sldId id="298" r:id="rId15"/>
  </p:sldIdLst>
  <p:sldSz cx="9144000" cy="5143500" type="screen16x9"/>
  <p:notesSz cx="6858000" cy="9144000"/>
  <p:embeddedFontLst>
    <p:embeddedFont>
      <p:font typeface="Microsoft YaHei UI" panose="020B0503020204020204" pitchFamily="34" charset="-122"/>
      <p:regular r:id="rId17"/>
      <p:bold r:id="rId18"/>
    </p:embeddedFont>
    <p:embeddedFont>
      <p:font typeface="Nunito San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69E"/>
    <a:srgbClr val="FFFF99"/>
    <a:srgbClr val="FA8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2F608D-247E-48B9-AEF1-B047CABF1DD8}">
  <a:tblStyle styleId="{FA2F608D-247E-48B9-AEF1-B047CABF1DD8}"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5834085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6683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606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7094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2106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271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428315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80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549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3458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0216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7036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7522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332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5269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wrap="square" lIns="91425" tIns="91425" rIns="91425" bIns="91425" anchor="t" anchorCtr="0"/>
          <a:lstStyle>
            <a:lvl1pPr lvl="0">
              <a:spcBef>
                <a:spcPts val="0"/>
              </a:spcBef>
              <a:buClr>
                <a:srgbClr val="F67031"/>
              </a:buClr>
              <a:buSzPts val="3000"/>
              <a:buNone/>
              <a:defRPr sz="3000" b="1">
                <a:solidFill>
                  <a:srgbClr val="F67031"/>
                </a:solidFill>
              </a:defRPr>
            </a:lvl1pPr>
            <a:lvl2pPr lvl="1">
              <a:spcBef>
                <a:spcPts val="0"/>
              </a:spcBef>
              <a:buClr>
                <a:srgbClr val="F67031"/>
              </a:buClr>
              <a:buSzPts val="3000"/>
              <a:buNone/>
              <a:defRPr sz="3000" b="1">
                <a:solidFill>
                  <a:srgbClr val="F67031"/>
                </a:solidFill>
              </a:defRPr>
            </a:lvl2pPr>
            <a:lvl3pPr lvl="2">
              <a:spcBef>
                <a:spcPts val="0"/>
              </a:spcBef>
              <a:buClr>
                <a:srgbClr val="F67031"/>
              </a:buClr>
              <a:buSzPts val="3000"/>
              <a:buNone/>
              <a:defRPr sz="3000" b="1">
                <a:solidFill>
                  <a:srgbClr val="F67031"/>
                </a:solidFill>
              </a:defRPr>
            </a:lvl3pPr>
            <a:lvl4pPr lvl="3">
              <a:spcBef>
                <a:spcPts val="0"/>
              </a:spcBef>
              <a:buClr>
                <a:srgbClr val="F67031"/>
              </a:buClr>
              <a:buSzPts val="3000"/>
              <a:buNone/>
              <a:defRPr sz="3000" b="1">
                <a:solidFill>
                  <a:srgbClr val="F67031"/>
                </a:solidFill>
              </a:defRPr>
            </a:lvl4pPr>
            <a:lvl5pPr lvl="4">
              <a:spcBef>
                <a:spcPts val="0"/>
              </a:spcBef>
              <a:buClr>
                <a:srgbClr val="F67031"/>
              </a:buClr>
              <a:buSzPts val="3000"/>
              <a:buNone/>
              <a:defRPr sz="3000" b="1">
                <a:solidFill>
                  <a:srgbClr val="F67031"/>
                </a:solidFill>
              </a:defRPr>
            </a:lvl5pPr>
            <a:lvl6pPr lvl="5">
              <a:spcBef>
                <a:spcPts val="0"/>
              </a:spcBef>
              <a:buClr>
                <a:srgbClr val="F67031"/>
              </a:buClr>
              <a:buSzPts val="3000"/>
              <a:buNone/>
              <a:defRPr sz="3000" b="1">
                <a:solidFill>
                  <a:srgbClr val="F67031"/>
                </a:solidFill>
              </a:defRPr>
            </a:lvl6pPr>
            <a:lvl7pPr lvl="6">
              <a:spcBef>
                <a:spcPts val="0"/>
              </a:spcBef>
              <a:buClr>
                <a:srgbClr val="F67031"/>
              </a:buClr>
              <a:buSzPts val="3000"/>
              <a:buNone/>
              <a:defRPr sz="3000" b="1">
                <a:solidFill>
                  <a:srgbClr val="F67031"/>
                </a:solidFill>
              </a:defRPr>
            </a:lvl7pPr>
            <a:lvl8pPr lvl="7">
              <a:spcBef>
                <a:spcPts val="0"/>
              </a:spcBef>
              <a:buClr>
                <a:srgbClr val="F67031"/>
              </a:buClr>
              <a:buSzPts val="3000"/>
              <a:buNone/>
              <a:defRPr sz="3000" b="1">
                <a:solidFill>
                  <a:srgbClr val="F67031"/>
                </a:solidFill>
              </a:defRPr>
            </a:lvl8pPr>
            <a:lvl9pPr lvl="8">
              <a:spcBef>
                <a:spcPts val="0"/>
              </a:spcBef>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ts val="1800"/>
              <a:buAutoNum type="arabicPeriod"/>
              <a:defRPr sz="1800"/>
            </a:lvl1pPr>
            <a:lvl2pPr lvl="1" rtl="0">
              <a:spcBef>
                <a:spcPts val="0"/>
              </a:spcBef>
              <a:spcAft>
                <a:spcPts val="1000"/>
              </a:spcAft>
              <a:buSzPts val="1400"/>
              <a:buAutoNum type="alphaLcPeriod"/>
              <a:defRPr>
                <a:solidFill>
                  <a:srgbClr val="999999"/>
                </a:solidFill>
              </a:defRPr>
            </a:lvl2pPr>
            <a:lvl3pPr lvl="2" rtl="0">
              <a:spcBef>
                <a:spcPts val="0"/>
              </a:spcBef>
              <a:spcAft>
                <a:spcPts val="1000"/>
              </a:spcAft>
              <a:buSzPts val="1400"/>
              <a:buAutoNum type="romanLcPeriod"/>
              <a:defRPr>
                <a:solidFill>
                  <a:srgbClr val="999999"/>
                </a:solidFill>
              </a:defRPr>
            </a:lvl3pPr>
            <a:lvl4pPr lvl="3" rtl="0">
              <a:spcBef>
                <a:spcPts val="0"/>
              </a:spcBef>
              <a:spcAft>
                <a:spcPts val="1000"/>
              </a:spcAft>
              <a:buSzPts val="1400"/>
              <a:buAutoNum type="arabicPeriod"/>
              <a:defRPr>
                <a:solidFill>
                  <a:srgbClr val="999999"/>
                </a:solidFill>
              </a:defRPr>
            </a:lvl4pPr>
            <a:lvl5pPr lvl="4" rtl="0">
              <a:spcBef>
                <a:spcPts val="0"/>
              </a:spcBef>
              <a:spcAft>
                <a:spcPts val="1000"/>
              </a:spcAft>
              <a:buClr>
                <a:srgbClr val="999999"/>
              </a:buClr>
              <a:buSzPts val="1400"/>
              <a:buAutoNum type="alphaLcPeriod"/>
              <a:defRPr>
                <a:solidFill>
                  <a:srgbClr val="999999"/>
                </a:solidFill>
              </a:defRPr>
            </a:lvl5pPr>
            <a:lvl6pPr lvl="5" rtl="0">
              <a:spcBef>
                <a:spcPts val="0"/>
              </a:spcBef>
              <a:spcAft>
                <a:spcPts val="1000"/>
              </a:spcAft>
              <a:buClr>
                <a:srgbClr val="999999"/>
              </a:buClr>
              <a:buSzPts val="1400"/>
              <a:buAutoNum type="romanLcPeriod"/>
              <a:defRPr>
                <a:solidFill>
                  <a:srgbClr val="999999"/>
                </a:solidFill>
              </a:defRPr>
            </a:lvl6pPr>
            <a:lvl7pPr lvl="6" rtl="0">
              <a:spcBef>
                <a:spcPts val="0"/>
              </a:spcBef>
              <a:spcAft>
                <a:spcPts val="1000"/>
              </a:spcAft>
              <a:buClr>
                <a:srgbClr val="999999"/>
              </a:buClr>
              <a:buSzPts val="1400"/>
              <a:buAutoNum type="arabicPeriod"/>
              <a:defRPr>
                <a:solidFill>
                  <a:srgbClr val="999999"/>
                </a:solidFill>
              </a:defRPr>
            </a:lvl7pPr>
            <a:lvl8pPr lvl="7" rtl="0">
              <a:spcBef>
                <a:spcPts val="0"/>
              </a:spcBef>
              <a:spcAft>
                <a:spcPts val="1000"/>
              </a:spcAft>
              <a:buClr>
                <a:srgbClr val="999999"/>
              </a:buClr>
              <a:buSzPts val="1400"/>
              <a:buAutoNum type="alphaLcPeriod"/>
              <a:defRPr>
                <a:solidFill>
                  <a:srgbClr val="999999"/>
                </a:solidFill>
              </a:defRPr>
            </a:lvl8pPr>
            <a:lvl9pPr lvl="8" rtl="0">
              <a:spcBef>
                <a:spcPts val="0"/>
              </a:spcBef>
              <a:spcAft>
                <a:spcPts val="1000"/>
              </a:spcAft>
              <a:buClr>
                <a:srgbClr val="999999"/>
              </a:buClr>
              <a:buSzPts val="1400"/>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27" name="Shape 27"/>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txBox="1">
            <a:spLocks noGrp="1"/>
          </p:cNvSpPr>
          <p:nvPr>
            <p:ph type="body" idx="1"/>
          </p:nvPr>
        </p:nvSpPr>
        <p:spPr>
          <a:xfrm>
            <a:off x="1847275" y="1704600"/>
            <a:ext cx="5449500" cy="2714700"/>
          </a:xfrm>
          <a:prstGeom prst="rect">
            <a:avLst/>
          </a:prstGeom>
        </p:spPr>
        <p:txBody>
          <a:bodyPr wrap="square" lIns="91425" tIns="91425" rIns="91425" bIns="91425" anchor="t" anchorCtr="0"/>
          <a:lstStyle>
            <a:lvl1pPr lvl="0" algn="ctr" rtl="0">
              <a:spcBef>
                <a:spcPts val="0"/>
              </a:spcBef>
              <a:buSzPts val="2400"/>
              <a:buFont typeface="Georgia"/>
              <a:buChar char="▪"/>
              <a:defRPr sz="2400" i="1">
                <a:latin typeface="Georgia"/>
                <a:ea typeface="Georgia"/>
                <a:cs typeface="Georgia"/>
                <a:sym typeface="Georgia"/>
              </a:defRPr>
            </a:lvl1pPr>
            <a:lvl2pPr lvl="1" algn="ctr" rtl="0">
              <a:spcBef>
                <a:spcPts val="0"/>
              </a:spcBef>
              <a:buSzPts val="2400"/>
              <a:buFont typeface="Georgia"/>
              <a:buChar char="-"/>
              <a:defRPr sz="2400" i="1">
                <a:latin typeface="Georgia"/>
                <a:ea typeface="Georgia"/>
                <a:cs typeface="Georgia"/>
                <a:sym typeface="Georgia"/>
              </a:defRPr>
            </a:lvl2pPr>
            <a:lvl3pPr lvl="2" algn="ctr" rtl="0">
              <a:spcBef>
                <a:spcPts val="0"/>
              </a:spcBef>
              <a:buSzPts val="2400"/>
              <a:buFont typeface="Georgia"/>
              <a:buChar char="-"/>
              <a:defRPr sz="2400" i="1">
                <a:latin typeface="Georgia"/>
                <a:ea typeface="Georgia"/>
                <a:cs typeface="Georgia"/>
                <a:sym typeface="Georgia"/>
              </a:defRPr>
            </a:lvl3pPr>
            <a:lvl4pPr lvl="3" algn="ctr" rtl="0">
              <a:spcBef>
                <a:spcPts val="0"/>
              </a:spcBef>
              <a:buSzPts val="2400"/>
              <a:buFont typeface="Georgia"/>
              <a:buChar char="-"/>
              <a:defRPr sz="2400" i="1">
                <a:latin typeface="Georgia"/>
                <a:ea typeface="Georgia"/>
                <a:cs typeface="Georgia"/>
                <a:sym typeface="Georgia"/>
              </a:defRPr>
            </a:lvl4pPr>
            <a:lvl5pPr lvl="4" algn="ctr" rtl="0">
              <a:spcBef>
                <a:spcPts val="0"/>
              </a:spcBef>
              <a:buSzPts val="2400"/>
              <a:buFont typeface="Georgia"/>
              <a:buChar char="-"/>
              <a:defRPr sz="2400" i="1">
                <a:latin typeface="Georgia"/>
                <a:ea typeface="Georgia"/>
                <a:cs typeface="Georgia"/>
                <a:sym typeface="Georgia"/>
              </a:defRPr>
            </a:lvl5pPr>
            <a:lvl6pPr lvl="5" algn="ctr" rtl="0">
              <a:spcBef>
                <a:spcPts val="0"/>
              </a:spcBef>
              <a:buSzPts val="2400"/>
              <a:buFont typeface="Georgia"/>
              <a:buChar char="-"/>
              <a:defRPr sz="2400" i="1">
                <a:latin typeface="Georgia"/>
                <a:ea typeface="Georgia"/>
                <a:cs typeface="Georgia"/>
                <a:sym typeface="Georgia"/>
              </a:defRPr>
            </a:lvl6pPr>
            <a:lvl7pPr lvl="6" algn="ctr" rtl="0">
              <a:spcBef>
                <a:spcPts val="0"/>
              </a:spcBef>
              <a:buSzPts val="2400"/>
              <a:buFont typeface="Georgia"/>
              <a:buChar char="-"/>
              <a:defRPr sz="2400" i="1">
                <a:latin typeface="Georgia"/>
                <a:ea typeface="Georgia"/>
                <a:cs typeface="Georgia"/>
                <a:sym typeface="Georgia"/>
              </a:defRPr>
            </a:lvl7pPr>
            <a:lvl8pPr lvl="7" algn="ctr" rtl="0">
              <a:spcBef>
                <a:spcPts val="0"/>
              </a:spcBef>
              <a:buSzPts val="2400"/>
              <a:buFont typeface="Georgia"/>
              <a:buChar char="-"/>
              <a:defRPr sz="2400" i="1">
                <a:latin typeface="Georgia"/>
                <a:ea typeface="Georgia"/>
                <a:cs typeface="Georgia"/>
                <a:sym typeface="Georgia"/>
              </a:defRPr>
            </a:lvl8pPr>
            <a:lvl9pPr lvl="8" algn="ctr">
              <a:spcBef>
                <a:spcPts val="0"/>
              </a:spcBef>
              <a:buSzPts val="2400"/>
              <a:buFont typeface="Georgia"/>
              <a:buChar char="-"/>
              <a:defRPr sz="2400" i="1">
                <a:latin typeface="Georgia"/>
                <a:ea typeface="Georgia"/>
                <a:cs typeface="Georgia"/>
                <a:sym typeface="Georgia"/>
              </a:defRPr>
            </a:lvl9pPr>
          </a:lstStyle>
          <a:p>
            <a:endParaRPr/>
          </a:p>
        </p:txBody>
      </p:sp>
      <p:sp>
        <p:nvSpPr>
          <p:cNvPr id="31" name="Shape 3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ts val="1600"/>
              <a:buFont typeface="Georgia"/>
              <a:buChar char="▪"/>
              <a:defRPr sz="1600" i="1">
                <a:solidFill>
                  <a:srgbClr val="F67031"/>
                </a:solidFill>
                <a:latin typeface="Georgia"/>
                <a:ea typeface="Georgia"/>
                <a:cs typeface="Georgia"/>
                <a:sym typeface="Georgia"/>
              </a:defRPr>
            </a:lvl1pPr>
            <a:lvl2pPr lvl="1" rtl="0">
              <a:spcBef>
                <a:spcPts val="0"/>
              </a:spcBef>
              <a:buClr>
                <a:srgbClr val="F67031"/>
              </a:buClr>
              <a:buSzPts val="1600"/>
              <a:buFont typeface="Georgia"/>
              <a:buChar char="-"/>
              <a:defRPr sz="1600" i="1">
                <a:solidFill>
                  <a:srgbClr val="F67031"/>
                </a:solidFill>
                <a:latin typeface="Georgia"/>
                <a:ea typeface="Georgia"/>
                <a:cs typeface="Georgia"/>
                <a:sym typeface="Georgia"/>
              </a:defRPr>
            </a:lvl2pPr>
            <a:lvl3pPr lvl="2" rtl="0">
              <a:spcBef>
                <a:spcPts val="0"/>
              </a:spcBef>
              <a:buClr>
                <a:srgbClr val="F67031"/>
              </a:buClr>
              <a:buSzPts val="1600"/>
              <a:buFont typeface="Georgia"/>
              <a:buChar char="-"/>
              <a:defRPr sz="1600" i="1">
                <a:solidFill>
                  <a:srgbClr val="F67031"/>
                </a:solidFill>
                <a:latin typeface="Georgia"/>
                <a:ea typeface="Georgia"/>
                <a:cs typeface="Georgia"/>
                <a:sym typeface="Georgia"/>
              </a:defRPr>
            </a:lvl3pPr>
            <a:lvl4pPr lvl="3" rtl="0">
              <a:spcBef>
                <a:spcPts val="0"/>
              </a:spcBef>
              <a:buClr>
                <a:srgbClr val="F67031"/>
              </a:buClr>
              <a:buSzPts val="1600"/>
              <a:buFont typeface="Georgia"/>
              <a:buChar char="-"/>
              <a:defRPr sz="1600" i="1">
                <a:solidFill>
                  <a:srgbClr val="F67031"/>
                </a:solidFill>
                <a:latin typeface="Georgia"/>
                <a:ea typeface="Georgia"/>
                <a:cs typeface="Georgia"/>
                <a:sym typeface="Georgia"/>
              </a:defRPr>
            </a:lvl4pPr>
            <a:lvl5pPr lvl="4" rtl="0">
              <a:spcBef>
                <a:spcPts val="0"/>
              </a:spcBef>
              <a:buClr>
                <a:srgbClr val="F67031"/>
              </a:buClr>
              <a:buSzPts val="1600"/>
              <a:buFont typeface="Georgia"/>
              <a:buChar char="-"/>
              <a:defRPr sz="1600" i="1">
                <a:solidFill>
                  <a:srgbClr val="F67031"/>
                </a:solidFill>
                <a:latin typeface="Georgia"/>
                <a:ea typeface="Georgia"/>
                <a:cs typeface="Georgia"/>
                <a:sym typeface="Georgia"/>
              </a:defRPr>
            </a:lvl5pPr>
            <a:lvl6pPr lvl="5" rtl="0">
              <a:spcBef>
                <a:spcPts val="0"/>
              </a:spcBef>
              <a:buClr>
                <a:srgbClr val="F67031"/>
              </a:buClr>
              <a:buSzPts val="1600"/>
              <a:buFont typeface="Georgia"/>
              <a:buChar char="-"/>
              <a:defRPr sz="1600" i="1">
                <a:solidFill>
                  <a:srgbClr val="F67031"/>
                </a:solidFill>
                <a:latin typeface="Georgia"/>
                <a:ea typeface="Georgia"/>
                <a:cs typeface="Georgia"/>
                <a:sym typeface="Georgia"/>
              </a:defRPr>
            </a:lvl6pPr>
            <a:lvl7pPr lvl="6" rtl="0">
              <a:spcBef>
                <a:spcPts val="0"/>
              </a:spcBef>
              <a:buClr>
                <a:srgbClr val="F67031"/>
              </a:buClr>
              <a:buSzPts val="1600"/>
              <a:buFont typeface="Georgia"/>
              <a:buChar char="-"/>
              <a:defRPr sz="1600" i="1">
                <a:solidFill>
                  <a:srgbClr val="F67031"/>
                </a:solidFill>
                <a:latin typeface="Georgia"/>
                <a:ea typeface="Georgia"/>
                <a:cs typeface="Georgia"/>
                <a:sym typeface="Georgia"/>
              </a:defRPr>
            </a:lvl7pPr>
            <a:lvl8pPr lvl="7" rtl="0">
              <a:spcBef>
                <a:spcPts val="0"/>
              </a:spcBef>
              <a:buClr>
                <a:srgbClr val="F67031"/>
              </a:buClr>
              <a:buSzPts val="1600"/>
              <a:buFont typeface="Georgia"/>
              <a:buChar char="-"/>
              <a:defRPr sz="1600" i="1">
                <a:solidFill>
                  <a:srgbClr val="F67031"/>
                </a:solidFill>
                <a:latin typeface="Georgia"/>
                <a:ea typeface="Georgia"/>
                <a:cs typeface="Georgia"/>
                <a:sym typeface="Georgia"/>
              </a:defRPr>
            </a:lvl8pPr>
            <a:lvl9pPr lvl="8" rtl="0">
              <a:spcBef>
                <a:spcPts val="0"/>
              </a:spcBef>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ts val="1100"/>
              <a:buChar char="▪"/>
              <a:defRPr sz="1100"/>
            </a:lvl1pPr>
            <a:lvl2pPr lvl="1" rtl="0">
              <a:spcBef>
                <a:spcPts val="0"/>
              </a:spcBef>
              <a:buSzPts val="1100"/>
              <a:buChar char="-"/>
              <a:defRPr sz="1100"/>
            </a:lvl2pPr>
            <a:lvl3pPr lvl="2" rtl="0">
              <a:spcBef>
                <a:spcPts val="0"/>
              </a:spcBef>
              <a:buSzPts val="1100"/>
              <a:buChar char="-"/>
              <a:defRPr sz="1100"/>
            </a:lvl3pPr>
            <a:lvl4pPr lvl="3" rtl="0">
              <a:spcBef>
                <a:spcPts val="0"/>
              </a:spcBef>
              <a:buSzPts val="1100"/>
              <a:buChar char="-"/>
              <a:defRPr sz="1100"/>
            </a:lvl4pPr>
            <a:lvl5pPr lvl="4" rtl="0">
              <a:spcBef>
                <a:spcPts val="0"/>
              </a:spcBef>
              <a:buSzPts val="1100"/>
              <a:buChar char="-"/>
              <a:defRPr sz="1100"/>
            </a:lvl5pPr>
            <a:lvl6pPr lvl="5" rtl="0">
              <a:spcBef>
                <a:spcPts val="0"/>
              </a:spcBef>
              <a:buSzPts val="1100"/>
              <a:buChar char="-"/>
              <a:defRPr sz="1100"/>
            </a:lvl6pPr>
            <a:lvl7pPr lvl="6" rtl="0">
              <a:spcBef>
                <a:spcPts val="0"/>
              </a:spcBef>
              <a:buSzPts val="1100"/>
              <a:buChar char="-"/>
              <a:defRPr sz="1100"/>
            </a:lvl7pPr>
            <a:lvl8pPr lvl="7" rtl="0">
              <a:spcBef>
                <a:spcPts val="0"/>
              </a:spcBef>
              <a:buSzPts val="1100"/>
              <a:buChar char="-"/>
              <a:defRPr sz="1100"/>
            </a:lvl8pPr>
            <a:lvl9pPr lvl="8" rtl="0">
              <a:spcBef>
                <a:spcPts val="0"/>
              </a:spcBef>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marL="0" lvl="0" indent="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fin.antonio@gmail.co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4096497" cy="2259000"/>
          </a:xfrm>
          <a:prstGeom prst="rect">
            <a:avLst/>
          </a:prstGeom>
        </p:spPr>
        <p:txBody>
          <a:bodyPr wrap="square" lIns="91425" tIns="91425" rIns="91425" bIns="91425" anchor="t" anchorCtr="0">
            <a:noAutofit/>
          </a:bodyPr>
          <a:lstStyle/>
          <a:p>
            <a:pPr marL="0" lvl="0" indent="0">
              <a:spcBef>
                <a:spcPts val="0"/>
              </a:spcBef>
              <a:buNone/>
            </a:pPr>
            <a:r>
              <a:rPr lang="en" dirty="0" smtClean="0"/>
              <a:t>LESSON 3:</a:t>
            </a:r>
            <a:br>
              <a:rPr lang="en" dirty="0" smtClean="0"/>
            </a:br>
            <a:r>
              <a:rPr lang="en" dirty="0" smtClean="0"/>
              <a:t>Object Oriented   Programming</a:t>
            </a:r>
            <a:br>
              <a:rPr lang="en" dirty="0" smtClean="0"/>
            </a:br>
            <a:r>
              <a:rPr lang="en" dirty="0" smtClean="0"/>
              <a:t>MultiLayer Architecture</a:t>
            </a:r>
            <a:endParaRPr lang="en" dirty="0"/>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10</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a:solidFill>
                  <a:srgbClr val="FFFFFF"/>
                </a:solidFill>
                <a:latin typeface="Nunito Sans"/>
                <a:ea typeface="Nunito Sans"/>
                <a:cs typeface="Nunito Sans"/>
                <a:sym typeface="Nunito Sans"/>
              </a:rPr>
              <a:t>Don’t be afraid of Re-Factor the </a:t>
            </a:r>
            <a:r>
              <a:rPr lang="en-US" sz="2000" i="1" dirty="0" smtClean="0">
                <a:solidFill>
                  <a:srgbClr val="FFFFFF"/>
                </a:solidFill>
                <a:latin typeface="Nunito Sans"/>
                <a:ea typeface="Nunito Sans"/>
                <a:cs typeface="Nunito Sans"/>
                <a:sym typeface="Nunito Sans"/>
              </a:rPr>
              <a:t>code and remember </a:t>
            </a:r>
            <a:r>
              <a:rPr lang="en-US" sz="2000" i="1" dirty="0">
                <a:solidFill>
                  <a:srgbClr val="FFFFFF"/>
                </a:solidFill>
                <a:latin typeface="Nunito Sans"/>
                <a:ea typeface="Nunito Sans"/>
                <a:cs typeface="Nunito Sans"/>
                <a:sym typeface="Nunito Sans"/>
              </a:rPr>
              <a:t>the Boy Scout Rule: «Leave the campground cleaner than you found it</a:t>
            </a:r>
            <a:r>
              <a:rPr lang="en-US" sz="2000" i="1" dirty="0" smtClean="0">
                <a:solidFill>
                  <a:srgbClr val="FFFFFF"/>
                </a:solidFill>
                <a:latin typeface="Nunito Sans"/>
                <a:ea typeface="Nunito Sans"/>
                <a:cs typeface="Nunito Sans"/>
                <a:sym typeface="Nunito Sans"/>
              </a:rPr>
              <a:t>.”</a:t>
            </a:r>
          </a:p>
        </p:txBody>
      </p:sp>
      <p:pic>
        <p:nvPicPr>
          <p:cNvPr id="5" name="Picture 4"/>
          <p:cNvPicPr>
            <a:picLocks noChangeAspect="1"/>
          </p:cNvPicPr>
          <p:nvPr/>
        </p:nvPicPr>
        <p:blipFill>
          <a:blip r:embed="rId3"/>
          <a:stretch>
            <a:fillRect/>
          </a:stretch>
        </p:blipFill>
        <p:spPr>
          <a:xfrm>
            <a:off x="2401587" y="1334452"/>
            <a:ext cx="3514303" cy="3514303"/>
          </a:xfrm>
          <a:prstGeom prst="rect">
            <a:avLst/>
          </a:prstGeom>
        </p:spPr>
      </p:pic>
    </p:spTree>
    <p:extLst>
      <p:ext uri="{BB962C8B-B14F-4D97-AF65-F5344CB8AC3E}">
        <p14:creationId xmlns:p14="http://schemas.microsoft.com/office/powerpoint/2010/main" val="26399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idx="4294967295"/>
          </p:nvPr>
        </p:nvSpPr>
        <p:spPr>
          <a:xfrm>
            <a:off x="685800" y="2802542"/>
            <a:ext cx="7772400" cy="1159800"/>
          </a:xfrm>
          <a:prstGeom prst="rect">
            <a:avLst/>
          </a:prstGeom>
        </p:spPr>
        <p:txBody>
          <a:bodyPr wrap="square" lIns="91425" tIns="91425" rIns="91425" bIns="91425" anchor="t" anchorCtr="0">
            <a:noAutofit/>
          </a:bodyPr>
          <a:lstStyle/>
          <a:p>
            <a:pPr marL="0" lvl="0" indent="0" rtl="0">
              <a:spcBef>
                <a:spcPts val="0"/>
              </a:spcBef>
              <a:buNone/>
            </a:pPr>
            <a:r>
              <a:rPr lang="en" sz="7200" b="1" dirty="0" smtClean="0"/>
              <a:t>Let’s Start to Play</a:t>
            </a:r>
            <a:endParaRPr lang="en" sz="7200" b="1" dirty="0"/>
          </a:p>
        </p:txBody>
      </p:sp>
      <p:grpSp>
        <p:nvGrpSpPr>
          <p:cNvPr id="163" name="Shape 163"/>
          <p:cNvGrpSpPr/>
          <p:nvPr/>
        </p:nvGrpSpPr>
        <p:grpSpPr>
          <a:xfrm>
            <a:off x="6791059" y="345962"/>
            <a:ext cx="1590883" cy="1590858"/>
            <a:chOff x="6643075" y="3664250"/>
            <a:chExt cx="407950" cy="407975"/>
          </a:xfrm>
        </p:grpSpPr>
        <p:sp>
          <p:nvSpPr>
            <p:cNvPr id="164" name="Shape 16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5" name="Shape 16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grpSp>
        <p:nvGrpSpPr>
          <p:cNvPr id="166" name="Shape 166"/>
          <p:cNvGrpSpPr/>
          <p:nvPr/>
        </p:nvGrpSpPr>
        <p:grpSpPr>
          <a:xfrm rot="1508271">
            <a:off x="798753" y="1851401"/>
            <a:ext cx="654063" cy="654026"/>
            <a:chOff x="576250" y="4319400"/>
            <a:chExt cx="442075" cy="442050"/>
          </a:xfrm>
        </p:grpSpPr>
        <p:sp>
          <p:nvSpPr>
            <p:cNvPr id="167" name="Shape 16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8" name="Shape 16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69" name="Shape 16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0" name="Shape 17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
        <p:nvSpPr>
          <p:cNvPr id="171" name="Shape 171"/>
          <p:cNvSpPr/>
          <p:nvPr/>
        </p:nvSpPr>
        <p:spPr>
          <a:xfrm>
            <a:off x="6410281" y="713293"/>
            <a:ext cx="248676" cy="23744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rot="2697569">
            <a:off x="8048925" y="1928866"/>
            <a:ext cx="377468" cy="36042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8347545" y="1723093"/>
            <a:ext cx="151199" cy="14440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rot="1280187">
            <a:off x="6238008" y="1429475"/>
            <a:ext cx="151179" cy="14439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11</a:t>
            </a:fld>
            <a:endParaRPr lang="en"/>
          </a:p>
        </p:txBody>
      </p:sp>
      <p:sp>
        <p:nvSpPr>
          <p:cNvPr id="176" name="Shape 176"/>
          <p:cNvSpPr/>
          <p:nvPr/>
        </p:nvSpPr>
        <p:spPr>
          <a:xfrm>
            <a:off x="1635350" y="1665933"/>
            <a:ext cx="5956025" cy="1074500"/>
          </a:xfrm>
          <a:custGeom>
            <a:avLst/>
            <a:gdLst/>
            <a:ahLst/>
            <a:cxnLst/>
            <a:rect l="0" t="0" r="0" b="0"/>
            <a:pathLst>
              <a:path w="238241" h="42980" extrusionOk="0">
                <a:moveTo>
                  <a:pt x="0" y="14049"/>
                </a:moveTo>
                <a:cubicBezTo>
                  <a:pt x="5476" y="8572"/>
                  <a:pt x="13935" y="7254"/>
                  <a:pt x="21126" y="4377"/>
                </a:cubicBezTo>
                <a:cubicBezTo>
                  <a:pt x="34914" y="-1140"/>
                  <a:pt x="51579" y="-1336"/>
                  <a:pt x="65669" y="3359"/>
                </a:cubicBezTo>
                <a:cubicBezTo>
                  <a:pt x="71835" y="5413"/>
                  <a:pt x="79873" y="8507"/>
                  <a:pt x="81450" y="14813"/>
                </a:cubicBezTo>
                <a:cubicBezTo>
                  <a:pt x="82972" y="20904"/>
                  <a:pt x="84782" y="28175"/>
                  <a:pt x="81704" y="33648"/>
                </a:cubicBezTo>
                <a:cubicBezTo>
                  <a:pt x="77323" y="41434"/>
                  <a:pt x="64778" y="44710"/>
                  <a:pt x="56251" y="42047"/>
                </a:cubicBezTo>
                <a:cubicBezTo>
                  <a:pt x="49198" y="39843"/>
                  <a:pt x="46785" y="28699"/>
                  <a:pt x="48107" y="21430"/>
                </a:cubicBezTo>
                <a:cubicBezTo>
                  <a:pt x="48969" y="16684"/>
                  <a:pt x="53053" y="12573"/>
                  <a:pt x="57270" y="10231"/>
                </a:cubicBezTo>
                <a:cubicBezTo>
                  <a:pt x="87006" y="-6292"/>
                  <a:pt x="121672" y="33364"/>
                  <a:pt x="155264" y="38739"/>
                </a:cubicBezTo>
                <a:cubicBezTo>
                  <a:pt x="174114" y="41754"/>
                  <a:pt x="194149" y="44396"/>
                  <a:pt x="212533" y="39248"/>
                </a:cubicBezTo>
                <a:cubicBezTo>
                  <a:pt x="225473" y="35624"/>
                  <a:pt x="238241" y="21632"/>
                  <a:pt x="238241" y="8195"/>
                </a:cubicBezTo>
              </a:path>
            </a:pathLst>
          </a:custGeom>
          <a:noFill/>
          <a:ln w="9525" cap="flat" cmpd="sng">
            <a:solidFill>
              <a:srgbClr val="FFFFFF"/>
            </a:solidFill>
            <a:prstDash val="dash"/>
            <a:round/>
            <a:headEnd type="none" w="lg" len="lg"/>
            <a:tailEnd type="none" w="lg" len="lg"/>
          </a:ln>
        </p:spPr>
      </p:sp>
      <p:sp>
        <p:nvSpPr>
          <p:cNvPr id="17" name="Shape 162"/>
          <p:cNvSpPr txBox="1">
            <a:spLocks/>
          </p:cNvSpPr>
          <p:nvPr/>
        </p:nvSpPr>
        <p:spPr>
          <a:xfrm>
            <a:off x="685800" y="3868754"/>
            <a:ext cx="7772400" cy="7848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R="0" lvl="1"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R="0" lvl="2" algn="l" rtl="0">
              <a:lnSpc>
                <a:spcPct val="115000"/>
              </a:lnSpc>
              <a:spcBef>
                <a:spcPts val="48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R="0" lvl="3"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R="0" lvl="4"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R="0" lvl="5"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R="0" lvl="6"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R="0" lvl="7"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R="0" lvl="8" algn="l" rtl="0">
              <a:lnSpc>
                <a:spcPct val="115000"/>
              </a:lnSpc>
              <a:spcBef>
                <a:spcPts val="36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a:spcBef>
                <a:spcPts val="0"/>
              </a:spcBef>
              <a:buFont typeface="Nunito Sans"/>
              <a:buNone/>
            </a:pPr>
            <a:r>
              <a:rPr lang="en" i="1" dirty="0" smtClean="0">
                <a:solidFill>
                  <a:srgbClr val="FFFFFF"/>
                </a:solidFill>
              </a:rPr>
              <a:t>Programming </a:t>
            </a:r>
            <a:r>
              <a:rPr lang="en" i="1" smtClean="0">
                <a:solidFill>
                  <a:srgbClr val="FFFFFF"/>
                </a:solidFill>
              </a:rPr>
              <a:t>a </a:t>
            </a:r>
            <a:r>
              <a:rPr lang="en" i="1" smtClean="0">
                <a:solidFill>
                  <a:srgbClr val="FFFFFF"/>
                </a:solidFill>
              </a:rPr>
              <a:t>Graphical Application of the Pomodoro Timer</a:t>
            </a:r>
            <a:endParaRPr lang="en" i="1" dirty="0">
              <a:solidFill>
                <a:srgbClr val="FFFFFF"/>
              </a:solidFill>
            </a:endParaRPr>
          </a:p>
        </p:txBody>
      </p:sp>
    </p:spTree>
    <p:extLst>
      <p:ext uri="{BB962C8B-B14F-4D97-AF65-F5344CB8AC3E}">
        <p14:creationId xmlns:p14="http://schemas.microsoft.com/office/powerpoint/2010/main" val="3953389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3 part 1</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12</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r>
              <a:rPr lang="en-US" dirty="0"/>
              <a:t>Run the </a:t>
            </a:r>
            <a:r>
              <a:rPr lang="en-US" dirty="0" smtClean="0"/>
              <a:t>Pomodoro App</a:t>
            </a:r>
          </a:p>
          <a:p>
            <a:r>
              <a:rPr lang="en-US" dirty="0" smtClean="0"/>
              <a:t>Try to change the </a:t>
            </a:r>
            <a:r>
              <a:rPr lang="en-US" dirty="0" err="1" smtClean="0"/>
              <a:t>config</a:t>
            </a:r>
            <a:r>
              <a:rPr lang="en-US" dirty="0" err="1"/>
              <a:t>.</a:t>
            </a:r>
            <a:r>
              <a:rPr lang="en-US" dirty="0" err="1" smtClean="0"/>
              <a:t>json</a:t>
            </a:r>
            <a:r>
              <a:rPr lang="en-US" dirty="0" smtClean="0"/>
              <a:t> colors and strings and re-run the Pomodoro App</a:t>
            </a:r>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rtl="0">
              <a:spcBef>
                <a:spcPts val="0"/>
              </a:spcBef>
              <a:spcAft>
                <a:spcPts val="1000"/>
              </a:spcAft>
              <a:buSzPts val="1800"/>
              <a:buFont typeface="+mj-lt"/>
              <a:buAutoNum type="arabicPeriod"/>
            </a:pPr>
            <a:r>
              <a:rPr lang="en" dirty="0" smtClean="0"/>
              <a:t>Read the Exercise documentation</a:t>
            </a:r>
          </a:p>
          <a:p>
            <a:pPr marL="114300" lvl="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./ComputerProgrammingBasic/exercise3/Exercise_3.pptx</a:t>
            </a:r>
            <a:endParaRPr lang="en" sz="800" dirty="0">
              <a:solidFill>
                <a:srgbClr val="FA8006"/>
              </a:solidFill>
              <a:latin typeface="Courier New" panose="02070309020205020404" pitchFamily="49" charset="0"/>
              <a:cs typeface="Courier New" panose="02070309020205020404" pitchFamily="49" charset="0"/>
            </a:endParaRPr>
          </a:p>
          <a:p>
            <a:pPr marL="457200" lvl="3" indent="-342900">
              <a:buSzPts val="1800"/>
              <a:buFont typeface="Arial" panose="020B0604020202020204" pitchFamily="34" charset="0"/>
              <a:buChar char="•"/>
            </a:pPr>
            <a:r>
              <a:rPr lang="en" dirty="0" smtClean="0"/>
              <a:t>Read </a:t>
            </a:r>
            <a:r>
              <a:rPr lang="en" smtClean="0"/>
              <a:t>Pomodoro Timer class </a:t>
            </a:r>
            <a:r>
              <a:rPr lang="en" dirty="0" smtClean="0"/>
              <a:t>documentation</a:t>
            </a:r>
          </a:p>
          <a:p>
            <a:pPr marL="457200" lvl="3" indent="-342900">
              <a:buSzPts val="1800"/>
              <a:buFont typeface="Arial" panose="020B0604020202020204" pitchFamily="34" charset="0"/>
              <a:buChar char="•"/>
            </a:pPr>
            <a:r>
              <a:rPr lang="en" dirty="0" smtClean="0"/>
              <a:t>Read Countdown class documentation</a:t>
            </a:r>
          </a:p>
          <a:p>
            <a:pPr marL="457200" lvl="3" indent="-342900">
              <a:buSzPts val="1800"/>
              <a:buFont typeface="Arial" panose="020B0604020202020204" pitchFamily="34" charset="0"/>
              <a:buChar char="•"/>
            </a:pPr>
            <a:r>
              <a:rPr lang="en" dirty="0" smtClean="0"/>
              <a:t>Read Low Window class documentation</a:t>
            </a:r>
          </a:p>
          <a:p>
            <a:pPr marL="457200" lvl="3" indent="-342900">
              <a:buSzPts val="1800"/>
              <a:buFont typeface="Arial" panose="020B0604020202020204" pitchFamily="34" charset="0"/>
              <a:buChar char="•"/>
            </a:pPr>
            <a:r>
              <a:rPr lang="en" dirty="0" smtClean="0"/>
              <a:t>Read Config class documentation</a:t>
            </a:r>
          </a:p>
          <a:p>
            <a:pPr marL="457200" lvl="0" indent="-342900" rtl="0">
              <a:spcBef>
                <a:spcPts val="0"/>
              </a:spcBef>
              <a:spcAft>
                <a:spcPts val="1000"/>
              </a:spcAft>
              <a:buSzPts val="1800"/>
              <a:buFont typeface="+mj-lt"/>
              <a:buAutoNum type="arabicPeriod" startAt="2"/>
            </a:pPr>
            <a:r>
              <a:rPr lang="en" dirty="0" smtClean="0"/>
              <a:t>Run the App</a:t>
            </a:r>
          </a:p>
          <a:p>
            <a:pPr marL="457200" lvl="0" indent="-342900" rtl="0">
              <a:spcBef>
                <a:spcPts val="0"/>
              </a:spcBef>
              <a:spcAft>
                <a:spcPts val="1000"/>
              </a:spcAft>
              <a:buSzPts val="1800"/>
              <a:buFont typeface="+mj-lt"/>
              <a:buAutoNum type="arabicPeriod" startAt="2"/>
            </a:pPr>
            <a:r>
              <a:rPr lang="en" dirty="0" smtClean="0"/>
              <a:t>Change the config.json and run the App</a:t>
            </a:r>
          </a:p>
          <a:p>
            <a:pPr marL="114300" lvl="0" rtl="0">
              <a:spcBef>
                <a:spcPts val="0"/>
              </a:spcBef>
              <a:spcAft>
                <a:spcPts val="1000"/>
              </a:spcAft>
              <a:buSzPts val="1800"/>
              <a:buNone/>
            </a:pPr>
            <a:endParaRPr lang="en" dirty="0"/>
          </a:p>
        </p:txBody>
      </p:sp>
    </p:spTree>
    <p:extLst>
      <p:ext uri="{BB962C8B-B14F-4D97-AF65-F5344CB8AC3E}">
        <p14:creationId xmlns:p14="http://schemas.microsoft.com/office/powerpoint/2010/main" val="19798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73" y="1016000"/>
            <a:ext cx="3246900" cy="973500"/>
          </a:xfrm>
          <a:prstGeom prst="rect">
            <a:avLst/>
          </a:prstGeom>
        </p:spPr>
        <p:txBody>
          <a:bodyPr wrap="square" lIns="91425" tIns="91425" rIns="91425" bIns="91425" anchor="t" anchorCtr="0">
            <a:noAutofit/>
          </a:bodyPr>
          <a:lstStyle/>
          <a:p>
            <a:pPr marL="0" lvl="0" indent="0">
              <a:spcBef>
                <a:spcPts val="0"/>
              </a:spcBef>
              <a:buNone/>
            </a:pPr>
            <a:r>
              <a:rPr lang="en" dirty="0" smtClean="0"/>
              <a:t>Exercise 3 part 2</a:t>
            </a: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13</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pPr marL="0" lvl="0" indent="0">
              <a:spcBef>
                <a:spcPts val="0"/>
              </a:spcBef>
              <a:buNone/>
            </a:pPr>
            <a:r>
              <a:rPr lang="it-IT" dirty="0" smtClean="0"/>
              <a:t>Refactor Config class improving readability: adding get APIs to hide the content of the data structure</a:t>
            </a:r>
            <a:endParaRPr lang="en" dirty="0"/>
          </a:p>
          <a:p>
            <a:pPr marL="0" lvl="0" indent="0">
              <a:spcBef>
                <a:spcPts val="0"/>
              </a:spcBef>
              <a:buNone/>
            </a:pPr>
            <a:endParaRPr lang="en" dirty="0"/>
          </a:p>
        </p:txBody>
      </p:sp>
      <p:sp>
        <p:nvSpPr>
          <p:cNvPr id="7" name="Shape 122"/>
          <p:cNvSpPr txBox="1">
            <a:spLocks noGrp="1"/>
          </p:cNvSpPr>
          <p:nvPr>
            <p:ph type="body" idx="2"/>
          </p:nvPr>
        </p:nvSpPr>
        <p:spPr>
          <a:xfrm>
            <a:off x="4710146" y="1016000"/>
            <a:ext cx="4433853" cy="3805980"/>
          </a:xfrm>
          <a:prstGeom prst="rect">
            <a:avLst/>
          </a:prstGeom>
        </p:spPr>
        <p:txBody>
          <a:bodyPr wrap="square" lIns="91425" tIns="91425" rIns="91425" bIns="91425" anchor="t" anchorCtr="0">
            <a:noAutofit/>
          </a:bodyPr>
          <a:lstStyle/>
          <a:p>
            <a:pPr marL="457200" lvl="0" indent="-342900">
              <a:buFont typeface="+mj-lt"/>
              <a:buAutoNum type="arabicPeriod"/>
            </a:pPr>
            <a:r>
              <a:rPr lang="en" dirty="0"/>
              <a:t>Review the </a:t>
            </a:r>
            <a:r>
              <a:rPr lang="en" dirty="0" smtClean="0"/>
              <a:t>Pomodoro Config</a:t>
            </a:r>
            <a:endParaRPr lang="en" dirty="0"/>
          </a:p>
          <a:p>
            <a:pPr marL="114300">
              <a:buNone/>
            </a:pPr>
            <a:r>
              <a:rPr lang="it-IT" sz="800" dirty="0" smtClean="0">
                <a:solidFill>
                  <a:srgbClr val="FA8006"/>
                </a:solidFill>
                <a:latin typeface="Courier New" panose="02070309020205020404" pitchFamily="49" charset="0"/>
                <a:cs typeface="Courier New" panose="02070309020205020404" pitchFamily="49" charset="0"/>
              </a:rPr>
              <a:t>./ComputerProgrammingBasic/exercise3/config.py</a:t>
            </a:r>
            <a:endParaRPr lang="en" dirty="0" smtClean="0"/>
          </a:p>
          <a:p>
            <a:pPr marL="457200" indent="-342900">
              <a:buFont typeface="+mj-lt"/>
              <a:buAutoNum type="arabicPeriod" startAt="2"/>
            </a:pPr>
            <a:r>
              <a:rPr lang="en" dirty="0" smtClean="0"/>
              <a:t>Add </a:t>
            </a:r>
            <a:r>
              <a:rPr lang="it-IT" b="1" dirty="0" smtClean="0">
                <a:latin typeface="Microsoft YaHei UI" panose="020B0503020204020204" pitchFamily="34" charset="-122"/>
                <a:ea typeface="Microsoft YaHei UI" panose="020B0503020204020204" pitchFamily="34" charset="-122"/>
              </a:rPr>
              <a:t>get APIs </a:t>
            </a:r>
            <a:r>
              <a:rPr lang="it-IT" dirty="0" smtClean="0">
                <a:latin typeface="Microsoft YaHei UI" panose="020B0503020204020204" pitchFamily="34" charset="-122"/>
                <a:ea typeface="Microsoft YaHei UI" panose="020B0503020204020204" pitchFamily="34" charset="-122"/>
              </a:rPr>
              <a:t>to detacht the JSON data to the parameter</a:t>
            </a:r>
            <a:endParaRPr lang="en" dirty="0"/>
          </a:p>
          <a:p>
            <a:pPr marL="114300">
              <a:buNone/>
            </a:pPr>
            <a:r>
              <a:rPr lang="it-IT" sz="800" dirty="0" smtClean="0">
                <a:solidFill>
                  <a:srgbClr val="FA8006"/>
                </a:solidFill>
                <a:latin typeface="Courier New" panose="02070309020205020404" pitchFamily="49" charset="0"/>
                <a:cs typeface="Courier New" panose="02070309020205020404" pitchFamily="49" charset="0"/>
              </a:rPr>
              <a:t>e.g. </a:t>
            </a:r>
            <a:r>
              <a:rPr lang="it-IT" sz="800" smtClean="0">
                <a:solidFill>
                  <a:srgbClr val="FA8006"/>
                </a:solidFill>
                <a:latin typeface="Courier New" panose="02070309020205020404" pitchFamily="49" charset="0"/>
                <a:cs typeface="Courier New" panose="02070309020205020404" pitchFamily="49" charset="0"/>
              </a:rPr>
              <a:t>getForeGroundColor()</a:t>
            </a:r>
            <a:endParaRPr lang="en" dirty="0"/>
          </a:p>
        </p:txBody>
      </p:sp>
    </p:spTree>
    <p:extLst>
      <p:ext uri="{BB962C8B-B14F-4D97-AF65-F5344CB8AC3E}">
        <p14:creationId xmlns:p14="http://schemas.microsoft.com/office/powerpoint/2010/main" val="15461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wrap="square" lIns="91425" tIns="91425" rIns="91425" bIns="91425" anchor="b" anchorCtr="0">
            <a:noAutofit/>
          </a:bodyPr>
          <a:lstStyle/>
          <a:p>
            <a:pPr marL="0" lvl="0" indent="0" rtl="0">
              <a:spcBef>
                <a:spcPts val="0"/>
              </a:spcBef>
              <a:buNone/>
            </a:pPr>
            <a:r>
              <a:rPr lang="en"/>
              <a:t>Thank you very much for your time</a:t>
            </a:r>
          </a:p>
        </p:txBody>
      </p:sp>
      <p:sp>
        <p:nvSpPr>
          <p:cNvPr id="472" name="Shape 47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14</a:t>
            </a:fld>
            <a:endParaRPr lang="en"/>
          </a:p>
        </p:txBody>
      </p:sp>
      <p:sp>
        <p:nvSpPr>
          <p:cNvPr id="473" name="Shape 473"/>
          <p:cNvSpPr txBox="1">
            <a:spLocks noGrp="1"/>
          </p:cNvSpPr>
          <p:nvPr>
            <p:ph type="body" idx="1"/>
          </p:nvPr>
        </p:nvSpPr>
        <p:spPr>
          <a:xfrm>
            <a:off x="511425" y="2572500"/>
            <a:ext cx="3517200" cy="1786500"/>
          </a:xfrm>
          <a:prstGeom prst="rect">
            <a:avLst/>
          </a:prstGeom>
        </p:spPr>
        <p:txBody>
          <a:bodyPr wrap="square" lIns="91425" tIns="91425" rIns="91425" bIns="91425" anchor="t" anchorCtr="0">
            <a:noAutofit/>
          </a:bodyPr>
          <a:lstStyle/>
          <a:p>
            <a:pPr marL="0" lvl="0" indent="0" rtl="0">
              <a:spcBef>
                <a:spcPts val="0"/>
              </a:spcBef>
              <a:buNone/>
            </a:pPr>
            <a:r>
              <a:rPr lang="en" dirty="0"/>
              <a:t>If you have any questions about this document please don’t hesitate to contact </a:t>
            </a:r>
            <a:r>
              <a:rPr lang="en" dirty="0" smtClean="0"/>
              <a:t>me </a:t>
            </a:r>
            <a:r>
              <a:rPr lang="en" dirty="0"/>
              <a:t>at:</a:t>
            </a:r>
          </a:p>
          <a:p>
            <a:pPr marL="457200" lvl="0" indent="-304800" rtl="0">
              <a:spcBef>
                <a:spcPts val="0"/>
              </a:spcBef>
              <a:spcAft>
                <a:spcPts val="1000"/>
              </a:spcAft>
              <a:buSzPts val="1200"/>
              <a:buChar char="▪"/>
            </a:pPr>
            <a:r>
              <a:rPr lang="en" dirty="0" smtClean="0">
                <a:hlinkClick r:id="rId3"/>
              </a:rPr>
              <a:t>fin.antonio@gmail.com</a:t>
            </a:r>
            <a:r>
              <a:rPr lang="en" dirty="0" smtClean="0"/>
              <a:t> </a:t>
            </a:r>
            <a:endParaRPr lang="en" dirty="0"/>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476" name="Shape 47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2" name="Picture 1"/>
          <p:cNvPicPr>
            <a:picLocks noChangeAspect="1"/>
          </p:cNvPicPr>
          <p:nvPr/>
        </p:nvPicPr>
        <p:blipFill rotWithShape="1">
          <a:blip r:embed="rId4"/>
          <a:srcRect t="20577" b="11382"/>
          <a:stretch/>
        </p:blipFill>
        <p:spPr>
          <a:xfrm>
            <a:off x="4567435" y="0"/>
            <a:ext cx="4576565" cy="5146240"/>
          </a:xfrm>
          <a:prstGeom prst="rect">
            <a:avLst/>
          </a:prstGeom>
        </p:spPr>
      </p:pic>
    </p:spTree>
    <p:extLst>
      <p:ext uri="{BB962C8B-B14F-4D97-AF65-F5344CB8AC3E}">
        <p14:creationId xmlns:p14="http://schemas.microsoft.com/office/powerpoint/2010/main" val="72574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2868190" y="575500"/>
            <a:ext cx="6045565" cy="1516438"/>
          </a:xfrm>
          <a:prstGeom prst="rect">
            <a:avLst/>
          </a:prstGeom>
        </p:spPr>
        <p:txBody>
          <a:bodyPr wrap="square" lIns="91425" tIns="91425" rIns="91425" bIns="91425" anchor="t" anchorCtr="0">
            <a:noAutofit/>
          </a:bodyPr>
          <a:lstStyle/>
          <a:p>
            <a:pPr lvl="0" algn="just">
              <a:buNone/>
            </a:pPr>
            <a:r>
              <a:rPr lang="en-US" i="0" dirty="0"/>
              <a:t>The notion of an object </a:t>
            </a:r>
            <a:r>
              <a:rPr lang="en-US" i="0" dirty="0" smtClean="0"/>
              <a:t>can </a:t>
            </a:r>
            <a:r>
              <a:rPr lang="en-US" i="0" dirty="0"/>
              <a:t>be viewed as a way to combine abstractions of data and code</a:t>
            </a:r>
            <a:r>
              <a:rPr lang="en-US" i="0" dirty="0" smtClean="0"/>
              <a:t>. </a:t>
            </a:r>
            <a:r>
              <a:rPr lang="en-US" i="0" dirty="0"/>
              <a:t>It works by establishing a level of simplicity on which a person interacts with the system, suppressing the more complex details below the current </a:t>
            </a:r>
            <a:r>
              <a:rPr lang="en-US" i="0" dirty="0" smtClean="0"/>
              <a:t>level</a:t>
            </a:r>
            <a:endParaRPr lang="en" dirty="0"/>
          </a:p>
        </p:txBody>
      </p:sp>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it-IT" sz="2000" i="1" dirty="0"/>
              <a:t>Object-oriented </a:t>
            </a:r>
            <a:r>
              <a:rPr lang="en-US" sz="2000" i="1" dirty="0"/>
              <a:t>is a programming paradigm based on the concept of "objects</a:t>
            </a:r>
            <a:r>
              <a:rPr lang="en-US" sz="2000" i="1" dirty="0" smtClean="0"/>
              <a:t>"</a:t>
            </a:r>
            <a:r>
              <a:rPr lang="en-US" sz="2000" dirty="0"/>
              <a:t> which may contain </a:t>
            </a:r>
            <a:r>
              <a:rPr lang="en-US" sz="2000" dirty="0" smtClean="0"/>
              <a:t>data attributes </a:t>
            </a:r>
            <a:r>
              <a:rPr lang="en-US" sz="2000" dirty="0"/>
              <a:t>and </a:t>
            </a:r>
            <a:r>
              <a:rPr lang="en-US" sz="2000" dirty="0" smtClean="0"/>
              <a:t>code methods</a:t>
            </a:r>
            <a:r>
              <a:rPr lang="en-US" sz="2000" dirty="0"/>
              <a:t>.</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a:p>
        </p:txBody>
      </p:sp>
      <p:pic>
        <p:nvPicPr>
          <p:cNvPr id="2052" name="Picture 4" descr="Risultati immagini per oop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347" y="2091938"/>
            <a:ext cx="4671249" cy="287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3</a:t>
            </a:fld>
            <a:endParaRPr lang="en"/>
          </a:p>
        </p:txBody>
      </p:sp>
      <p:sp>
        <p:nvSpPr>
          <p:cNvPr id="9" name="Shape 129"/>
          <p:cNvSpPr txBox="1">
            <a:spLocks/>
          </p:cNvSpPr>
          <p:nvPr/>
        </p:nvSpPr>
        <p:spPr>
          <a:xfrm>
            <a:off x="263137" y="595235"/>
            <a:ext cx="2078780" cy="9735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lvl="1"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9pPr>
          </a:lstStyle>
          <a:p>
            <a:r>
              <a:rPr lang="en" dirty="0" smtClean="0"/>
              <a:t>Agile and Clean Code</a:t>
            </a:r>
            <a:endParaRPr lang="en" dirty="0"/>
          </a:p>
        </p:txBody>
      </p:sp>
      <p:sp>
        <p:nvSpPr>
          <p:cNvPr id="10" name="Shape 131"/>
          <p:cNvSpPr txBox="1">
            <a:spLocks/>
          </p:cNvSpPr>
          <p:nvPr/>
        </p:nvSpPr>
        <p:spPr>
          <a:xfrm>
            <a:off x="65783" y="1634520"/>
            <a:ext cx="2453749" cy="2957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algn="just"/>
            <a:r>
              <a:rPr lang="en-US" sz="1200" i="0" dirty="0" smtClean="0">
                <a:solidFill>
                  <a:srgbClr val="666666"/>
                </a:solidFill>
                <a:latin typeface="Nunito Sans"/>
                <a:ea typeface="Nunito Sans"/>
                <a:cs typeface="Nunito Sans"/>
                <a:sym typeface="Nunito Sans"/>
              </a:rPr>
              <a:t>In 2001, seventeen </a:t>
            </a:r>
            <a:r>
              <a:rPr lang="en-US" sz="1200" i="0" dirty="0">
                <a:solidFill>
                  <a:srgbClr val="666666"/>
                </a:solidFill>
                <a:latin typeface="Nunito Sans"/>
                <a:ea typeface="Nunito Sans"/>
                <a:cs typeface="Nunito Sans"/>
                <a:sym typeface="Nunito Sans"/>
              </a:rPr>
              <a:t>software developers published the Manifesto for Agile Software </a:t>
            </a:r>
            <a:r>
              <a:rPr lang="en-US" sz="1200" i="0" dirty="0" smtClean="0">
                <a:solidFill>
                  <a:srgbClr val="666666"/>
                </a:solidFill>
                <a:latin typeface="Nunito Sans"/>
                <a:ea typeface="Nunito Sans"/>
                <a:cs typeface="Nunito Sans"/>
                <a:sym typeface="Nunito Sans"/>
              </a:rPr>
              <a:t>Development, </a:t>
            </a:r>
            <a:r>
              <a:rPr lang="en-US" sz="1200" i="0" dirty="0">
                <a:solidFill>
                  <a:srgbClr val="666666"/>
                </a:solidFill>
                <a:latin typeface="Nunito Sans"/>
                <a:ea typeface="Nunito Sans"/>
                <a:cs typeface="Nunito Sans"/>
                <a:sym typeface="Nunito Sans"/>
              </a:rPr>
              <a:t>among others </a:t>
            </a:r>
            <a:r>
              <a:rPr lang="en-US" i="0" dirty="0">
                <a:solidFill>
                  <a:srgbClr val="F67031"/>
                </a:solidFill>
                <a:latin typeface="Nunito Sans"/>
                <a:ea typeface="Nunito Sans"/>
                <a:cs typeface="Nunito Sans"/>
                <a:sym typeface="Nunito Sans"/>
              </a:rPr>
              <a:t>Jeff Sutherland</a:t>
            </a:r>
            <a:r>
              <a:rPr lang="en-US" sz="1200" i="0" dirty="0">
                <a:solidFill>
                  <a:srgbClr val="666666"/>
                </a:solidFill>
                <a:latin typeface="Nunito Sans"/>
                <a:ea typeface="Nunito Sans"/>
                <a:cs typeface="Nunito Sans"/>
                <a:sym typeface="Nunito Sans"/>
              </a:rPr>
              <a:t>, </a:t>
            </a:r>
            <a:r>
              <a:rPr lang="en-US" i="0" dirty="0">
                <a:solidFill>
                  <a:srgbClr val="F67031"/>
                </a:solidFill>
                <a:latin typeface="Nunito Sans"/>
                <a:ea typeface="Nunito Sans"/>
                <a:cs typeface="Nunito Sans"/>
                <a:sym typeface="Nunito Sans"/>
              </a:rPr>
              <a:t>Ken </a:t>
            </a:r>
            <a:r>
              <a:rPr lang="en-US" i="0" dirty="0" err="1">
                <a:solidFill>
                  <a:srgbClr val="F67031"/>
                </a:solidFill>
                <a:latin typeface="Nunito Sans"/>
                <a:ea typeface="Nunito Sans"/>
                <a:cs typeface="Nunito Sans"/>
                <a:sym typeface="Nunito Sans"/>
              </a:rPr>
              <a:t>Schwaber</a:t>
            </a:r>
            <a:r>
              <a:rPr lang="en-US" sz="1200" i="0" dirty="0">
                <a:solidFill>
                  <a:srgbClr val="666666"/>
                </a:solidFill>
                <a:latin typeface="Nunito Sans"/>
                <a:ea typeface="Nunito Sans"/>
                <a:cs typeface="Nunito Sans"/>
                <a:sym typeface="Nunito Sans"/>
              </a:rPr>
              <a:t>, and </a:t>
            </a:r>
            <a:r>
              <a:rPr lang="en-US" i="0" dirty="0">
                <a:solidFill>
                  <a:srgbClr val="F67031"/>
                </a:solidFill>
                <a:latin typeface="Nunito Sans"/>
                <a:ea typeface="Nunito Sans"/>
                <a:cs typeface="Nunito Sans"/>
                <a:sym typeface="Nunito Sans"/>
              </a:rPr>
              <a:t>Alistair Cockburn</a:t>
            </a:r>
            <a:r>
              <a:rPr lang="en-US" sz="1200" i="0" dirty="0">
                <a:solidFill>
                  <a:srgbClr val="666666"/>
                </a:solidFill>
                <a:latin typeface="Nunito Sans"/>
                <a:ea typeface="Nunito Sans"/>
                <a:cs typeface="Nunito Sans"/>
                <a:sym typeface="Nunito Sans"/>
              </a:rPr>
              <a:t>. </a:t>
            </a:r>
            <a:endParaRPr lang="en-US" sz="1200" i="0" dirty="0" smtClean="0">
              <a:solidFill>
                <a:srgbClr val="666666"/>
              </a:solidFill>
              <a:latin typeface="Nunito Sans"/>
              <a:ea typeface="Nunito Sans"/>
              <a:cs typeface="Nunito Sans"/>
              <a:sym typeface="Nunito Sans"/>
            </a:endParaRPr>
          </a:p>
          <a:p>
            <a:pPr algn="just"/>
            <a:r>
              <a:rPr lang="en-US" sz="1200" i="0" dirty="0">
                <a:solidFill>
                  <a:srgbClr val="666666"/>
                </a:solidFill>
                <a:latin typeface="Nunito Sans"/>
                <a:ea typeface="Nunito Sans"/>
                <a:cs typeface="Nunito Sans"/>
                <a:sym typeface="Nunito Sans"/>
              </a:rPr>
              <a:t>In 2009, a movement by </a:t>
            </a:r>
            <a:r>
              <a:rPr lang="en-US" i="0" dirty="0">
                <a:solidFill>
                  <a:srgbClr val="F67031"/>
                </a:solidFill>
                <a:latin typeface="Nunito Sans"/>
                <a:ea typeface="Nunito Sans"/>
                <a:cs typeface="Nunito Sans"/>
                <a:sym typeface="Nunito Sans"/>
              </a:rPr>
              <a:t>Robert C </a:t>
            </a:r>
            <a:r>
              <a:rPr lang="en-US" i="0" dirty="0" smtClean="0">
                <a:solidFill>
                  <a:srgbClr val="F67031"/>
                </a:solidFill>
                <a:latin typeface="Nunito Sans"/>
                <a:ea typeface="Nunito Sans"/>
                <a:cs typeface="Nunito Sans"/>
                <a:sym typeface="Nunito Sans"/>
              </a:rPr>
              <a:t>Martin (Uncle Bob) </a:t>
            </a:r>
            <a:r>
              <a:rPr lang="en-US" sz="1200" i="0" dirty="0">
                <a:solidFill>
                  <a:srgbClr val="666666"/>
                </a:solidFill>
                <a:latin typeface="Nunito Sans"/>
                <a:ea typeface="Nunito Sans"/>
                <a:cs typeface="Nunito Sans"/>
                <a:sym typeface="Nunito Sans"/>
              </a:rPr>
              <a:t>wrote an extension of software development </a:t>
            </a:r>
            <a:r>
              <a:rPr lang="en-US" sz="1200" i="0" dirty="0" smtClean="0">
                <a:solidFill>
                  <a:srgbClr val="666666"/>
                </a:solidFill>
                <a:latin typeface="Nunito Sans"/>
                <a:ea typeface="Nunito Sans"/>
                <a:cs typeface="Nunito Sans"/>
                <a:sym typeface="Nunito Sans"/>
              </a:rPr>
              <a:t>principles: </a:t>
            </a:r>
            <a:r>
              <a:rPr lang="en-US" i="0" dirty="0">
                <a:solidFill>
                  <a:srgbClr val="F67031"/>
                </a:solidFill>
                <a:latin typeface="Nunito Sans"/>
                <a:ea typeface="Nunito Sans"/>
                <a:cs typeface="Nunito Sans"/>
                <a:sym typeface="Nunito Sans"/>
              </a:rPr>
              <a:t>Clean Code: A Handbook of Agile Software Craftsmanship</a:t>
            </a:r>
            <a:endParaRPr lang="it-IT" i="0" dirty="0">
              <a:solidFill>
                <a:srgbClr val="F67031"/>
              </a:solidFill>
              <a:latin typeface="Nunito Sans"/>
              <a:ea typeface="Nunito Sans"/>
              <a:cs typeface="Nunito Sans"/>
              <a:sym typeface="Nunito Sans"/>
            </a:endParaRPr>
          </a:p>
        </p:txBody>
      </p:sp>
      <p:pic>
        <p:nvPicPr>
          <p:cNvPr id="3" name="Picture 2"/>
          <p:cNvPicPr>
            <a:picLocks noChangeAspect="1"/>
          </p:cNvPicPr>
          <p:nvPr/>
        </p:nvPicPr>
        <p:blipFill rotWithShape="1">
          <a:blip r:embed="rId3"/>
          <a:srcRect l="2536" t="3985" r="1010" b="2720"/>
          <a:stretch/>
        </p:blipFill>
        <p:spPr>
          <a:xfrm>
            <a:off x="3621668" y="2683172"/>
            <a:ext cx="4729882" cy="2460328"/>
          </a:xfrm>
          <a:prstGeom prst="rect">
            <a:avLst/>
          </a:prstGeom>
        </p:spPr>
      </p:pic>
      <p:pic>
        <p:nvPicPr>
          <p:cNvPr id="1028" name="Picture 4" descr="Risultati immagini per uncle 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871" y="-9908"/>
            <a:ext cx="4729882" cy="269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1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sldNum" idx="12"/>
          </p:nvPr>
        </p:nvSpPr>
        <p:spPr>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4</a:t>
            </a:fld>
            <a:endParaRPr lang="en"/>
          </a:p>
        </p:txBody>
      </p:sp>
      <p:sp>
        <p:nvSpPr>
          <p:cNvPr id="6" name="Shape 104"/>
          <p:cNvSpPr txBox="1">
            <a:spLocks/>
          </p:cNvSpPr>
          <p:nvPr/>
        </p:nvSpPr>
        <p:spPr>
          <a:xfrm>
            <a:off x="234449" y="144726"/>
            <a:ext cx="8514845" cy="1065704"/>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buClr>
                <a:srgbClr val="FFFFFF"/>
              </a:buClr>
              <a:buSzPts val="2400"/>
            </a:pPr>
            <a:r>
              <a:rPr lang="en-US" sz="2000" i="1" dirty="0" smtClean="0">
                <a:solidFill>
                  <a:srgbClr val="FFFFFF"/>
                </a:solidFill>
                <a:latin typeface="Nunito Sans"/>
                <a:ea typeface="Nunito Sans"/>
                <a:cs typeface="Nunito Sans"/>
                <a:sym typeface="Nunito Sans"/>
              </a:rPr>
              <a:t>The SW architecture have to achieve the </a:t>
            </a:r>
            <a:r>
              <a:rPr lang="en-US" sz="2000" i="1" dirty="0">
                <a:solidFill>
                  <a:srgbClr val="FFFFFF"/>
                </a:solidFill>
                <a:latin typeface="Nunito Sans"/>
                <a:ea typeface="Nunito Sans"/>
                <a:cs typeface="Nunito Sans"/>
                <a:sym typeface="Nunito Sans"/>
              </a:rPr>
              <a:t>separation of concerns. They all achieve this separation by dividing the software into </a:t>
            </a:r>
            <a:r>
              <a:rPr lang="en-US" sz="2000" i="1" dirty="0" smtClean="0">
                <a:solidFill>
                  <a:srgbClr val="FFFFFF"/>
                </a:solidFill>
                <a:latin typeface="Nunito Sans"/>
                <a:ea typeface="Nunito Sans"/>
                <a:cs typeface="Nunito Sans"/>
                <a:sym typeface="Nunito Sans"/>
              </a:rPr>
              <a:t>layers to be more Clean</a:t>
            </a:r>
            <a:endParaRPr lang="en" sz="2000" i="1" dirty="0">
              <a:solidFill>
                <a:srgbClr val="FFFFFF"/>
              </a:solidFill>
              <a:latin typeface="Nunito Sans"/>
              <a:ea typeface="Nunito Sans"/>
              <a:cs typeface="Nunito Sans"/>
              <a:sym typeface="Nunito Sans"/>
            </a:endParaRPr>
          </a:p>
        </p:txBody>
      </p:sp>
      <p:pic>
        <p:nvPicPr>
          <p:cNvPr id="4" name="Picture 3"/>
          <p:cNvPicPr>
            <a:picLocks noChangeAspect="1"/>
          </p:cNvPicPr>
          <p:nvPr/>
        </p:nvPicPr>
        <p:blipFill>
          <a:blip r:embed="rId3"/>
          <a:stretch>
            <a:fillRect/>
          </a:stretch>
        </p:blipFill>
        <p:spPr>
          <a:xfrm>
            <a:off x="2102901" y="1580752"/>
            <a:ext cx="4508409" cy="3282685"/>
          </a:xfrm>
          <a:prstGeom prst="rect">
            <a:avLst/>
          </a:prstGeom>
        </p:spPr>
      </p:pic>
    </p:spTree>
    <p:extLst>
      <p:ext uri="{BB962C8B-B14F-4D97-AF65-F5344CB8AC3E}">
        <p14:creationId xmlns:p14="http://schemas.microsoft.com/office/powerpoint/2010/main" val="283942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System Architecture:</a:t>
            </a:r>
            <a:br>
              <a:rPr lang="en-US" sz="2000" i="1" dirty="0"/>
            </a:br>
            <a:r>
              <a:rPr lang="en-US" sz="2000" i="1" dirty="0"/>
              <a:t>How Would You Build a City?</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5</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it-IT" sz="1600" i="1" dirty="0">
                <a:solidFill>
                  <a:srgbClr val="F67031"/>
                </a:solidFill>
                <a:latin typeface="Georgia"/>
                <a:ea typeface="Georgia"/>
                <a:cs typeface="Georgia"/>
                <a:sym typeface="Georgia"/>
              </a:rPr>
              <a:t>Optimize Decision </a:t>
            </a:r>
            <a:r>
              <a:rPr lang="it-IT" sz="1600" i="1" dirty="0" smtClean="0">
                <a:solidFill>
                  <a:srgbClr val="F67031"/>
                </a:solidFill>
                <a:latin typeface="Georgia"/>
                <a:ea typeface="Georgia"/>
                <a:cs typeface="Georgia"/>
                <a:sym typeface="Georgia"/>
              </a:rPr>
              <a:t>Making</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sym typeface="Georgia"/>
              </a:rPr>
              <a:t>Modularity </a:t>
            </a:r>
            <a:r>
              <a:rPr lang="en-US" sz="1200" dirty="0">
                <a:solidFill>
                  <a:srgbClr val="666666"/>
                </a:solidFill>
                <a:latin typeface="Nunito Sans"/>
                <a:ea typeface="Nunito Sans"/>
                <a:cs typeface="Nunito Sans"/>
                <a:sym typeface="Georgia"/>
              </a:rPr>
              <a:t>and separation of concerns </a:t>
            </a:r>
            <a:r>
              <a:rPr lang="en-US" sz="1200" dirty="0" smtClean="0">
                <a:solidFill>
                  <a:srgbClr val="666666"/>
                </a:solidFill>
                <a:latin typeface="Nunito Sans"/>
                <a:ea typeface="Nunito Sans"/>
                <a:cs typeface="Nunito Sans"/>
                <a:sym typeface="Georgia"/>
              </a:rPr>
              <a:t>to make </a:t>
            </a:r>
            <a:r>
              <a:rPr lang="en-US" sz="1200" dirty="0">
                <a:solidFill>
                  <a:srgbClr val="666666"/>
                </a:solidFill>
                <a:latin typeface="Nunito Sans"/>
                <a:ea typeface="Nunito Sans"/>
                <a:cs typeface="Nunito Sans"/>
                <a:sym typeface="Georgia"/>
              </a:rPr>
              <a:t>decentralized </a:t>
            </a:r>
            <a:r>
              <a:rPr lang="en-US" sz="1200" dirty="0" smtClean="0">
                <a:solidFill>
                  <a:srgbClr val="666666"/>
                </a:solidFill>
                <a:latin typeface="Nunito Sans"/>
                <a:ea typeface="Nunito Sans"/>
                <a:cs typeface="Nunito Sans"/>
                <a:sym typeface="Georgia"/>
              </a:rPr>
              <a:t>management: no </a:t>
            </a:r>
            <a:r>
              <a:rPr lang="en-US" sz="1200" dirty="0">
                <a:solidFill>
                  <a:srgbClr val="666666"/>
                </a:solidFill>
                <a:latin typeface="Nunito Sans"/>
                <a:ea typeface="Nunito Sans"/>
                <a:cs typeface="Nunito Sans"/>
                <a:sym typeface="Georgia"/>
              </a:rPr>
              <a:t>one </a:t>
            </a:r>
            <a:r>
              <a:rPr lang="en-US" sz="1200" dirty="0" smtClean="0">
                <a:solidFill>
                  <a:srgbClr val="666666"/>
                </a:solidFill>
                <a:latin typeface="Nunito Sans"/>
                <a:ea typeface="Nunito Sans"/>
                <a:cs typeface="Nunito Sans"/>
                <a:sym typeface="Georgia"/>
              </a:rPr>
              <a:t>can </a:t>
            </a:r>
            <a:r>
              <a:rPr lang="en-US" sz="1200" dirty="0">
                <a:solidFill>
                  <a:srgbClr val="666666"/>
                </a:solidFill>
                <a:latin typeface="Nunito Sans"/>
                <a:ea typeface="Nunito Sans"/>
                <a:cs typeface="Nunito Sans"/>
                <a:sym typeface="Georgia"/>
              </a:rPr>
              <a:t>make all the </a:t>
            </a:r>
            <a:r>
              <a:rPr lang="en-US" sz="1200" dirty="0" smtClean="0">
                <a:solidFill>
                  <a:srgbClr val="666666"/>
                </a:solidFill>
                <a:latin typeface="Nunito Sans"/>
                <a:ea typeface="Nunito Sans"/>
                <a:cs typeface="Nunito Sans"/>
                <a:sym typeface="Georgia"/>
              </a:rPr>
              <a:t>decisions</a:t>
            </a:r>
          </a:p>
          <a:p>
            <a:pPr lvl="0">
              <a:lnSpc>
                <a:spcPct val="100000"/>
              </a:lnSpc>
              <a:spcBef>
                <a:spcPts val="0"/>
              </a:spcBef>
              <a:buClr>
                <a:srgbClr val="58585B"/>
              </a:buClr>
              <a:buNone/>
            </a:pPr>
            <a:endParaRPr lang="en-GB" sz="1200" dirty="0">
              <a:solidFill>
                <a:srgbClr val="666666"/>
              </a:solidFill>
              <a:latin typeface="Nunito Sans"/>
              <a:ea typeface="Nunito Sans"/>
              <a:cs typeface="Nunito Sans"/>
            </a:endParaRPr>
          </a:p>
          <a:p>
            <a:pPr>
              <a:lnSpc>
                <a:spcPct val="100000"/>
              </a:lnSpc>
              <a:spcBef>
                <a:spcPts val="0"/>
              </a:spcBef>
              <a:buClr>
                <a:srgbClr val="58585B"/>
              </a:buClr>
              <a:buNone/>
            </a:pPr>
            <a:r>
              <a:rPr lang="en-GB" sz="1600" i="1" dirty="0" smtClean="0">
                <a:solidFill>
                  <a:srgbClr val="F67031"/>
                </a:solidFill>
                <a:latin typeface="Georgia"/>
                <a:ea typeface="Georgia"/>
                <a:cs typeface="Georgia"/>
              </a:rPr>
              <a:t>Scaling Up</a:t>
            </a:r>
          </a:p>
          <a:p>
            <a:pPr>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a:t>
            </a:r>
            <a:r>
              <a:rPr lang="en-US" sz="1200" dirty="0" smtClean="0">
                <a:solidFill>
                  <a:srgbClr val="666666"/>
                </a:solidFill>
                <a:latin typeface="Nunito Sans"/>
                <a:ea typeface="Nunito Sans"/>
                <a:cs typeface="Nunito Sans"/>
              </a:rPr>
              <a:t>can </a:t>
            </a:r>
            <a:r>
              <a:rPr lang="en-US" sz="1200" dirty="0">
                <a:solidFill>
                  <a:srgbClr val="666666"/>
                </a:solidFill>
                <a:latin typeface="Nunito Sans"/>
                <a:ea typeface="Nunito Sans"/>
                <a:cs typeface="Nunito Sans"/>
              </a:rPr>
              <a:t>grow incrementally, if we maintain the proper separation of concerns. Whether you are designing systems or individual modules, never forget to use the simplest thing that can possibly </a:t>
            </a:r>
            <a:r>
              <a:rPr lang="en-US" sz="1200" dirty="0" smtClean="0">
                <a:solidFill>
                  <a:srgbClr val="666666"/>
                </a:solidFill>
                <a:latin typeface="Nunito Sans"/>
                <a:ea typeface="Nunito Sans"/>
                <a:cs typeface="Nunito Sans"/>
              </a:rPr>
              <a:t>work</a:t>
            </a:r>
          </a:p>
          <a:p>
            <a:pPr>
              <a:lnSpc>
                <a:spcPct val="100000"/>
              </a:lnSpc>
              <a:spcBef>
                <a:spcPts val="0"/>
              </a:spcBef>
              <a:buClr>
                <a:srgbClr val="58585B"/>
              </a:buClr>
              <a:buNone/>
            </a:pPr>
            <a:endParaRPr lang="en-US" sz="1200" dirty="0">
              <a:solidFill>
                <a:srgbClr val="666666"/>
              </a:solidFill>
              <a:latin typeface="Nunito Sans"/>
              <a:ea typeface="Nunito Sans"/>
              <a:cs typeface="Nunito Sans"/>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Separate </a:t>
            </a:r>
            <a:r>
              <a:rPr lang="en-US" sz="1600" i="1" dirty="0">
                <a:solidFill>
                  <a:srgbClr val="F67031"/>
                </a:solidFill>
                <a:latin typeface="Georgia"/>
                <a:ea typeface="Georgia"/>
                <a:cs typeface="Georgia"/>
              </a:rPr>
              <a:t>Constructing a System from Using </a:t>
            </a:r>
            <a:r>
              <a:rPr lang="en-US" sz="1600" i="1" dirty="0" smtClean="0">
                <a:solidFill>
                  <a:srgbClr val="F67031"/>
                </a:solidFill>
                <a:latin typeface="Georgia"/>
                <a:ea typeface="Georgia"/>
                <a:cs typeface="Georgia"/>
              </a:rPr>
              <a:t>It</a:t>
            </a:r>
          </a:p>
          <a:p>
            <a:pPr lvl="0">
              <a:lnSpc>
                <a:spcPct val="100000"/>
              </a:lnSpc>
              <a:spcBef>
                <a:spcPts val="0"/>
              </a:spcBef>
              <a:buClr>
                <a:srgbClr val="58585B"/>
              </a:buClr>
              <a:buNone/>
            </a:pPr>
            <a:r>
              <a:rPr lang="en-US" sz="1200" dirty="0" smtClean="0">
                <a:solidFill>
                  <a:srgbClr val="666666"/>
                </a:solidFill>
                <a:latin typeface="Nunito Sans"/>
                <a:ea typeface="Nunito Sans"/>
                <a:cs typeface="Nunito Sans"/>
              </a:rPr>
              <a:t>Software </a:t>
            </a:r>
            <a:r>
              <a:rPr lang="en-US" sz="1200" dirty="0">
                <a:solidFill>
                  <a:srgbClr val="666666"/>
                </a:solidFill>
                <a:latin typeface="Nunito Sans"/>
                <a:ea typeface="Nunito Sans"/>
                <a:cs typeface="Nunito Sans"/>
              </a:rPr>
              <a:t>systems should separate the startup process, when the application objects are constructed and the dependencies are “wired” together, from the runtime logic that takes over after </a:t>
            </a:r>
            <a:r>
              <a:rPr lang="en-US" sz="1200" dirty="0" smtClean="0">
                <a:solidFill>
                  <a:srgbClr val="666666"/>
                </a:solidFill>
                <a:latin typeface="Nunito Sans"/>
                <a:ea typeface="Nunito Sans"/>
                <a:cs typeface="Nunito Sans"/>
              </a:rPr>
              <a:t>startup</a:t>
            </a:r>
            <a:endParaRPr lang="en-GB" sz="1200" dirty="0">
              <a:solidFill>
                <a:srgbClr val="666666"/>
              </a:solidFill>
              <a:latin typeface="Nunito Sans"/>
              <a:ea typeface="Nunito Sans"/>
              <a:cs typeface="Nunito Sans"/>
            </a:endParaRPr>
          </a:p>
          <a:p>
            <a:pPr marL="57136">
              <a:lnSpc>
                <a:spcPct val="100000"/>
              </a:lnSpc>
              <a:spcBef>
                <a:spcPts val="0"/>
              </a:spcBef>
              <a:buNone/>
            </a:pPr>
            <a:endParaRPr lang="en-US" sz="1400" dirty="0" smtClean="0"/>
          </a:p>
          <a:p>
            <a:pPr marL="57136">
              <a:lnSpc>
                <a:spcPct val="100000"/>
              </a:lnSpc>
              <a:spcBef>
                <a:spcPts val="0"/>
              </a:spcBef>
              <a:buNone/>
            </a:pPr>
            <a:endParaRPr lang="en-US" sz="1300" dirty="0" smtClean="0"/>
          </a:p>
        </p:txBody>
      </p:sp>
    </p:spTree>
    <p:extLst>
      <p:ext uri="{BB962C8B-B14F-4D97-AF65-F5344CB8AC3E}">
        <p14:creationId xmlns:p14="http://schemas.microsoft.com/office/powerpoint/2010/main" val="27146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Functions:</a:t>
            </a:r>
            <a:br>
              <a:rPr lang="en-US" sz="2000" i="1" dirty="0"/>
            </a:br>
            <a:r>
              <a:rPr lang="en-US" sz="2000" i="1" dirty="0"/>
              <a:t>The First Line of Organization in any Program</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6</a:t>
            </a:fld>
            <a:endParaRPr lang="en"/>
          </a:p>
        </p:txBody>
      </p:sp>
      <p:sp>
        <p:nvSpPr>
          <p:cNvPr id="10" name="Text Placeholder 1"/>
          <p:cNvSpPr>
            <a:spLocks noGrp="1"/>
          </p:cNvSpPr>
          <p:nvPr>
            <p:ph type="body" sz="quarter" idx="4294967295"/>
          </p:nvPr>
        </p:nvSpPr>
        <p:spPr>
          <a:xfrm>
            <a:off x="2847108" y="379445"/>
            <a:ext cx="5936145" cy="4304388"/>
          </a:xfrm>
          <a:prstGeom prst="rect">
            <a:avLst/>
          </a:prstGeom>
        </p:spPr>
        <p:txBody>
          <a:bodyPr tIns="46800" bIns="46800"/>
          <a:lstStyle/>
          <a:p>
            <a:pPr>
              <a:lnSpc>
                <a:spcPct val="100000"/>
              </a:lnSpc>
              <a:spcBef>
                <a:spcPts val="0"/>
              </a:spcBef>
              <a:buClr>
                <a:srgbClr val="58585B"/>
              </a:buClr>
              <a:buNone/>
            </a:pPr>
            <a:r>
              <a:rPr lang="en-US" sz="1600" i="1" dirty="0">
                <a:solidFill>
                  <a:srgbClr val="F67031"/>
                </a:solidFill>
                <a:latin typeface="Georgia"/>
                <a:ea typeface="Georgia"/>
                <a:cs typeface="Georgia"/>
                <a:sym typeface="Arial"/>
              </a:rPr>
              <a:t>Reading Code from Top to Bottom: The Stepdown </a:t>
            </a:r>
            <a:r>
              <a:rPr lang="en-US" sz="1600" i="1" dirty="0" smtClean="0">
                <a:solidFill>
                  <a:srgbClr val="F67031"/>
                </a:solidFill>
                <a:latin typeface="Georgia"/>
                <a:ea typeface="Georgia"/>
                <a:cs typeface="Georgia"/>
                <a:sym typeface="Arial"/>
              </a:rPr>
              <a:t>Rule</a:t>
            </a:r>
          </a:p>
          <a:p>
            <a:pPr>
              <a:lnSpc>
                <a:spcPct val="100000"/>
              </a:lnSpc>
              <a:spcBef>
                <a:spcPts val="0"/>
              </a:spcBef>
              <a:buClr>
                <a:srgbClr val="58585B"/>
              </a:buClr>
              <a:buNone/>
            </a:pPr>
            <a:r>
              <a:rPr lang="en-US" sz="1200" dirty="0" smtClean="0">
                <a:sym typeface="Arial"/>
              </a:rPr>
              <a:t>Code has to be readable </a:t>
            </a:r>
            <a:r>
              <a:rPr lang="en-US" sz="1200" dirty="0">
                <a:sym typeface="Arial"/>
              </a:rPr>
              <a:t>like a top-down </a:t>
            </a:r>
            <a:r>
              <a:rPr lang="en-US" sz="1200" dirty="0" smtClean="0">
                <a:sym typeface="Arial"/>
              </a:rPr>
              <a:t>narrative. </a:t>
            </a:r>
            <a:r>
              <a:rPr lang="en-US" sz="1200" dirty="0">
                <a:sym typeface="Arial"/>
              </a:rPr>
              <a:t>E</a:t>
            </a:r>
            <a:r>
              <a:rPr lang="en-US" sz="1200" dirty="0" smtClean="0">
                <a:sym typeface="Arial"/>
              </a:rPr>
              <a:t>very </a:t>
            </a:r>
            <a:r>
              <a:rPr lang="en-US" sz="1200" dirty="0">
                <a:sym typeface="Arial"/>
              </a:rPr>
              <a:t>function </a:t>
            </a:r>
            <a:r>
              <a:rPr lang="en-US" sz="1200" dirty="0" smtClean="0">
                <a:sym typeface="Arial"/>
              </a:rPr>
              <a:t>has to </a:t>
            </a:r>
            <a:r>
              <a:rPr lang="en-US" sz="1200" dirty="0">
                <a:sym typeface="Arial"/>
              </a:rPr>
              <a:t>be followed by those at the next level of abstraction so </a:t>
            </a:r>
            <a:r>
              <a:rPr lang="en-US" sz="1200" dirty="0" smtClean="0">
                <a:sym typeface="Arial"/>
              </a:rPr>
              <a:t>the program can be read  </a:t>
            </a:r>
            <a:r>
              <a:rPr lang="en-US" sz="1200" dirty="0">
                <a:sym typeface="Arial"/>
              </a:rPr>
              <a:t>descending one level of abstraction at a </a:t>
            </a:r>
            <a:r>
              <a:rPr lang="en-US" sz="1200" dirty="0" smtClean="0">
                <a:sym typeface="Arial"/>
              </a:rPr>
              <a:t>time</a:t>
            </a:r>
          </a:p>
          <a:p>
            <a:pPr>
              <a:lnSpc>
                <a:spcPct val="100000"/>
              </a:lnSpc>
              <a:spcBef>
                <a:spcPts val="0"/>
              </a:spcBef>
              <a:buClr>
                <a:srgbClr val="58585B"/>
              </a:buClr>
              <a:buNone/>
            </a:pPr>
            <a:endParaRPr lang="en-US" sz="1200" dirty="0">
              <a:sym typeface="Arial"/>
            </a:endParaRPr>
          </a:p>
          <a:p>
            <a:pPr>
              <a:lnSpc>
                <a:spcPct val="100000"/>
              </a:lnSpc>
              <a:spcBef>
                <a:spcPts val="0"/>
              </a:spcBef>
              <a:buClr>
                <a:srgbClr val="58585B"/>
              </a:buClr>
              <a:buNone/>
            </a:pPr>
            <a:r>
              <a:rPr lang="en-US" sz="1600" i="1" dirty="0" smtClean="0">
                <a:solidFill>
                  <a:srgbClr val="F67031"/>
                </a:solidFill>
                <a:latin typeface="Georgia"/>
                <a:ea typeface="Georgia"/>
                <a:cs typeface="Georgia"/>
                <a:sym typeface="Arial"/>
              </a:rPr>
              <a:t>Small</a:t>
            </a:r>
          </a:p>
          <a:p>
            <a:pPr>
              <a:lnSpc>
                <a:spcPct val="100000"/>
              </a:lnSpc>
              <a:spcBef>
                <a:spcPts val="0"/>
              </a:spcBef>
              <a:buClr>
                <a:srgbClr val="58585B"/>
              </a:buClr>
              <a:buNone/>
            </a:pPr>
            <a:r>
              <a:rPr lang="en-US" sz="1200" dirty="0" smtClean="0">
                <a:sym typeface="Arial"/>
              </a:rPr>
              <a:t>Files</a:t>
            </a:r>
            <a:r>
              <a:rPr lang="en-US" sz="1200" dirty="0">
                <a:sym typeface="Arial"/>
              </a:rPr>
              <a:t>, Functions and Code Lines have to be </a:t>
            </a:r>
            <a:r>
              <a:rPr lang="en-US" sz="1200" dirty="0" smtClean="0">
                <a:sym typeface="Arial"/>
              </a:rPr>
              <a:t>small</a:t>
            </a:r>
            <a:endParaRPr lang="en-US" sz="1200" dirty="0">
              <a:sym typeface="Arial"/>
            </a:endParaRPr>
          </a:p>
          <a:p>
            <a:pPr>
              <a:lnSpc>
                <a:spcPct val="100000"/>
              </a:lnSpc>
              <a:spcBef>
                <a:spcPts val="0"/>
              </a:spcBef>
              <a:buClr>
                <a:srgbClr val="58585B"/>
              </a:buClr>
              <a:buNone/>
            </a:pPr>
            <a:endParaRPr lang="en-US" sz="1200" dirty="0" smtClean="0">
              <a:sym typeface="Arial"/>
            </a:endParaRPr>
          </a:p>
          <a:p>
            <a:pPr>
              <a:lnSpc>
                <a:spcPct val="100000"/>
              </a:lnSpc>
              <a:spcBef>
                <a:spcPts val="0"/>
              </a:spcBef>
              <a:buClr>
                <a:srgbClr val="58585B"/>
              </a:buClr>
              <a:buNone/>
            </a:pPr>
            <a:r>
              <a:rPr lang="it-IT" sz="1600" i="1" dirty="0" smtClean="0">
                <a:solidFill>
                  <a:srgbClr val="F67031"/>
                </a:solidFill>
                <a:latin typeface="Georgia"/>
                <a:ea typeface="Georgia"/>
                <a:cs typeface="Georgia"/>
                <a:sym typeface="Arial"/>
              </a:rPr>
              <a:t>Do </a:t>
            </a:r>
            <a:r>
              <a:rPr lang="it-IT" sz="1600" i="1" dirty="0">
                <a:solidFill>
                  <a:srgbClr val="F67031"/>
                </a:solidFill>
                <a:latin typeface="Georgia"/>
                <a:ea typeface="Georgia"/>
                <a:cs typeface="Georgia"/>
                <a:sym typeface="Arial"/>
              </a:rPr>
              <a:t>One </a:t>
            </a:r>
            <a:r>
              <a:rPr lang="it-IT" sz="1600" i="1" dirty="0" smtClean="0">
                <a:solidFill>
                  <a:srgbClr val="F67031"/>
                </a:solidFill>
                <a:latin typeface="Georgia"/>
                <a:ea typeface="Georgia"/>
                <a:cs typeface="Georgia"/>
                <a:sym typeface="Arial"/>
              </a:rPr>
              <a:t>Thing and </a:t>
            </a:r>
            <a:r>
              <a:rPr lang="it-IT" sz="1600" i="1" dirty="0">
                <a:solidFill>
                  <a:srgbClr val="F67031"/>
                </a:solidFill>
                <a:latin typeface="Georgia"/>
                <a:ea typeface="Georgia"/>
                <a:cs typeface="Georgia"/>
                <a:sym typeface="Arial"/>
              </a:rPr>
              <a:t>Have No Side </a:t>
            </a:r>
            <a:r>
              <a:rPr lang="it-IT" sz="1600" i="1" dirty="0" smtClean="0">
                <a:solidFill>
                  <a:srgbClr val="F67031"/>
                </a:solidFill>
                <a:latin typeface="Georgia"/>
                <a:ea typeface="Georgia"/>
                <a:cs typeface="Georgia"/>
                <a:sym typeface="Arial"/>
              </a:rPr>
              <a:t>Effects</a:t>
            </a:r>
          </a:p>
          <a:p>
            <a:pPr>
              <a:lnSpc>
                <a:spcPct val="100000"/>
              </a:lnSpc>
              <a:spcBef>
                <a:spcPts val="0"/>
              </a:spcBef>
              <a:buClr>
                <a:srgbClr val="58585B"/>
              </a:buClr>
              <a:buNone/>
            </a:pPr>
            <a:r>
              <a:rPr lang="en-US" sz="1200" dirty="0" smtClean="0">
                <a:sym typeface="Arial"/>
              </a:rPr>
              <a:t>Functions </a:t>
            </a:r>
            <a:r>
              <a:rPr lang="en-US" sz="1200" dirty="0">
                <a:sym typeface="Arial"/>
              </a:rPr>
              <a:t>should do one </a:t>
            </a:r>
            <a:r>
              <a:rPr lang="en-US" sz="1200" dirty="0" smtClean="0">
                <a:sym typeface="Arial"/>
              </a:rPr>
              <a:t>thing and they </a:t>
            </a:r>
            <a:r>
              <a:rPr lang="en-US" sz="1200" dirty="0">
                <a:sym typeface="Arial"/>
              </a:rPr>
              <a:t>should do it </a:t>
            </a:r>
            <a:r>
              <a:rPr lang="en-US" sz="1200" dirty="0" smtClean="0">
                <a:sym typeface="Arial"/>
              </a:rPr>
              <a:t>well without side effects</a:t>
            </a:r>
          </a:p>
          <a:p>
            <a:pPr lvl="0">
              <a:lnSpc>
                <a:spcPct val="100000"/>
              </a:lnSpc>
              <a:spcBef>
                <a:spcPts val="0"/>
              </a:spcBef>
              <a:buClr>
                <a:srgbClr val="58585B"/>
              </a:buClr>
              <a:buNone/>
            </a:pP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600" i="1" dirty="0" smtClean="0">
                <a:solidFill>
                  <a:srgbClr val="F67031"/>
                </a:solidFill>
                <a:latin typeface="Georgia"/>
                <a:ea typeface="Georgia"/>
                <a:cs typeface="Georgia"/>
              </a:rPr>
              <a:t>Structured Programming and </a:t>
            </a:r>
            <a:r>
              <a:rPr lang="en-US" sz="1600" i="1" dirty="0" err="1" smtClean="0">
                <a:solidFill>
                  <a:srgbClr val="F67031"/>
                </a:solidFill>
                <a:latin typeface="Georgia"/>
                <a:ea typeface="Georgia"/>
                <a:cs typeface="Georgia"/>
              </a:rPr>
              <a:t>Input/Output</a:t>
            </a:r>
            <a:r>
              <a:rPr lang="en-US" sz="1600" i="1" dirty="0" smtClean="0">
                <a:solidFill>
                  <a:srgbClr val="F67031"/>
                </a:solidFill>
                <a:latin typeface="Georgia"/>
                <a:ea typeface="Georgia"/>
                <a:cs typeface="Georgia"/>
              </a:rPr>
              <a:t> Arguments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Every function, and every block within a function, should have one entry and one </a:t>
            </a:r>
            <a:r>
              <a:rPr lang="it-IT" sz="1200" dirty="0" smtClean="0"/>
              <a:t>exit</a:t>
            </a:r>
          </a:p>
          <a:p>
            <a:pPr lvl="0">
              <a:lnSpc>
                <a:spcPct val="100000"/>
              </a:lnSpc>
              <a:spcBef>
                <a:spcPts val="0"/>
              </a:spcBef>
              <a:buClr>
                <a:srgbClr val="58585B"/>
              </a:buClr>
              <a:buNone/>
            </a:pPr>
            <a:r>
              <a:rPr lang="en-US" sz="1200" dirty="0" smtClean="0"/>
              <a:t>The </a:t>
            </a:r>
            <a:r>
              <a:rPr lang="en-US" sz="1200" dirty="0"/>
              <a:t>ideal number of arguments for a function is </a:t>
            </a:r>
            <a:r>
              <a:rPr lang="en-US" sz="1200" dirty="0" smtClean="0"/>
              <a:t>zero, followed by 1 and 2. Three or more </a:t>
            </a:r>
            <a:r>
              <a:rPr lang="en-US" sz="1200" dirty="0"/>
              <a:t>arguments </a:t>
            </a:r>
            <a:r>
              <a:rPr lang="en-US" sz="1200" dirty="0" smtClean="0"/>
              <a:t>should </a:t>
            </a:r>
            <a:r>
              <a:rPr lang="en-US" sz="1200" dirty="0"/>
              <a:t>be avoided where </a:t>
            </a:r>
            <a:r>
              <a:rPr lang="en-US" sz="1200" dirty="0" smtClean="0"/>
              <a:t>possible</a:t>
            </a:r>
          </a:p>
          <a:p>
            <a:pPr lvl="0">
              <a:lnSpc>
                <a:spcPct val="100000"/>
              </a:lnSpc>
              <a:spcBef>
                <a:spcPts val="0"/>
              </a:spcBef>
              <a:buClr>
                <a:srgbClr val="58585B"/>
              </a:buClr>
              <a:buNone/>
            </a:pPr>
            <a:r>
              <a:rPr lang="en-US" sz="1200" dirty="0" smtClean="0"/>
              <a:t>In </a:t>
            </a:r>
            <a:r>
              <a:rPr lang="en-US" sz="1200" dirty="0"/>
              <a:t>general output arguments should be avoided. If your function must change the state of something, have it change the state of its owning object</a:t>
            </a:r>
          </a:p>
          <a:p>
            <a:pPr>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Repeat Yourself</a:t>
            </a:r>
          </a:p>
          <a:p>
            <a:pPr>
              <a:lnSpc>
                <a:spcPct val="100000"/>
              </a:lnSpc>
              <a:spcBef>
                <a:spcPts val="0"/>
              </a:spcBef>
              <a:buClr>
                <a:srgbClr val="58585B"/>
              </a:buClr>
              <a:buNone/>
            </a:pPr>
            <a:r>
              <a:rPr lang="en-US" sz="1200" dirty="0"/>
              <a:t>Duplication </a:t>
            </a:r>
            <a:r>
              <a:rPr lang="en-US" sz="1200" dirty="0" smtClean="0"/>
              <a:t>is dangerous and it has to be eliminated</a:t>
            </a:r>
            <a:endParaRPr lang="en-US" sz="1200" dirty="0"/>
          </a:p>
          <a:p>
            <a:pPr marL="57136">
              <a:buNone/>
            </a:pPr>
            <a:endParaRPr lang="en-US" sz="1200" dirty="0"/>
          </a:p>
          <a:p>
            <a:pPr marL="57136" indent="0">
              <a:buNone/>
            </a:pPr>
            <a:endParaRPr lang="en-US" sz="1200" dirty="0">
              <a:sym typeface="Arial"/>
            </a:endParaRPr>
          </a:p>
        </p:txBody>
      </p:sp>
    </p:spTree>
    <p:extLst>
      <p:ext uri="{BB962C8B-B14F-4D97-AF65-F5344CB8AC3E}">
        <p14:creationId xmlns:p14="http://schemas.microsoft.com/office/powerpoint/2010/main" val="348448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Objects and Data Structures</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7</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Law of Demeter (</a:t>
            </a:r>
            <a:r>
              <a:rPr lang="en-US" sz="1600" i="1" dirty="0" err="1">
                <a:solidFill>
                  <a:srgbClr val="F67031"/>
                </a:solidFill>
                <a:latin typeface="Georgia"/>
                <a:ea typeface="Georgia"/>
                <a:cs typeface="Georgia"/>
              </a:rPr>
              <a:t>LoD</a:t>
            </a:r>
            <a:r>
              <a:rPr lang="en-US" sz="1600" i="1" dirty="0">
                <a:solidFill>
                  <a:srgbClr val="F67031"/>
                </a:solidFill>
                <a:latin typeface="Georgia"/>
                <a:ea typeface="Georgia"/>
                <a:cs typeface="Georgia"/>
              </a:rPr>
              <a:t>) </a:t>
            </a:r>
            <a:endParaRPr lang="en-US" sz="1600" i="1" dirty="0" smtClean="0">
              <a:solidFill>
                <a:srgbClr val="F67031"/>
              </a:solidFill>
              <a:latin typeface="Georgia"/>
              <a:ea typeface="Georgia"/>
              <a:cs typeface="Georgia"/>
            </a:endParaRPr>
          </a:p>
          <a:p>
            <a:pPr lvl="0">
              <a:lnSpc>
                <a:spcPct val="100000"/>
              </a:lnSpc>
              <a:spcBef>
                <a:spcPts val="0"/>
              </a:spcBef>
              <a:buClr>
                <a:srgbClr val="58585B"/>
              </a:buClr>
              <a:buNone/>
            </a:pPr>
            <a:r>
              <a:rPr lang="en-US" sz="1200" dirty="0" smtClean="0"/>
              <a:t>The </a:t>
            </a:r>
            <a:r>
              <a:rPr lang="en-US" sz="1200" dirty="0"/>
              <a:t>principle of least knowledge means that an object should not expose its internal structure through accessors because to do so is to expose, rather than to hide, its internal </a:t>
            </a:r>
            <a:r>
              <a:rPr lang="en-US" sz="1200" dirty="0" smtClean="0"/>
              <a:t>structure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General </a:t>
            </a:r>
            <a:r>
              <a:rPr lang="en-US" sz="1600" i="1" dirty="0" smtClean="0">
                <a:solidFill>
                  <a:srgbClr val="F67031"/>
                </a:solidFill>
                <a:latin typeface="Georgia"/>
                <a:ea typeface="Georgia"/>
                <a:cs typeface="Georgia"/>
              </a:rPr>
              <a:t>Guidelines</a:t>
            </a:r>
          </a:p>
          <a:p>
            <a:pPr>
              <a:lnSpc>
                <a:spcPct val="100000"/>
              </a:lnSpc>
              <a:spcBef>
                <a:spcPts val="0"/>
              </a:spcBef>
              <a:buClr>
                <a:srgbClr val="58585B"/>
              </a:buClr>
              <a:buNone/>
            </a:pPr>
            <a:r>
              <a:rPr lang="en-US" sz="1200" dirty="0" smtClean="0"/>
              <a:t>Objects </a:t>
            </a:r>
            <a:r>
              <a:rPr lang="en-US" sz="1200" dirty="0"/>
              <a:t>expose behavior and hide data. This makes it easy to add new kinds of objects without changing existing </a:t>
            </a:r>
            <a:r>
              <a:rPr lang="en-US" sz="1200" dirty="0" smtClean="0"/>
              <a:t>behaviors</a:t>
            </a: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428682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Error  Handling:</a:t>
            </a:r>
            <a:br>
              <a:rPr lang="en-US" sz="2000" i="1" dirty="0"/>
            </a:br>
            <a:r>
              <a:rPr lang="en-US" sz="2000" i="1" dirty="0"/>
              <a:t>If it obscures logic, it’s wrong!</a:t>
            </a: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8</a:t>
            </a:fld>
            <a:endParaRPr lang="en"/>
          </a:p>
        </p:txBody>
      </p:sp>
      <p:sp>
        <p:nvSpPr>
          <p:cNvPr id="10" name="Text Placeholder 1"/>
          <p:cNvSpPr>
            <a:spLocks noGrp="1"/>
          </p:cNvSpPr>
          <p:nvPr>
            <p:ph type="body" sz="quarter" idx="4294967295"/>
          </p:nvPr>
        </p:nvSpPr>
        <p:spPr>
          <a:xfrm>
            <a:off x="2847108" y="379445"/>
            <a:ext cx="5936145"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Define the Normal </a:t>
            </a:r>
            <a:r>
              <a:rPr lang="en-US" sz="1600" i="1" dirty="0" smtClean="0">
                <a:solidFill>
                  <a:srgbClr val="F67031"/>
                </a:solidFill>
                <a:latin typeface="Georgia"/>
                <a:ea typeface="Georgia"/>
                <a:cs typeface="Georgia"/>
              </a:rPr>
              <a:t>Flow</a:t>
            </a:r>
          </a:p>
          <a:p>
            <a:pPr lvl="0">
              <a:lnSpc>
                <a:spcPct val="100000"/>
              </a:lnSpc>
              <a:spcBef>
                <a:spcPts val="0"/>
              </a:spcBef>
              <a:buClr>
                <a:srgbClr val="58585B"/>
              </a:buClr>
              <a:buNone/>
            </a:pPr>
            <a:r>
              <a:rPr lang="en-US" sz="1200" dirty="0" smtClean="0"/>
              <a:t>Use </a:t>
            </a:r>
            <a:r>
              <a:rPr lang="en-US" sz="1200" dirty="0"/>
              <a:t>separation between your business logic and your error </a:t>
            </a:r>
            <a:r>
              <a:rPr lang="en-US" sz="1200" dirty="0" smtClean="0"/>
              <a:t>handling</a:t>
            </a:r>
          </a:p>
          <a:p>
            <a:pPr lvl="0">
              <a:lnSpc>
                <a:spcPct val="100000"/>
              </a:lnSpc>
              <a:spcBef>
                <a:spcPts val="0"/>
              </a:spcBef>
              <a:buClr>
                <a:srgbClr val="58585B"/>
              </a:buClr>
              <a:buNone/>
            </a:pPr>
            <a:endParaRPr lang="en-US" sz="1200" dirty="0"/>
          </a:p>
          <a:p>
            <a:pPr lvl="0">
              <a:lnSpc>
                <a:spcPct val="100000"/>
              </a:lnSpc>
              <a:spcBef>
                <a:spcPts val="0"/>
              </a:spcBef>
              <a:buClr>
                <a:srgbClr val="58585B"/>
              </a:buClr>
              <a:buNone/>
            </a:pPr>
            <a:r>
              <a:rPr lang="en-US" sz="1600" i="1" dirty="0">
                <a:solidFill>
                  <a:srgbClr val="F67031"/>
                </a:solidFill>
                <a:latin typeface="Georgia"/>
                <a:ea typeface="Georgia"/>
                <a:cs typeface="Georgia"/>
              </a:rPr>
              <a:t>Use Exceptions Rather Than Return Codes</a:t>
            </a:r>
          </a:p>
          <a:p>
            <a:pPr lvl="0">
              <a:lnSpc>
                <a:spcPct val="100000"/>
              </a:lnSpc>
              <a:spcBef>
                <a:spcPts val="0"/>
              </a:spcBef>
              <a:buClr>
                <a:srgbClr val="58585B"/>
              </a:buClr>
              <a:buNone/>
            </a:pPr>
            <a:r>
              <a:rPr lang="en-US" sz="1200" dirty="0"/>
              <a:t>The problem returning error code is that </a:t>
            </a:r>
            <a:r>
              <a:rPr lang="en-US" sz="1200" dirty="0" smtClean="0"/>
              <a:t>the caller </a:t>
            </a:r>
            <a:r>
              <a:rPr lang="en-US" sz="1200" dirty="0"/>
              <a:t>must check for errors immediately after the call. Unfortunately, it’s easy to forget. For this reason it is better to throw an exception when you encounter an error. The calling code is cleaner. Its logic is not obscured by error </a:t>
            </a:r>
            <a:r>
              <a:rPr lang="en-US" sz="1200" dirty="0" smtClean="0"/>
              <a:t>handling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use </a:t>
            </a:r>
            <a:r>
              <a:rPr lang="en-US" sz="1600" i="1" dirty="0" smtClean="0">
                <a:solidFill>
                  <a:srgbClr val="F67031"/>
                </a:solidFill>
                <a:latin typeface="Georgia"/>
                <a:ea typeface="Georgia"/>
                <a:cs typeface="Georgia"/>
              </a:rPr>
              <a:t>null</a:t>
            </a:r>
          </a:p>
          <a:p>
            <a:pPr>
              <a:lnSpc>
                <a:spcPct val="100000"/>
              </a:lnSpc>
              <a:spcBef>
                <a:spcPts val="0"/>
              </a:spcBef>
              <a:buClr>
                <a:srgbClr val="58585B"/>
              </a:buClr>
              <a:buNone/>
            </a:pPr>
            <a:r>
              <a:rPr lang="en-US" sz="1200" dirty="0" smtClean="0"/>
              <a:t>It’s </a:t>
            </a:r>
            <a:r>
              <a:rPr lang="en-US" sz="1200" dirty="0"/>
              <a:t>better to don’t pass or return null value</a:t>
            </a:r>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17272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49" y="575500"/>
            <a:ext cx="2100889" cy="3981000"/>
          </a:xfrm>
          <a:prstGeom prst="rect">
            <a:avLst/>
          </a:prstGeom>
        </p:spPr>
        <p:txBody>
          <a:bodyPr wrap="square" lIns="91425" tIns="91425" rIns="91425" bIns="91425" anchor="t" anchorCtr="0">
            <a:noAutofit/>
          </a:bodyPr>
          <a:lstStyle/>
          <a:p>
            <a:pPr lvl="0"/>
            <a:r>
              <a:rPr lang="en-US" sz="2000" i="1" dirty="0"/>
              <a:t>Name Convention:</a:t>
            </a:r>
            <a:br>
              <a:rPr lang="en-US" sz="2000" i="1" dirty="0"/>
            </a:br>
            <a:r>
              <a:rPr lang="en-US" sz="2000" i="1" dirty="0"/>
              <a:t>Names are everywhere in software!</a:t>
            </a:r>
            <a:br>
              <a:rPr lang="en-US" sz="2000" i="1" dirty="0"/>
            </a:br>
            <a:endParaRPr lang="en" sz="2000" i="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9</a:t>
            </a:fld>
            <a:endParaRPr lang="en"/>
          </a:p>
        </p:txBody>
      </p:sp>
      <p:sp>
        <p:nvSpPr>
          <p:cNvPr id="10" name="Text Placeholder 1"/>
          <p:cNvSpPr>
            <a:spLocks noGrp="1"/>
          </p:cNvSpPr>
          <p:nvPr>
            <p:ph type="body" sz="quarter" idx="4294967295"/>
          </p:nvPr>
        </p:nvSpPr>
        <p:spPr>
          <a:xfrm>
            <a:off x="2847108" y="379445"/>
            <a:ext cx="6092961" cy="4136553"/>
          </a:xfrm>
          <a:prstGeom prst="rect">
            <a:avLst/>
          </a:prstGeom>
        </p:spPr>
        <p:txBody>
          <a:bodyPr/>
          <a:lstStyle/>
          <a:p>
            <a:pPr lvl="0">
              <a:lnSpc>
                <a:spcPct val="100000"/>
              </a:lnSpc>
              <a:spcBef>
                <a:spcPts val="0"/>
              </a:spcBef>
              <a:buClr>
                <a:srgbClr val="58585B"/>
              </a:buClr>
              <a:buNone/>
            </a:pPr>
            <a:r>
              <a:rPr lang="en-US" sz="1600" i="1" dirty="0">
                <a:solidFill>
                  <a:srgbClr val="F67031"/>
                </a:solidFill>
                <a:latin typeface="Georgia"/>
                <a:ea typeface="Georgia"/>
                <a:cs typeface="Georgia"/>
              </a:rPr>
              <a:t>Use Descriptive </a:t>
            </a:r>
            <a:r>
              <a:rPr lang="en-US" sz="1600" i="1" dirty="0" smtClean="0">
                <a:solidFill>
                  <a:srgbClr val="F67031"/>
                </a:solidFill>
                <a:latin typeface="Georgia"/>
                <a:ea typeface="Georgia"/>
                <a:cs typeface="Georgia"/>
              </a:rPr>
              <a:t>and </a:t>
            </a:r>
            <a:r>
              <a:rPr lang="en-US" sz="1600" i="1" dirty="0">
                <a:solidFill>
                  <a:srgbClr val="F67031"/>
                </a:solidFill>
                <a:latin typeface="Georgia"/>
                <a:ea typeface="Georgia"/>
                <a:cs typeface="Georgia"/>
              </a:rPr>
              <a:t>Intention-Revealing </a:t>
            </a:r>
            <a:r>
              <a:rPr lang="en-US" sz="1600" i="1" dirty="0" smtClean="0">
                <a:solidFill>
                  <a:srgbClr val="F67031"/>
                </a:solidFill>
                <a:latin typeface="Georgia"/>
                <a:ea typeface="Georgia"/>
                <a:cs typeface="Georgia"/>
              </a:rPr>
              <a:t>Names </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Don’t be afraid to make a name long. A long descriptive name is better than a short enigmatic </a:t>
            </a:r>
            <a:r>
              <a:rPr lang="en-US" sz="1200" dirty="0" smtClean="0"/>
              <a:t>name and it’s </a:t>
            </a:r>
            <a:r>
              <a:rPr lang="en-US" sz="1200" dirty="0"/>
              <a:t>better than a long descriptive comment. Use a naming convention that allows multiple words to be easily read in the function names, and </a:t>
            </a:r>
            <a:r>
              <a:rPr lang="en-US" sz="1200" dirty="0" smtClean="0"/>
              <a:t>use those </a:t>
            </a:r>
            <a:r>
              <a:rPr lang="en-US" sz="1200" dirty="0"/>
              <a:t>multiple words to give the function a name that says what it </a:t>
            </a:r>
            <a:r>
              <a:rPr lang="en-US" sz="1200" dirty="0" smtClean="0"/>
              <a:t>does</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Don’t Be </a:t>
            </a:r>
            <a:r>
              <a:rPr lang="en-US" sz="1600" i="1" dirty="0" smtClean="0">
                <a:solidFill>
                  <a:srgbClr val="F67031"/>
                </a:solidFill>
                <a:latin typeface="Georgia"/>
                <a:ea typeface="Georgia"/>
                <a:cs typeface="Georgia"/>
              </a:rPr>
              <a:t>Cute and Avoid </a:t>
            </a:r>
            <a:r>
              <a:rPr lang="en-US" sz="1600" i="1" dirty="0">
                <a:solidFill>
                  <a:srgbClr val="F67031"/>
                </a:solidFill>
                <a:latin typeface="Georgia"/>
                <a:ea typeface="Georgia"/>
                <a:cs typeface="Georgia"/>
              </a:rPr>
              <a:t>Disinformation</a:t>
            </a:r>
          </a:p>
          <a:p>
            <a:pPr>
              <a:lnSpc>
                <a:spcPct val="100000"/>
              </a:lnSpc>
              <a:spcBef>
                <a:spcPts val="0"/>
              </a:spcBef>
              <a:buClr>
                <a:srgbClr val="58585B"/>
              </a:buClr>
              <a:buNone/>
            </a:pPr>
            <a:r>
              <a:rPr lang="en-US" sz="1200" dirty="0"/>
              <a:t>If names are too clever, they will be memorable only to people who share the author’s sense of humor, and only as long as these people remember the </a:t>
            </a:r>
            <a:r>
              <a:rPr lang="en-US" sz="1200" dirty="0" smtClean="0"/>
              <a:t>joke</a:t>
            </a:r>
          </a:p>
          <a:p>
            <a:pPr lvl="0">
              <a:lnSpc>
                <a:spcPct val="100000"/>
              </a:lnSpc>
              <a:spcBef>
                <a:spcPts val="0"/>
              </a:spcBef>
              <a:buClr>
                <a:srgbClr val="58585B"/>
              </a:buClr>
              <a:buNone/>
            </a:pPr>
            <a:r>
              <a:rPr lang="en-US" sz="1200" dirty="0" smtClean="0"/>
              <a:t>Programmers </a:t>
            </a:r>
            <a:r>
              <a:rPr lang="en-US" sz="1200" dirty="0"/>
              <a:t>must avoid leaving false clues that obscure the meaning of code. We should avoid words whose entrenched meanings vary from our intended </a:t>
            </a:r>
            <a:r>
              <a:rPr lang="en-US" sz="1200" dirty="0" smtClean="0"/>
              <a:t>meaning</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Use Pronounceable and Searchable </a:t>
            </a:r>
            <a:r>
              <a:rPr lang="en-US" sz="1600" i="1" dirty="0" smtClean="0">
                <a:solidFill>
                  <a:srgbClr val="F67031"/>
                </a:solidFill>
                <a:latin typeface="Georgia"/>
                <a:ea typeface="Georgia"/>
                <a:cs typeface="Georgia"/>
              </a:rPr>
              <a:t>Names and </a:t>
            </a:r>
            <a:r>
              <a:rPr lang="en-US" sz="1600" i="1" dirty="0">
                <a:solidFill>
                  <a:srgbClr val="F67031"/>
                </a:solidFill>
                <a:latin typeface="Georgia"/>
                <a:ea typeface="Georgia"/>
                <a:cs typeface="Georgia"/>
              </a:rPr>
              <a:t>Avoid </a:t>
            </a:r>
            <a:r>
              <a:rPr lang="en-US" sz="1600" i="1" dirty="0" smtClean="0">
                <a:solidFill>
                  <a:srgbClr val="F67031"/>
                </a:solidFill>
                <a:latin typeface="Georgia"/>
                <a:ea typeface="Georgia"/>
                <a:cs typeface="Georgia"/>
              </a:rPr>
              <a:t>Encodings</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Single-letter names and numeric constants have a particular problem in that they are not easy to locate across a body of </a:t>
            </a:r>
            <a:r>
              <a:rPr lang="en-US" sz="1200" dirty="0" smtClean="0"/>
              <a:t>text</a:t>
            </a:r>
          </a:p>
          <a:p>
            <a:pPr>
              <a:lnSpc>
                <a:spcPct val="100000"/>
              </a:lnSpc>
              <a:spcBef>
                <a:spcPts val="0"/>
              </a:spcBef>
              <a:buClr>
                <a:srgbClr val="58585B"/>
              </a:buClr>
              <a:buNone/>
            </a:pPr>
            <a:r>
              <a:rPr lang="en-US" sz="1200" dirty="0"/>
              <a:t>Encoded names are seldom pronounceable and are easy to </a:t>
            </a:r>
            <a:r>
              <a:rPr lang="en-US" sz="1200" dirty="0" err="1"/>
              <a:t>mis</a:t>
            </a:r>
            <a:r>
              <a:rPr lang="en-US" sz="1200" dirty="0"/>
              <a:t>-type</a:t>
            </a:r>
          </a:p>
          <a:p>
            <a:pPr lvl="0">
              <a:lnSpc>
                <a:spcPct val="100000"/>
              </a:lnSpc>
              <a:spcBef>
                <a:spcPts val="0"/>
              </a:spcBef>
              <a:buClr>
                <a:srgbClr val="58585B"/>
              </a:buClr>
              <a:buNone/>
            </a:pPr>
            <a:endParaRPr lang="en-US" sz="1200" dirty="0"/>
          </a:p>
          <a:p>
            <a:pPr>
              <a:lnSpc>
                <a:spcPct val="100000"/>
              </a:lnSpc>
              <a:spcBef>
                <a:spcPts val="0"/>
              </a:spcBef>
              <a:buClr>
                <a:srgbClr val="58585B"/>
              </a:buClr>
              <a:buNone/>
            </a:pPr>
            <a:r>
              <a:rPr lang="en-US" sz="1600" i="1" dirty="0">
                <a:solidFill>
                  <a:srgbClr val="F67031"/>
                </a:solidFill>
                <a:latin typeface="Georgia"/>
                <a:ea typeface="Georgia"/>
                <a:cs typeface="Georgia"/>
              </a:rPr>
              <a:t>Pick One Word per </a:t>
            </a:r>
            <a:r>
              <a:rPr lang="en-US" sz="1600" i="1" dirty="0" smtClean="0">
                <a:solidFill>
                  <a:srgbClr val="F67031"/>
                </a:solidFill>
                <a:latin typeface="Georgia"/>
                <a:ea typeface="Georgia"/>
                <a:cs typeface="Georgia"/>
              </a:rPr>
              <a:t>Concept and Don’t Pun</a:t>
            </a:r>
            <a:endParaRPr lang="en-US" sz="1600" i="1" dirty="0">
              <a:solidFill>
                <a:srgbClr val="F67031"/>
              </a:solidFill>
              <a:latin typeface="Georgia"/>
              <a:ea typeface="Georgia"/>
              <a:cs typeface="Georgia"/>
            </a:endParaRPr>
          </a:p>
          <a:p>
            <a:pPr lvl="0">
              <a:lnSpc>
                <a:spcPct val="100000"/>
              </a:lnSpc>
              <a:spcBef>
                <a:spcPts val="0"/>
              </a:spcBef>
              <a:buClr>
                <a:srgbClr val="58585B"/>
              </a:buClr>
              <a:buNone/>
            </a:pPr>
            <a:r>
              <a:rPr lang="en-US" sz="1200" dirty="0"/>
              <a:t>Pick one word for one abstract concept and stick with it. For instance, it’s confusing to have fetch, retrieve, and get as equivalent methods of different </a:t>
            </a:r>
            <a:r>
              <a:rPr lang="en-US" sz="1200" dirty="0" smtClean="0"/>
              <a:t>classes</a:t>
            </a:r>
          </a:p>
          <a:p>
            <a:pPr>
              <a:lnSpc>
                <a:spcPct val="100000"/>
              </a:lnSpc>
              <a:spcBef>
                <a:spcPts val="0"/>
              </a:spcBef>
              <a:buClr>
                <a:srgbClr val="58585B"/>
              </a:buClr>
              <a:buNone/>
            </a:pPr>
            <a:r>
              <a:rPr lang="en-US" sz="1200" dirty="0"/>
              <a:t>Avoid using the same word for two purposes. Using the same term for two different ideas is essentially a pun</a:t>
            </a:r>
          </a:p>
          <a:p>
            <a:pPr lvl="0">
              <a:lnSpc>
                <a:spcPct val="100000"/>
              </a:lnSpc>
              <a:spcBef>
                <a:spcPts val="0"/>
              </a:spcBef>
              <a:buClr>
                <a:srgbClr val="58585B"/>
              </a:buClr>
              <a:buNone/>
            </a:pPr>
            <a:endParaRPr lang="en-US" sz="1200" dirty="0"/>
          </a:p>
          <a:p>
            <a:pPr marL="57136" indent="0">
              <a:buNone/>
            </a:pPr>
            <a:endParaRPr lang="en-US" sz="1400" dirty="0" smtClean="0"/>
          </a:p>
          <a:p>
            <a:pPr marL="57136" indent="0">
              <a:buNone/>
            </a:pPr>
            <a:endParaRPr lang="en-US" sz="1300" dirty="0" smtClean="0"/>
          </a:p>
        </p:txBody>
      </p:sp>
    </p:spTree>
    <p:extLst>
      <p:ext uri="{BB962C8B-B14F-4D97-AF65-F5344CB8AC3E}">
        <p14:creationId xmlns:p14="http://schemas.microsoft.com/office/powerpoint/2010/main" val="2190261157"/>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883</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Courier New</vt:lpstr>
      <vt:lpstr>Microsoft YaHei UI</vt:lpstr>
      <vt:lpstr>Nunito Sans</vt:lpstr>
      <vt:lpstr>Calibri</vt:lpstr>
      <vt:lpstr>Georgia</vt:lpstr>
      <vt:lpstr>Arial</vt:lpstr>
      <vt:lpstr>Ulysses template</vt:lpstr>
      <vt:lpstr>LESSON 3: Object Oriented   Programming MultiLayer Architecture</vt:lpstr>
      <vt:lpstr>Object-oriented is a programming paradigm based on the concept of "objects" which may contain data attributes and code methods.</vt:lpstr>
      <vt:lpstr>PowerPoint Presentation</vt:lpstr>
      <vt:lpstr>PowerPoint Presentation</vt:lpstr>
      <vt:lpstr>System Architecture: How Would You Build a City? </vt:lpstr>
      <vt:lpstr>Functions: The First Line of Organization in any Program </vt:lpstr>
      <vt:lpstr>Objects and Data Structures </vt:lpstr>
      <vt:lpstr>Error  Handling: If it obscures logic, it’s wrong!</vt:lpstr>
      <vt:lpstr>Name Convention: Names are everywhere in software! </vt:lpstr>
      <vt:lpstr>PowerPoint Presentation</vt:lpstr>
      <vt:lpstr>Let’s Start to Play</vt:lpstr>
      <vt:lpstr>Exercise 3 part 1</vt:lpstr>
      <vt:lpstr>Exercise 3 part 2</vt:lpstr>
      <vt:lpstr>Thank you very much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MicroController Assembler</dc:title>
  <cp:lastModifiedBy>Antonio Fin (afin)</cp:lastModifiedBy>
  <cp:revision>157</cp:revision>
  <dcterms:modified xsi:type="dcterms:W3CDTF">2018-01-12T15:55:26Z</dcterms:modified>
</cp:coreProperties>
</file>