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6" r:id="rId3"/>
    <p:sldId id="290" r:id="rId4"/>
    <p:sldId id="311" r:id="rId5"/>
    <p:sldId id="312" r:id="rId6"/>
    <p:sldId id="314" r:id="rId7"/>
    <p:sldId id="313" r:id="rId8"/>
    <p:sldId id="315" r:id="rId9"/>
    <p:sldId id="287" r:id="rId10"/>
    <p:sldId id="310" r:id="rId11"/>
    <p:sldId id="296" r:id="rId12"/>
    <p:sldId id="298" r:id="rId13"/>
  </p:sldIdLst>
  <p:sldSz cx="9144000" cy="5143500" type="screen16x9"/>
  <p:notesSz cx="6858000" cy="9144000"/>
  <p:embeddedFontLst>
    <p:embeddedFont>
      <p:font typeface="Microsoft YaHei UI" panose="020B0503020204020204" pitchFamily="34" charset="-122"/>
      <p:regular r:id="rId15"/>
      <p:bold r:id="rId16"/>
    </p:embeddedFont>
    <p:embeddedFont>
      <p:font typeface="Nunito Sans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9E"/>
    <a:srgbClr val="FFFF99"/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06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5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030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4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28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7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94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in.antonio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4096497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LESSON 4:</a:t>
            </a:r>
            <a:br>
              <a:rPr lang="en" dirty="0" smtClean="0"/>
            </a:br>
            <a:r>
              <a:rPr lang="en" dirty="0"/>
              <a:t>Design Patterns</a:t>
            </a:r>
            <a:br>
              <a:rPr lang="en" dirty="0"/>
            </a:br>
            <a:r>
              <a:rPr lang="en" dirty="0"/>
              <a:t>Scripting</a:t>
            </a:r>
            <a:br>
              <a:rPr lang="en" dirty="0"/>
            </a:b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4 part 1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Pomodoro App</a:t>
            </a:r>
          </a:p>
          <a:p>
            <a:r>
              <a:rPr lang="en-US" dirty="0" smtClean="0"/>
              <a:t>Try to change the </a:t>
            </a:r>
            <a:r>
              <a:rPr lang="en-US" dirty="0" err="1" smtClean="0"/>
              <a:t>config</a:t>
            </a:r>
            <a:r>
              <a:rPr lang="en-US" dirty="0" err="1"/>
              <a:t>.</a:t>
            </a:r>
            <a:r>
              <a:rPr lang="en-US" dirty="0" err="1" smtClean="0"/>
              <a:t>json</a:t>
            </a:r>
            <a:r>
              <a:rPr lang="en-US" dirty="0" smtClean="0"/>
              <a:t> colors and strings and re-run the Pomodoro App</a:t>
            </a:r>
          </a:p>
        </p:txBody>
      </p:sp>
      <p:sp>
        <p:nvSpPr>
          <p:cNvPr id="7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805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/>
            </a:pPr>
            <a:r>
              <a:rPr lang="en" dirty="0" smtClean="0"/>
              <a:t>Read the Exercise documentation</a:t>
            </a:r>
          </a:p>
          <a:p>
            <a:pPr marL="114300" lvl="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./ComputerProgrammingBasic/exercise3/Exercise_3.pptx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</a:t>
            </a:r>
            <a:r>
              <a:rPr lang="en" smtClean="0"/>
              <a:t>Pomodoro Timer class </a:t>
            </a:r>
            <a:r>
              <a:rPr lang="en" dirty="0" smtClean="0"/>
              <a:t>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Countdown class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Low Window class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Config class documentation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Run the App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Change the config.json and run the App</a:t>
            </a:r>
          </a:p>
          <a:p>
            <a:pPr marL="114300" lvl="0" rtl="0">
              <a:spcBef>
                <a:spcPts val="0"/>
              </a:spcBef>
              <a:spcAft>
                <a:spcPts val="1000"/>
              </a:spcAft>
              <a:buSzPts val="18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7980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4 part 2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dirty="0" smtClean="0"/>
              <a:t>Refactor Config class improving readability: adding get APIs to hide the content of the data structure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805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buFont typeface="+mj-lt"/>
              <a:buAutoNum type="arabicPeriod"/>
            </a:pPr>
            <a:r>
              <a:rPr lang="en" dirty="0"/>
              <a:t>Review the </a:t>
            </a:r>
            <a:r>
              <a:rPr lang="en" dirty="0" smtClean="0"/>
              <a:t>Pomodoro Config</a:t>
            </a:r>
            <a:endParaRPr lang="en" dirty="0"/>
          </a:p>
          <a:p>
            <a:pPr marL="11430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./ComputerProgrammingBasic/exercise3/config.py</a:t>
            </a:r>
            <a:endParaRPr lang="en" dirty="0" smtClean="0"/>
          </a:p>
          <a:p>
            <a:pPr marL="457200" indent="-342900">
              <a:buFont typeface="+mj-lt"/>
              <a:buAutoNum type="arabicPeriod" startAt="2"/>
            </a:pPr>
            <a:r>
              <a:rPr lang="en" dirty="0" smtClean="0"/>
              <a:t>Add </a:t>
            </a:r>
            <a:r>
              <a:rPr lang="it-IT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 APIs 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 detacht the JSON data to the parameter</a:t>
            </a:r>
            <a:endParaRPr lang="en" dirty="0"/>
          </a:p>
          <a:p>
            <a:pPr marL="11430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e.g. </a:t>
            </a:r>
            <a:r>
              <a:rPr lang="it-IT" sz="80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getForeGroundColor()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615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11425" y="15494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Thank you very much for your time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11425" y="2572500"/>
            <a:ext cx="3517200" cy="178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If you have any questions about this document please don’t hesitate to contact </a:t>
            </a:r>
            <a:r>
              <a:rPr lang="en" dirty="0" smtClean="0"/>
              <a:t>me </a:t>
            </a:r>
            <a:r>
              <a:rPr lang="en" dirty="0"/>
              <a:t>at:</a:t>
            </a:r>
          </a:p>
          <a:p>
            <a:pPr marL="457200" lvl="0" indent="-304800" rtl="0">
              <a:spcBef>
                <a:spcPts val="0"/>
              </a:spcBef>
              <a:spcAft>
                <a:spcPts val="1000"/>
              </a:spcAft>
              <a:buSzPts val="1200"/>
              <a:buChar char="▪"/>
            </a:pPr>
            <a:r>
              <a:rPr lang="en" dirty="0" smtClean="0">
                <a:hlinkClick r:id="rId3"/>
              </a:rPr>
              <a:t>fin.antonio@gmail.com</a:t>
            </a:r>
            <a:r>
              <a:rPr lang="en" dirty="0" smtClean="0"/>
              <a:t> </a:t>
            </a:r>
            <a:endParaRPr lang="en" dirty="0"/>
          </a:p>
        </p:txBody>
      </p:sp>
      <p:grpSp>
        <p:nvGrpSpPr>
          <p:cNvPr id="474" name="Shape 474"/>
          <p:cNvGrpSpPr/>
          <p:nvPr/>
        </p:nvGrpSpPr>
        <p:grpSpPr>
          <a:xfrm>
            <a:off x="628402" y="1039422"/>
            <a:ext cx="542234" cy="510157"/>
            <a:chOff x="5972700" y="2330200"/>
            <a:chExt cx="411625" cy="387275"/>
          </a:xfrm>
        </p:grpSpPr>
        <p:sp>
          <p:nvSpPr>
            <p:cNvPr id="475" name="Shape 47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0577" b="11382"/>
          <a:stretch/>
        </p:blipFill>
        <p:spPr>
          <a:xfrm>
            <a:off x="4567435" y="0"/>
            <a:ext cx="4576565" cy="51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868190" y="575500"/>
            <a:ext cx="6045565" cy="15164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/>
              <a:t>Design patterns </a:t>
            </a:r>
            <a:r>
              <a:rPr lang="en-US" dirty="0" smtClean="0"/>
              <a:t>is a template documentation containing formalized best practices that the programmer can use during designing of SW Application and System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0889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000" i="1" dirty="0" smtClean="0"/>
              <a:t>How </a:t>
            </a:r>
            <a:r>
              <a:rPr lang="en-US" sz="2000" i="1" dirty="0"/>
              <a:t>to solve </a:t>
            </a:r>
            <a:r>
              <a:rPr lang="en-US" sz="2000" i="1" dirty="0" smtClean="0"/>
              <a:t>common problems present in many </a:t>
            </a:r>
            <a:r>
              <a:rPr lang="en-US" sz="2000" i="1" dirty="0"/>
              <a:t>different </a:t>
            </a:r>
            <a:r>
              <a:rPr lang="en-US" sz="2000" i="1" dirty="0" smtClean="0"/>
              <a:t>situations when designing a SW?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1028" name="Picture 4" descr="Risultati immagini per design pattern le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111" y="2177563"/>
            <a:ext cx="4723726" cy="2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isultati immagini pe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19" y="0"/>
            <a:ext cx="656371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9" name="Shape 129"/>
          <p:cNvSpPr txBox="1">
            <a:spLocks/>
          </p:cNvSpPr>
          <p:nvPr/>
        </p:nvSpPr>
        <p:spPr>
          <a:xfrm>
            <a:off x="157880" y="614970"/>
            <a:ext cx="2256395" cy="9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dirty="0" smtClean="0"/>
              <a:t>Design Pattern</a:t>
            </a:r>
            <a:endParaRPr lang="en" dirty="0"/>
          </a:p>
        </p:txBody>
      </p:sp>
      <p:sp>
        <p:nvSpPr>
          <p:cNvPr id="10" name="Shape 131"/>
          <p:cNvSpPr txBox="1">
            <a:spLocks/>
          </p:cNvSpPr>
          <p:nvPr/>
        </p:nvSpPr>
        <p:spPr>
          <a:xfrm>
            <a:off x="157880" y="1654255"/>
            <a:ext cx="2328761" cy="295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sz="14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just"/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In 1994, </a:t>
            </a:r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design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patterns gained popularity in computer science after the book Design Patterns: Elements of Reusable Object-Oriented Software was </a:t>
            </a:r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published by the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authors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Gamma, Helm, Johnson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and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 </a:t>
            </a:r>
            <a:r>
              <a:rPr lang="en-US" i="0" dirty="0" err="1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Vlissides</a:t>
            </a:r>
            <a:endParaRPr lang="it-IT" i="0" dirty="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5" y="275882"/>
            <a:ext cx="5510082" cy="459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Creational patterns: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trying to create objects in a manner suitable to the situation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7171"/>
              </p:ext>
            </p:extLst>
          </p:nvPr>
        </p:nvGraphicFramePr>
        <p:xfrm>
          <a:off x="1089824" y="1828149"/>
          <a:ext cx="6949002" cy="2049780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Builder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Separate the construction of a complex object from its representation, allowing the same construction process to create various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representations</a:t>
                      </a:r>
                      <a:endParaRPr lang="en-US" sz="1200" b="0" i="0" u="none" strike="noStrike" cap="none" dirty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Georgia"/>
                      </a:endParaRP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Factory method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Define an interface for creating a single object, but let subclasses decide which class to instantiate. Factory Method lets a class defer instantiation to subclasses.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Object pool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Avoid expensive acquisition and release of resources by recycling objects that are no longer in use. Can be considered a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generalization </a:t>
                      </a:r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of connection pool and thread pool patterns.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Singleton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Ensure a class has only one instance, and provide a global point of access to it.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Structural patterns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identifying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 simple way to realize relationships between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entities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79509"/>
              </p:ext>
            </p:extLst>
          </p:nvPr>
        </p:nvGraphicFramePr>
        <p:xfrm>
          <a:off x="1089824" y="1828149"/>
          <a:ext cx="6949002" cy="2049780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Wrapper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Convert the interface of a class into another interface clients expect. An adapter lets classes work together that could not otherwise because of incompatible interfaces. The enterprise integration pattern equivalent is the translator.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Bridge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Decouple an abstraction from its implementation allowing the two to vary independently.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Decorator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Attach additional responsibilities to an object dynamically keeping the same interface. Decorators provide a flexible alternative to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sub-classing </a:t>
                      </a:r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for extending functionality.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Proxy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Provide a surrogate or placeholder for another object to control access to it.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Behavioral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patterns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identifying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common communication patterns between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objects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74366"/>
              </p:ext>
            </p:extLst>
          </p:nvPr>
        </p:nvGraphicFramePr>
        <p:xfrm>
          <a:off x="1089824" y="1537204"/>
          <a:ext cx="6949002" cy="3156585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Chain of responsibility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Avoid coupling the sender of a request to its receiver by giving more than one object a chance to handle the request. Chain the receiving objects and pass the request along the chain until an object handles it.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Command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Encapsulate a request as an object, thereby allowing for the parameterization of clients with different requests, and the queuing or logging of requests. It also allows for the support of undoable operations.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Interpreter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Given a language, define a representation for its grammar along with an interpreter that uses the representation to interpret sentences in the language.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Iterator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Provide a way to access the elements of an aggregate object sequentially without exposing its underlying representation.</a:t>
                      </a:r>
                    </a:p>
                  </a:txBody>
                  <a:tcPr marL="72000" marR="7200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Mediator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Define an object that encapsulates how a set of objects interact. Mediator promotes loose coupling by keeping objects from referring to each other explicitly, and it allows their interaction to vary independently.</a:t>
                      </a:r>
                    </a:p>
                  </a:txBody>
                  <a:tcPr marL="72000" marR="72000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Concurrency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patterns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dealing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with the multi-threaded programming paradigm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56163"/>
              </p:ext>
            </p:extLst>
          </p:nvPr>
        </p:nvGraphicFramePr>
        <p:xfrm>
          <a:off x="1096751" y="1523349"/>
          <a:ext cx="6949002" cy="3161665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Active Object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Decouples method execution from method invocation that reside in their own thread of control. The goal is to introduce concurrency, by using asynchronous method invocation and a scheduler for handling requests.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Double-checked locking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Reduce the overhead of acquiring a lock by first testing the locking criterion (the 'lock hint') in an unsafe manner; only if that succeeds does the actual locking logic proceed.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Can be unsafe when implemented in some language/hardware combinations. It can therefore sometimes be considered an anti-pattern.</a:t>
                      </a:r>
                    </a:p>
                  </a:txBody>
                  <a:tcPr marL="72000" marR="7200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Monitor object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An object whose methods are subject to mutual exclusion, thus preventing multiple objects from erroneously trying to use it at the same time.</a:t>
                      </a:r>
                    </a:p>
                  </a:txBody>
                  <a:tcPr marL="72000" marR="7200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Reactor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 reactor object provides an asynchronous interface to resources that must be handled synchronously.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Thread-specific storage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Static or "global" memory local to a thread.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5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868190" y="575499"/>
            <a:ext cx="6045565" cy="43705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 smtClean="0"/>
              <a:t>Scripting language are born to automate </a:t>
            </a:r>
            <a:r>
              <a:rPr lang="en-US" dirty="0"/>
              <a:t>the execution of tasks that could alternatively be executed one-by-one by a human </a:t>
            </a:r>
            <a:r>
              <a:rPr lang="en-US" dirty="0" smtClean="0"/>
              <a:t>operator</a:t>
            </a:r>
          </a:p>
          <a:p>
            <a:pPr algn="just">
              <a:buNone/>
            </a:pPr>
            <a:r>
              <a:rPr lang="en-US" dirty="0"/>
              <a:t>They are often interpreted (not compiled) and this </a:t>
            </a:r>
            <a:r>
              <a:rPr lang="en-US" dirty="0" smtClean="0"/>
              <a:t>simplifies </a:t>
            </a:r>
            <a:r>
              <a:rPr lang="en-US" dirty="0"/>
              <a:t>the </a:t>
            </a:r>
            <a:r>
              <a:rPr lang="en-US" dirty="0" smtClean="0"/>
              <a:t>development. So, they are now very popular also into the development of Web Applications and Web Server programs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0889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000" i="1" dirty="0" smtClean="0"/>
              <a:t>Very high level programming language more fast to learn and to write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571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 b="1" dirty="0" smtClean="0"/>
              <a:t>Let’s Start to Play</a:t>
            </a:r>
            <a:endParaRPr lang="en" sz="72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  <p:sp>
        <p:nvSpPr>
          <p:cNvPr id="17" name="Shape 162"/>
          <p:cNvSpPr txBox="1">
            <a:spLocks/>
          </p:cNvSpPr>
          <p:nvPr/>
        </p:nvSpPr>
        <p:spPr>
          <a:xfrm>
            <a:off x="685800" y="3868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spcBef>
                <a:spcPts val="0"/>
              </a:spcBef>
              <a:buFont typeface="Nunito Sans"/>
              <a:buNone/>
            </a:pPr>
            <a:r>
              <a:rPr lang="en" i="1" dirty="0" smtClean="0">
                <a:solidFill>
                  <a:srgbClr val="FFFFFF"/>
                </a:solidFill>
              </a:rPr>
              <a:t>Programming a virtual OS in a Structured Language</a:t>
            </a:r>
            <a:endParaRPr lang="en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713</Words>
  <Application>Microsoft Office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Microsoft YaHei UI</vt:lpstr>
      <vt:lpstr>Nunito Sans</vt:lpstr>
      <vt:lpstr>Calibri</vt:lpstr>
      <vt:lpstr>Georgia</vt:lpstr>
      <vt:lpstr>Ulysses template</vt:lpstr>
      <vt:lpstr>LESSON 4: Design Patterns Scripting </vt:lpstr>
      <vt:lpstr>How to solve common problems present in many different situations when designing a SW?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Very high level programming language more fast to learn and to write</vt:lpstr>
      <vt:lpstr>Let’s Start to Play</vt:lpstr>
      <vt:lpstr>Exercise 4 part 1</vt:lpstr>
      <vt:lpstr>Exercise 4 part 2</vt:lpstr>
      <vt:lpstr>Thank you very much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177</cp:revision>
  <dcterms:modified xsi:type="dcterms:W3CDTF">2018-01-15T17:03:42Z</dcterms:modified>
</cp:coreProperties>
</file>