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311" r:id="rId3"/>
    <p:sldId id="315" r:id="rId4"/>
    <p:sldId id="302" r:id="rId5"/>
    <p:sldId id="316" r:id="rId6"/>
    <p:sldId id="317" r:id="rId7"/>
    <p:sldId id="318" r:id="rId8"/>
  </p:sldIdLst>
  <p:sldSz cx="9144000" cy="5143500" type="screen16x9"/>
  <p:notesSz cx="6858000" cy="9144000"/>
  <p:embeddedFontLst>
    <p:embeddedFont>
      <p:font typeface="Nunito Sans" panose="020B0604020202020204" charset="0"/>
      <p:regular r:id="rId10"/>
      <p:bold r:id="rId11"/>
      <p:italic r:id="rId12"/>
      <p:boldItalic r:id="rId13"/>
    </p:embeddedFont>
    <p:embeddedFont>
      <p:font typeface="Microsoft YaHei" panose="020B0503020204020204" pitchFamily="34" charset="-122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Georgia" panose="02040502050405020303" pitchFamily="18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2F608D-247E-48B9-AEF1-B047CABF1DD8}">
  <a:tblStyle styleId="{FA2F608D-247E-48B9-AEF1-B047CABF1D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34085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834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144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954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2139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641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7010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2608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/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▪"/>
              <a:defRPr sz="1100"/>
            </a:lvl1pPr>
            <a:lvl2pPr lvl="1">
              <a:spcBef>
                <a:spcPts val="0"/>
              </a:spcBef>
              <a:buSzPts val="1100"/>
              <a:buChar char="-"/>
              <a:defRPr sz="1100"/>
            </a:lvl2pPr>
            <a:lvl3pPr lvl="2">
              <a:spcBef>
                <a:spcPts val="0"/>
              </a:spcBef>
              <a:buSzPts val="1100"/>
              <a:buChar char="-"/>
              <a:defRPr sz="1100"/>
            </a:lvl3pPr>
            <a:lvl4pPr lvl="3">
              <a:spcBef>
                <a:spcPts val="0"/>
              </a:spcBef>
              <a:buSzPts val="1100"/>
              <a:buChar char="-"/>
              <a:defRPr sz="1100"/>
            </a:lvl4pPr>
            <a:lvl5pPr lvl="4">
              <a:spcBef>
                <a:spcPts val="0"/>
              </a:spcBef>
              <a:buSzPts val="1100"/>
              <a:buChar char="-"/>
              <a:defRPr sz="1100"/>
            </a:lvl5pPr>
            <a:lvl6pPr lvl="5">
              <a:spcBef>
                <a:spcPts val="0"/>
              </a:spcBef>
              <a:buSzPts val="1100"/>
              <a:buChar char="-"/>
              <a:defRPr sz="1100"/>
            </a:lvl6pPr>
            <a:lvl7pPr lvl="6">
              <a:spcBef>
                <a:spcPts val="0"/>
              </a:spcBef>
              <a:buSzPts val="1100"/>
              <a:buChar char="-"/>
              <a:defRPr sz="1100"/>
            </a:lvl7pPr>
            <a:lvl8pPr lvl="7">
              <a:spcBef>
                <a:spcPts val="0"/>
              </a:spcBef>
              <a:buSzPts val="1100"/>
              <a:buChar char="-"/>
              <a:defRPr sz="1100"/>
            </a:lvl8pPr>
            <a:lvl9pPr lvl="8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▪"/>
              <a:defRPr sz="1100"/>
            </a:lvl1pPr>
            <a:lvl2pPr lvl="1">
              <a:spcBef>
                <a:spcPts val="0"/>
              </a:spcBef>
              <a:buSzPts val="1100"/>
              <a:buChar char="-"/>
              <a:defRPr sz="1100"/>
            </a:lvl2pPr>
            <a:lvl3pPr lvl="2">
              <a:spcBef>
                <a:spcPts val="0"/>
              </a:spcBef>
              <a:buSzPts val="1100"/>
              <a:buChar char="-"/>
              <a:defRPr sz="1100"/>
            </a:lvl3pPr>
            <a:lvl4pPr lvl="3">
              <a:spcBef>
                <a:spcPts val="0"/>
              </a:spcBef>
              <a:buSzPts val="1100"/>
              <a:buChar char="-"/>
              <a:defRPr sz="1100"/>
            </a:lvl4pPr>
            <a:lvl5pPr lvl="4">
              <a:spcBef>
                <a:spcPts val="0"/>
              </a:spcBef>
              <a:buSzPts val="1100"/>
              <a:buChar char="-"/>
              <a:defRPr sz="1100"/>
            </a:lvl5pPr>
            <a:lvl6pPr lvl="5">
              <a:spcBef>
                <a:spcPts val="0"/>
              </a:spcBef>
              <a:buSzPts val="1100"/>
              <a:buChar char="-"/>
              <a:defRPr sz="1100"/>
            </a:lvl6pPr>
            <a:lvl7pPr lvl="6">
              <a:spcBef>
                <a:spcPts val="0"/>
              </a:spcBef>
              <a:buSzPts val="1100"/>
              <a:buChar char="-"/>
              <a:defRPr sz="1100"/>
            </a:lvl7pPr>
            <a:lvl8pPr lvl="7">
              <a:spcBef>
                <a:spcPts val="0"/>
              </a:spcBef>
              <a:buSzPts val="1100"/>
              <a:buChar char="-"/>
              <a:defRPr sz="1100"/>
            </a:lvl8pPr>
            <a:lvl9pPr lvl="8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23" name="Shape 23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100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lvl="1" rtl="0">
              <a:spcBef>
                <a:spcPts val="0"/>
              </a:spcBef>
              <a:spcAft>
                <a:spcPts val="100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100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100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400"/>
              <a:buNone/>
              <a:defRPr/>
            </a:lvl1pPr>
            <a:lvl2pPr lvl="1" rtl="0">
              <a:spcBef>
                <a:spcPts val="0"/>
              </a:spcBef>
              <a:buSzPts val="2400"/>
              <a:buNone/>
              <a:defRPr/>
            </a:lvl2pPr>
            <a:lvl3pPr lvl="2" rtl="0">
              <a:spcBef>
                <a:spcPts val="0"/>
              </a:spcBef>
              <a:buSzPts val="2400"/>
              <a:buNone/>
              <a:defRPr/>
            </a:lvl3pPr>
            <a:lvl4pPr lvl="3" rtl="0">
              <a:spcBef>
                <a:spcPts val="0"/>
              </a:spcBef>
              <a:buSzPts val="2400"/>
              <a:buNone/>
              <a:defRPr/>
            </a:lvl4pPr>
            <a:lvl5pPr lvl="4" rtl="0">
              <a:spcBef>
                <a:spcPts val="0"/>
              </a:spcBef>
              <a:buSzPts val="2400"/>
              <a:buNone/>
              <a:defRPr/>
            </a:lvl5pPr>
            <a:lvl6pPr lvl="5" rtl="0">
              <a:spcBef>
                <a:spcPts val="0"/>
              </a:spcBef>
              <a:buSzPts val="2400"/>
              <a:buNone/>
              <a:defRPr/>
            </a:lvl6pPr>
            <a:lvl7pPr lvl="6" rtl="0">
              <a:spcBef>
                <a:spcPts val="0"/>
              </a:spcBef>
              <a:buSzPts val="2400"/>
              <a:buNone/>
              <a:defRPr/>
            </a:lvl7pPr>
            <a:lvl8pPr lvl="7" rtl="0">
              <a:spcBef>
                <a:spcPts val="0"/>
              </a:spcBef>
              <a:buSzPts val="2400"/>
              <a:buNone/>
              <a:defRPr/>
            </a:lvl8pPr>
            <a:lvl9pPr lvl="8" rtl="0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660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2 columns with intro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400"/>
              <a:buNone/>
              <a:defRPr/>
            </a:lvl1pPr>
            <a:lvl2pPr lvl="1" rtl="0">
              <a:spcBef>
                <a:spcPts val="0"/>
              </a:spcBef>
              <a:buSzPts val="2400"/>
              <a:buNone/>
              <a:defRPr/>
            </a:lvl2pPr>
            <a:lvl3pPr lvl="2" rtl="0">
              <a:spcBef>
                <a:spcPts val="0"/>
              </a:spcBef>
              <a:buSzPts val="2400"/>
              <a:buNone/>
              <a:defRPr/>
            </a:lvl3pPr>
            <a:lvl4pPr lvl="3" rtl="0">
              <a:spcBef>
                <a:spcPts val="0"/>
              </a:spcBef>
              <a:buSzPts val="2400"/>
              <a:buNone/>
              <a:defRPr/>
            </a:lvl4pPr>
            <a:lvl5pPr lvl="4" rtl="0">
              <a:spcBef>
                <a:spcPts val="0"/>
              </a:spcBef>
              <a:buSzPts val="2400"/>
              <a:buNone/>
              <a:defRPr/>
            </a:lvl5pPr>
            <a:lvl6pPr lvl="5" rtl="0">
              <a:spcBef>
                <a:spcPts val="0"/>
              </a:spcBef>
              <a:buSzPts val="2400"/>
              <a:buNone/>
              <a:defRPr/>
            </a:lvl6pPr>
            <a:lvl7pPr lvl="6" rtl="0">
              <a:spcBef>
                <a:spcPts val="0"/>
              </a:spcBef>
              <a:buSzPts val="2400"/>
              <a:buNone/>
              <a:defRPr/>
            </a:lvl7pPr>
            <a:lvl8pPr lvl="7" rtl="0">
              <a:spcBef>
                <a:spcPts val="0"/>
              </a:spcBef>
              <a:buSzPts val="2400"/>
              <a:buNone/>
              <a:defRPr/>
            </a:lvl8pPr>
            <a:lvl9pPr lvl="8" rtl="0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100"/>
              <a:buChar char="▪"/>
              <a:defRPr sz="1100"/>
            </a:lvl1pPr>
            <a:lvl2pPr lvl="1" rtl="0">
              <a:spcBef>
                <a:spcPts val="0"/>
              </a:spcBef>
              <a:buSzPts val="1100"/>
              <a:buChar char="-"/>
              <a:defRPr sz="1100"/>
            </a:lvl2pPr>
            <a:lvl3pPr lvl="2" rtl="0">
              <a:spcBef>
                <a:spcPts val="0"/>
              </a:spcBef>
              <a:buSzPts val="1100"/>
              <a:buChar char="-"/>
              <a:defRPr sz="1100"/>
            </a:lvl3pPr>
            <a:lvl4pPr lvl="3" rtl="0">
              <a:spcBef>
                <a:spcPts val="0"/>
              </a:spcBef>
              <a:buSzPts val="1100"/>
              <a:buChar char="-"/>
              <a:defRPr sz="1100"/>
            </a:lvl4pPr>
            <a:lvl5pPr lvl="4" rtl="0">
              <a:spcBef>
                <a:spcPts val="0"/>
              </a:spcBef>
              <a:buSzPts val="1100"/>
              <a:buChar char="-"/>
              <a:defRPr sz="1100"/>
            </a:lvl5pPr>
            <a:lvl6pPr lvl="5" rtl="0">
              <a:spcBef>
                <a:spcPts val="0"/>
              </a:spcBef>
              <a:buSzPts val="1100"/>
              <a:buChar char="-"/>
              <a:defRPr sz="1100"/>
            </a:lvl6pPr>
            <a:lvl7pPr lvl="6" rtl="0">
              <a:spcBef>
                <a:spcPts val="0"/>
              </a:spcBef>
              <a:buSzPts val="1100"/>
              <a:buChar char="-"/>
              <a:defRPr sz="1100"/>
            </a:lvl7pPr>
            <a:lvl8pPr lvl="7" rtl="0">
              <a:spcBef>
                <a:spcPts val="0"/>
              </a:spcBef>
              <a:buSzPts val="1100"/>
              <a:buChar char="-"/>
              <a:defRPr sz="1100"/>
            </a:lvl8pPr>
            <a:lvl9pPr lvl="8" rtl="0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100"/>
              <a:buChar char="▪"/>
              <a:defRPr sz="1100"/>
            </a:lvl1pPr>
            <a:lvl2pPr lvl="1" rtl="0">
              <a:spcBef>
                <a:spcPts val="0"/>
              </a:spcBef>
              <a:buSzPts val="1100"/>
              <a:buChar char="-"/>
              <a:defRPr sz="1100"/>
            </a:lvl2pPr>
            <a:lvl3pPr lvl="2" rtl="0">
              <a:spcBef>
                <a:spcPts val="0"/>
              </a:spcBef>
              <a:buSzPts val="1100"/>
              <a:buChar char="-"/>
              <a:defRPr sz="1100"/>
            </a:lvl3pPr>
            <a:lvl4pPr lvl="3" rtl="0">
              <a:spcBef>
                <a:spcPts val="0"/>
              </a:spcBef>
              <a:buSzPts val="1100"/>
              <a:buChar char="-"/>
              <a:defRPr sz="1100"/>
            </a:lvl4pPr>
            <a:lvl5pPr lvl="4" rtl="0">
              <a:spcBef>
                <a:spcPts val="0"/>
              </a:spcBef>
              <a:buSzPts val="1100"/>
              <a:buChar char="-"/>
              <a:defRPr sz="1100"/>
            </a:lvl5pPr>
            <a:lvl6pPr lvl="5" rtl="0">
              <a:spcBef>
                <a:spcPts val="0"/>
              </a:spcBef>
              <a:buSzPts val="1100"/>
              <a:buChar char="-"/>
              <a:defRPr sz="1100"/>
            </a:lvl6pPr>
            <a:lvl7pPr lvl="6" rtl="0">
              <a:spcBef>
                <a:spcPts val="0"/>
              </a:spcBef>
              <a:buSzPts val="1100"/>
              <a:buChar char="-"/>
              <a:defRPr sz="1100"/>
            </a:lvl7pPr>
            <a:lvl8pPr lvl="7" rtl="0">
              <a:spcBef>
                <a:spcPts val="0"/>
              </a:spcBef>
              <a:buSzPts val="1100"/>
              <a:buChar char="-"/>
              <a:defRPr sz="1100"/>
            </a:lvl8pPr>
            <a:lvl9pPr lvl="8" rtl="0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674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rot="5400000" flipH="1">
            <a:off x="4518950" y="-3360875"/>
            <a:ext cx="113100" cy="91512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-7125" y="1271275"/>
            <a:ext cx="9151200" cy="387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847275" y="1704600"/>
            <a:ext cx="5449500" cy="2714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SzPts val="2400"/>
              <a:buFont typeface="Georgia"/>
              <a:buChar char="▪"/>
              <a:defRPr sz="2400" i="1">
                <a:latin typeface="Georgia"/>
                <a:ea typeface="Georgia"/>
                <a:cs typeface="Georgia"/>
                <a:sym typeface="Georgia"/>
              </a:defRPr>
            </a:lvl1pPr>
            <a:lvl2pPr lvl="1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2pPr>
            <a:lvl3pPr lvl="2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3pPr>
            <a:lvl4pPr lvl="3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4pPr>
            <a:lvl5pPr lvl="4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5pPr>
            <a:lvl6pPr lvl="5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6pPr>
            <a:lvl7pPr lvl="6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7pPr>
            <a:lvl8pPr lvl="7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8pPr>
            <a:lvl9pPr lvl="8" algn="ctr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3491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600"/>
              </a:spcBef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rPr>
              <a:t>‹#›</a:t>
            </a:fld>
            <a:endParaRPr lang="en" sz="1000">
              <a:solidFill>
                <a:srgbClr val="CCCCC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62" r:id="rId3"/>
    <p:sldLayoutId id="2147483663" r:id="rId4"/>
    <p:sldLayoutId id="2147483664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hyperlink" Target="https://www.google.ca/intl/en/chrome/browser/desktop/index.html" TargetMode="External"/><Relationship Id="rId4" Type="http://schemas.openxmlformats.org/officeDocument/2006/relationships/hyperlink" Target="https://github.com/antfin/ComputerProgrammingBasic.gi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Exercise </a:t>
            </a:r>
            <a:r>
              <a:rPr lang="en" dirty="0"/>
              <a:t>4</a:t>
            </a:r>
            <a:r>
              <a:rPr lang="en" dirty="0" smtClean="0"/>
              <a:t>: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Task List Web App</a:t>
            </a:r>
            <a:endParaRPr lang="en" dirty="0"/>
          </a:p>
        </p:txBody>
      </p:sp>
      <p:grpSp>
        <p:nvGrpSpPr>
          <p:cNvPr id="92" name="Shape 92"/>
          <p:cNvGrpSpPr/>
          <p:nvPr/>
        </p:nvGrpSpPr>
        <p:grpSpPr>
          <a:xfrm>
            <a:off x="572752" y="1899264"/>
            <a:ext cx="549262" cy="487982"/>
            <a:chOff x="5292575" y="3681900"/>
            <a:chExt cx="420150" cy="373275"/>
          </a:xfrm>
        </p:grpSpPr>
        <p:sp>
          <p:nvSpPr>
            <p:cNvPr id="93" name="Shape 9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090625" y="575499"/>
            <a:ext cx="5596200" cy="417435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" sz="105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Download GIT </a:t>
            </a:r>
          </a:p>
          <a:p>
            <a:pPr lvl="0" algn="just">
              <a:buNone/>
            </a:pPr>
            <a:r>
              <a:rPr lang="en" sz="1050" dirty="0" smtClean="0">
                <a:sym typeface="Nunito Sans"/>
              </a:rPr>
              <a:t>	e.g </a:t>
            </a:r>
            <a:r>
              <a:rPr lang="it-IT" sz="1050" dirty="0" smtClean="0">
                <a:sym typeface="Nunito Sans"/>
                <a:hlinkClick r:id="rId3"/>
              </a:rPr>
              <a:t>https</a:t>
            </a:r>
            <a:r>
              <a:rPr lang="it-IT" sz="1050" dirty="0">
                <a:sym typeface="Nunito Sans"/>
                <a:hlinkClick r:id="rId3"/>
              </a:rPr>
              <a:t>://git-scm.com/downloads</a:t>
            </a:r>
            <a:r>
              <a:rPr lang="it-IT" sz="1050" dirty="0">
                <a:sym typeface="Nunito Sans"/>
              </a:rPr>
              <a:t> </a:t>
            </a:r>
            <a:endParaRPr lang="en" sz="1050" dirty="0">
              <a:sym typeface="Nunito Sans"/>
            </a:endParaRPr>
          </a:p>
          <a:p>
            <a:pPr marL="342900" lvl="0" indent="-342900" algn="just">
              <a:buFont typeface="+mj-lt"/>
              <a:buAutoNum type="arabicPeriod" startAt="2"/>
            </a:pPr>
            <a:r>
              <a:rPr lang="en" sz="105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Create a folder where to install the course exercise </a:t>
            </a:r>
          </a:p>
          <a:p>
            <a:pPr lvl="0" algn="just">
              <a:buNone/>
            </a:pPr>
            <a:r>
              <a:rPr lang="en" sz="1050" i="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	</a:t>
            </a:r>
            <a:r>
              <a:rPr lang="en" sz="1050" dirty="0">
                <a:sym typeface="Nunito Sans"/>
              </a:rPr>
              <a:t>e.g. </a:t>
            </a:r>
            <a:r>
              <a:rPr lang="it-IT" sz="1050" dirty="0">
                <a:sym typeface="Nunito Sans"/>
              </a:rPr>
              <a:t>C:\</a:t>
            </a:r>
            <a:r>
              <a:rPr lang="it-IT" sz="1050" dirty="0" smtClean="0">
                <a:sym typeface="Nunito Sans"/>
              </a:rPr>
              <a:t>Users\afin\code</a:t>
            </a:r>
            <a:r>
              <a:rPr lang="it-IT" sz="1050" dirty="0">
                <a:sym typeface="Nunito Sans"/>
              </a:rPr>
              <a:t>\</a:t>
            </a:r>
            <a:endParaRPr lang="en" sz="1050" dirty="0">
              <a:sym typeface="Nunito Sans"/>
            </a:endParaRPr>
          </a:p>
          <a:p>
            <a:pPr marL="342900" lvl="0" indent="-342900" algn="just">
              <a:buFont typeface="+mj-lt"/>
              <a:buAutoNum type="arabicPeriod" startAt="3"/>
            </a:pPr>
            <a:r>
              <a:rPr lang="en" sz="105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Open a shell where it’s possible to run GIT command and move to the created folder</a:t>
            </a:r>
          </a:p>
          <a:p>
            <a:pPr algn="just">
              <a:buNone/>
            </a:pPr>
            <a:r>
              <a:rPr lang="en" sz="105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	</a:t>
            </a:r>
            <a:r>
              <a:rPr lang="en" sz="1050" dirty="0">
                <a:sym typeface="Nunito Sans"/>
              </a:rPr>
              <a:t>e.g. In Window, u</a:t>
            </a:r>
            <a:r>
              <a:rPr lang="it-IT" sz="1050" dirty="0">
                <a:sym typeface="Nunito Sans"/>
              </a:rPr>
              <a:t>sing Git Bash in the created folder</a:t>
            </a:r>
            <a:endParaRPr lang="en" sz="1050" dirty="0">
              <a:sym typeface="Nunito Sans"/>
            </a:endParaRPr>
          </a:p>
          <a:p>
            <a:pPr marL="342900" lvl="0" indent="-342900" algn="just">
              <a:buFont typeface="+mj-lt"/>
              <a:buAutoNum type="arabicPeriod" startAt="3"/>
            </a:pPr>
            <a:endParaRPr lang="en" sz="1050" i="0" dirty="0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342900" lvl="0" indent="-342900" algn="just">
              <a:buFont typeface="+mj-lt"/>
              <a:buAutoNum type="arabicPeriod" startAt="3"/>
            </a:pPr>
            <a:endParaRPr lang="en" sz="1050" i="0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342900" lvl="0" indent="-342900" algn="just">
              <a:buFont typeface="+mj-lt"/>
              <a:buAutoNum type="arabicPeriod" startAt="3"/>
            </a:pPr>
            <a:endParaRPr lang="en" sz="1050" i="0" dirty="0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342900" lvl="0" indent="-342900" algn="just">
              <a:buFont typeface="+mj-lt"/>
              <a:buAutoNum type="arabicPeriod" startAt="3"/>
            </a:pPr>
            <a:endParaRPr lang="en" sz="1050" i="0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342900" lvl="0" indent="-342900" algn="just">
              <a:buFont typeface="+mj-lt"/>
              <a:buAutoNum type="arabicPeriod" startAt="3"/>
            </a:pPr>
            <a:endParaRPr lang="en" sz="1050" i="0" dirty="0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342900" lvl="0" indent="-342900" algn="just">
              <a:buFont typeface="+mj-lt"/>
              <a:buAutoNum type="arabicPeriod" startAt="4"/>
            </a:pPr>
            <a:r>
              <a:rPr lang="en" sz="105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Donwload the exercise code cloning the git repository</a:t>
            </a:r>
          </a:p>
          <a:p>
            <a:pPr algn="just">
              <a:buNone/>
            </a:pPr>
            <a:r>
              <a:rPr lang="en" sz="1050" i="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	</a:t>
            </a:r>
            <a:r>
              <a:rPr lang="it-IT" sz="1050" dirty="0"/>
              <a:t>git clone </a:t>
            </a:r>
            <a:r>
              <a:rPr lang="it-IT" sz="1050" dirty="0">
                <a:hlinkClick r:id="rId4"/>
              </a:rPr>
              <a:t>https://</a:t>
            </a:r>
            <a:r>
              <a:rPr lang="it-IT" sz="1050" dirty="0" smtClean="0">
                <a:hlinkClick r:id="rId4"/>
              </a:rPr>
              <a:t>github.com/antfin/ComputerProgrammingBasic.git</a:t>
            </a:r>
            <a:endParaRPr lang="it-IT" sz="1050" dirty="0" smtClean="0"/>
          </a:p>
          <a:p>
            <a:pPr marL="342900" lvl="0" indent="-342900" algn="just">
              <a:buFont typeface="+mj-lt"/>
              <a:buAutoNum type="arabicPeriod" startAt="5"/>
            </a:pPr>
            <a:r>
              <a:rPr lang="en" sz="105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Download </a:t>
            </a:r>
            <a:r>
              <a:rPr lang="en" sz="105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Chrome</a:t>
            </a:r>
            <a:endParaRPr lang="en" sz="1050" i="0" dirty="0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lvl="0" algn="just">
              <a:buNone/>
            </a:pPr>
            <a:r>
              <a:rPr lang="en" sz="1050" i="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	</a:t>
            </a:r>
            <a:r>
              <a:rPr lang="en" sz="1200" dirty="0">
                <a:sym typeface="Nunito Sans"/>
              </a:rPr>
              <a:t>e.g. </a:t>
            </a:r>
            <a:r>
              <a:rPr lang="it-IT" sz="1050" dirty="0">
                <a:sym typeface="Nunito Sans"/>
                <a:hlinkClick r:id="rId5"/>
              </a:rPr>
              <a:t>https://</a:t>
            </a:r>
            <a:r>
              <a:rPr lang="it-IT" sz="1050" dirty="0" smtClean="0">
                <a:sym typeface="Nunito Sans"/>
                <a:hlinkClick r:id="rId5"/>
              </a:rPr>
              <a:t>www.google.ca/intl/en/chrome/browser/desktop/index.html</a:t>
            </a:r>
            <a:r>
              <a:rPr lang="it-IT" sz="1050" dirty="0" smtClean="0">
                <a:sym typeface="Nunito Sans"/>
              </a:rPr>
              <a:t> </a:t>
            </a:r>
            <a:endParaRPr lang="en" sz="1050" dirty="0">
              <a:sym typeface="Nunito Sans"/>
            </a:endParaRPr>
          </a:p>
          <a:p>
            <a:pPr lvl="0" algn="just">
              <a:buNone/>
            </a:pPr>
            <a:endParaRPr lang="en" sz="1050" dirty="0">
              <a:sym typeface="Nunito Sans"/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87732" cy="6283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2000" i="1" dirty="0" smtClean="0"/>
              <a:t>Precondition</a:t>
            </a:r>
            <a:endParaRPr lang="en" sz="2000" i="1" dirty="0"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16" name="Shape 124"/>
          <p:cNvSpPr txBox="1">
            <a:spLocks/>
          </p:cNvSpPr>
          <p:nvPr/>
        </p:nvSpPr>
        <p:spPr>
          <a:xfrm>
            <a:off x="234450" y="1203849"/>
            <a:ext cx="1910114" cy="347998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rgbClr val="FFFFFF"/>
              </a:buClr>
              <a:buSzPts val="2400"/>
              <a:buFont typeface="Nunito Sans"/>
              <a:defRPr sz="2000" i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>
              <a:buClr>
                <a:srgbClr val="FFFFFF"/>
              </a:buClr>
              <a:buSzPts val="2400"/>
              <a:buFont typeface="Nunito Sans"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>
              <a:buClr>
                <a:srgbClr val="FFFFFF"/>
              </a:buClr>
              <a:buSzPts val="2400"/>
              <a:buFont typeface="Nunito Sans"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>
              <a:buClr>
                <a:srgbClr val="FFFFFF"/>
              </a:buClr>
              <a:buSzPts val="2400"/>
              <a:buFont typeface="Nunito Sans"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>
              <a:buClr>
                <a:srgbClr val="FFFFFF"/>
              </a:buClr>
              <a:buSzPts val="2400"/>
              <a:buFont typeface="Nunito Sans"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>
              <a:buClr>
                <a:srgbClr val="FFFFFF"/>
              </a:buClr>
              <a:buSzPts val="2400"/>
              <a:buFont typeface="Nunito Sans"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>
              <a:buClr>
                <a:srgbClr val="FFFFFF"/>
              </a:buClr>
              <a:buSzPts val="2400"/>
              <a:buFont typeface="Nunito Sans"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>
              <a:buClr>
                <a:srgbClr val="FFFFFF"/>
              </a:buClr>
              <a:buSzPts val="2400"/>
              <a:buFont typeface="Nunito Sans"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>
              <a:buClr>
                <a:srgbClr val="FFFFFF"/>
              </a:buClr>
              <a:buSzPts val="2400"/>
              <a:buFont typeface="Nunito Sans"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rPr lang="en" sz="1400" dirty="0" smtClean="0">
                <a:latin typeface="Georgia" panose="02040502050405020303" pitchFamily="18" charset="0"/>
              </a:rPr>
              <a:t>Steps needed to run the exercise</a:t>
            </a:r>
            <a:endParaRPr lang="en" sz="1400" dirty="0"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/>
          <a:srcRect t="41870"/>
          <a:stretch/>
        </p:blipFill>
        <p:spPr>
          <a:xfrm>
            <a:off x="4345249" y="1618291"/>
            <a:ext cx="3228157" cy="80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11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6" name="Shape 104"/>
          <p:cNvSpPr txBox="1">
            <a:spLocks/>
          </p:cNvSpPr>
          <p:nvPr/>
        </p:nvSpPr>
        <p:spPr>
          <a:xfrm>
            <a:off x="234449" y="144726"/>
            <a:ext cx="8514845" cy="106570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rgbClr val="FFFFFF"/>
              </a:buClr>
              <a:buSzPts val="2400"/>
            </a:pP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Model-Viewer-Controller separated the user </a:t>
            </a: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command handling from the </a:t>
            </a: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data storage and from the data visualization</a:t>
            </a:r>
            <a:endParaRPr lang="en" sz="2000" i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5" name="Picture 2" descr="https://upload.wikimedia.org/wikipedia/commons/thumb/a/a0/MVC-Process.svg/500px-MVC-Proces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462" y="1339034"/>
            <a:ext cx="3396770" cy="373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71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Event Dispatcher</a:t>
            </a:r>
            <a:endParaRPr lang="en"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4512794" y="364994"/>
            <a:ext cx="4526906" cy="448987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/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Event</a:t>
            </a:r>
            <a:r>
              <a:rPr lang="it-IT" dirty="0" smtClean="0"/>
              <a:t>(.): </a:t>
            </a:r>
            <a:endParaRPr lang="it-IT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attach(): link a listener function to the event. The function will be called to handle the new event notification</a:t>
            </a:r>
            <a:endParaRPr lang="it-IT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sz="1400" dirty="0" smtClean="0">
                <a:solidFill>
                  <a:srgbClr val="999999"/>
                </a:solidFill>
              </a:rPr>
              <a:t>notify(): notify all the listener that a new event has happend</a:t>
            </a:r>
            <a:endParaRPr lang="it-IT" sz="1400" dirty="0" smtClean="0">
              <a:solidFill>
                <a:srgbClr val="999999"/>
              </a:solidFill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46573" y="1914945"/>
            <a:ext cx="3246900" cy="212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Events are used to send information between SW components</a:t>
            </a:r>
          </a:p>
          <a:p>
            <a:pPr marL="0" lvl="0" indent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06884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T</a:t>
            </a:r>
            <a:r>
              <a:rPr lang="it-IT" dirty="0" smtClean="0"/>
              <a:t>a</a:t>
            </a:r>
            <a:r>
              <a:rPr lang="en" dirty="0" smtClean="0"/>
              <a:t>sk Model</a:t>
            </a:r>
            <a:endParaRPr lang="en"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4512794" y="364994"/>
            <a:ext cx="4526906" cy="448987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/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TaskModel</a:t>
            </a:r>
            <a:r>
              <a:rPr lang="it-IT" dirty="0" smtClean="0"/>
              <a:t>(.): </a:t>
            </a:r>
            <a:endParaRPr lang="it-IT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addTask(): add a new Task</a:t>
            </a:r>
            <a:endParaRPr lang="it-IT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sz="1400" dirty="0" smtClean="0">
                <a:solidFill>
                  <a:srgbClr val="999999"/>
                </a:solidFill>
              </a:rPr>
              <a:t>getTask(): return the Task data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dirty="0"/>
              <a:t>setSelectedTask(): </a:t>
            </a:r>
            <a:r>
              <a:rPr lang="it-IT" dirty="0" smtClean="0"/>
              <a:t>set a Task as selected</a:t>
            </a:r>
            <a:endParaRPr lang="it-IT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unselectedTask(): </a:t>
            </a:r>
            <a:r>
              <a:rPr lang="it-IT" dirty="0"/>
              <a:t>set a Task as </a:t>
            </a:r>
            <a:r>
              <a:rPr lang="it-IT" dirty="0" smtClean="0"/>
              <a:t>unselected</a:t>
            </a:r>
            <a:endParaRPr lang="it-IT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dirty="0"/>
              <a:t>setTasksAsCompleted(): </a:t>
            </a:r>
            <a:r>
              <a:rPr lang="it-IT" dirty="0" smtClean="0"/>
              <a:t>set all selected Tasks as completed</a:t>
            </a:r>
            <a:endParaRPr lang="it-IT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deleteTasks(): delete all selected Tasks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validateTask(): validate and decore a Task based on its name</a:t>
            </a:r>
            <a:endParaRPr lang="it-IT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it-IT" sz="1400" dirty="0" smtClean="0">
              <a:solidFill>
                <a:srgbClr val="999999"/>
              </a:solidFill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46573" y="1914945"/>
            <a:ext cx="3246900" cy="212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Store and handle all the information of the Task List</a:t>
            </a:r>
          </a:p>
          <a:p>
            <a:pPr marL="0" lvl="0" indent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23104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T</a:t>
            </a:r>
            <a:r>
              <a:rPr lang="it-IT" dirty="0" smtClean="0"/>
              <a:t>a</a:t>
            </a:r>
            <a:r>
              <a:rPr lang="en" dirty="0" smtClean="0"/>
              <a:t>sk Viewer</a:t>
            </a:r>
            <a:endParaRPr lang="en"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4512794" y="364994"/>
            <a:ext cx="4526906" cy="448987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/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TaskView</a:t>
            </a:r>
            <a:r>
              <a:rPr lang="it-IT" dirty="0" smtClean="0"/>
              <a:t>(.): </a:t>
            </a:r>
            <a:endParaRPr lang="it-IT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init(): initialize the Viewer parts</a:t>
            </a:r>
            <a:endParaRPr lang="it-IT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sz="1400" dirty="0" smtClean="0">
                <a:solidFill>
                  <a:srgbClr val="999999"/>
                </a:solidFill>
              </a:rPr>
              <a:t>addTaskButton(): notify the Add Button </a:t>
            </a:r>
            <a:r>
              <a:rPr lang="it-IT" dirty="0"/>
              <a:t>press Event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completeTaskButton</a:t>
            </a:r>
            <a:r>
              <a:rPr lang="it-IT" dirty="0"/>
              <a:t>(): notify the </a:t>
            </a:r>
            <a:r>
              <a:rPr lang="it-IT" dirty="0" smtClean="0"/>
              <a:t>Complete Button </a:t>
            </a:r>
            <a:r>
              <a:rPr lang="it-IT" dirty="0"/>
              <a:t>press Event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deleteTaskButton(): </a:t>
            </a:r>
            <a:r>
              <a:rPr lang="it-IT" dirty="0"/>
              <a:t>notify the </a:t>
            </a:r>
            <a:r>
              <a:rPr lang="it-IT" dirty="0" smtClean="0"/>
              <a:t>Delete Button </a:t>
            </a:r>
            <a:r>
              <a:rPr lang="it-IT" dirty="0"/>
              <a:t>press </a:t>
            </a:r>
            <a:r>
              <a:rPr lang="it-IT" dirty="0" smtClean="0"/>
              <a:t>Event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selectOrUnselectTask(): notify the Select or Unselct Event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buildList(): create and show the Task List</a:t>
            </a:r>
            <a:endParaRPr lang="it-IT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it-IT" sz="1400" dirty="0" smtClean="0">
              <a:solidFill>
                <a:srgbClr val="999999"/>
              </a:solidFill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46573" y="1914945"/>
            <a:ext cx="3246900" cy="212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Show the Task List on the Web Page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08947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T</a:t>
            </a:r>
            <a:r>
              <a:rPr lang="it-IT" dirty="0" smtClean="0"/>
              <a:t>a</a:t>
            </a:r>
            <a:r>
              <a:rPr lang="en" dirty="0" smtClean="0"/>
              <a:t>sk Controller</a:t>
            </a:r>
            <a:endParaRPr lang="en"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4512794" y="364994"/>
            <a:ext cx="4526906" cy="448987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/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TaskController</a:t>
            </a:r>
            <a:r>
              <a:rPr lang="it-IT" dirty="0" smtClean="0"/>
              <a:t>(.): </a:t>
            </a:r>
            <a:endParaRPr lang="it-IT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init(): initialize the Controller parts</a:t>
            </a:r>
            <a:endParaRPr lang="it-IT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sz="1400" dirty="0" smtClean="0">
                <a:solidFill>
                  <a:srgbClr val="999999"/>
                </a:solidFill>
              </a:rPr>
              <a:t>addTask(): handle Add </a:t>
            </a:r>
            <a:r>
              <a:rPr lang="it-IT" dirty="0" smtClean="0"/>
              <a:t>Event updating the Model</a:t>
            </a:r>
            <a:endParaRPr lang="it-IT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selectTask():</a:t>
            </a:r>
            <a:r>
              <a:rPr lang="en-US" dirty="0"/>
              <a:t> handle Add Event updating the Model</a:t>
            </a:r>
            <a:endParaRPr lang="it-IT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unselectTask(): </a:t>
            </a:r>
            <a:r>
              <a:rPr lang="it-IT" sz="1100" dirty="0"/>
              <a:t> </a:t>
            </a:r>
            <a:r>
              <a:rPr lang="it-IT" dirty="0"/>
              <a:t>handle Add Event updating the </a:t>
            </a:r>
            <a:r>
              <a:rPr lang="it-IT" dirty="0"/>
              <a:t>Model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completeTask(): </a:t>
            </a:r>
            <a:r>
              <a:rPr lang="en-US" dirty="0"/>
              <a:t> </a:t>
            </a:r>
            <a:r>
              <a:rPr lang="en-US"/>
              <a:t>handle </a:t>
            </a:r>
            <a:r>
              <a:rPr lang="en-US" smtClean="0"/>
              <a:t>Complete Event </a:t>
            </a:r>
            <a:r>
              <a:rPr lang="en-US" dirty="0"/>
              <a:t>updating the Model</a:t>
            </a:r>
            <a:endParaRPr lang="it-IT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deleteTask(): </a:t>
            </a:r>
            <a:r>
              <a:rPr lang="en-US" dirty="0"/>
              <a:t> handle </a:t>
            </a:r>
            <a:r>
              <a:rPr lang="en-US" dirty="0" smtClean="0"/>
              <a:t>Delete Event </a:t>
            </a:r>
            <a:r>
              <a:rPr lang="en-US" dirty="0"/>
              <a:t>updating the Model</a:t>
            </a:r>
            <a:endParaRPr lang="it-IT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it-IT" sz="1400" dirty="0" smtClean="0">
              <a:solidFill>
                <a:srgbClr val="999999"/>
              </a:solidFill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46573" y="1914945"/>
            <a:ext cx="3246900" cy="212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Handle the User interaction on the Web Page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816539345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266</Words>
  <Application>Microsoft Office PowerPoint</Application>
  <PresentationFormat>On-screen Show (16:9)</PresentationFormat>
  <Paragraphs>58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Nunito Sans</vt:lpstr>
      <vt:lpstr>Arial</vt:lpstr>
      <vt:lpstr>Microsoft YaHei</vt:lpstr>
      <vt:lpstr>Calibri</vt:lpstr>
      <vt:lpstr>Georgia</vt:lpstr>
      <vt:lpstr>Ulysses template</vt:lpstr>
      <vt:lpstr>Exercise 4: Task List Web App</vt:lpstr>
      <vt:lpstr>Precondition</vt:lpstr>
      <vt:lpstr>PowerPoint Presentation</vt:lpstr>
      <vt:lpstr>Event Dispatcher</vt:lpstr>
      <vt:lpstr>Task Model</vt:lpstr>
      <vt:lpstr>Task Viewer</vt:lpstr>
      <vt:lpstr>Task Controller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1: MicroController Assembler</dc:title>
  <cp:lastModifiedBy>Antonio Fin (afin)</cp:lastModifiedBy>
  <cp:revision>104</cp:revision>
  <dcterms:modified xsi:type="dcterms:W3CDTF">2018-01-17T14:26:35Z</dcterms:modified>
</cp:coreProperties>
</file>