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86566-43E0-4156-AA7E-6FDDF66329F4}" type="datetimeFigureOut">
              <a:rPr lang="en-US" smtClean="0"/>
              <a:t>5/23/2016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64DF4-0641-44D2-B99F-C2D4F8EE4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703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86566-43E0-4156-AA7E-6FDDF66329F4}" type="datetimeFigureOut">
              <a:rPr lang="en-US" smtClean="0"/>
              <a:t>5/23/2016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64DF4-0641-44D2-B99F-C2D4F8EE4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873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86566-43E0-4156-AA7E-6FDDF66329F4}" type="datetimeFigureOut">
              <a:rPr lang="en-US" smtClean="0"/>
              <a:t>5/23/2016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64DF4-0641-44D2-B99F-C2D4F8EE4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1655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1620838"/>
            <a:ext cx="8229600" cy="3386137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FontTx/>
              <a:buNone/>
              <a:defRPr sz="1400">
                <a:solidFill>
                  <a:schemeClr val="accent1"/>
                </a:solidFill>
              </a:defRPr>
            </a:lvl2pPr>
            <a:lvl3pPr marL="914400" indent="0">
              <a:buFontTx/>
              <a:buNone/>
              <a:defRPr sz="1400">
                <a:solidFill>
                  <a:schemeClr val="accent1"/>
                </a:solidFill>
              </a:defRPr>
            </a:lvl3pPr>
            <a:lvl4pPr marL="1371600" indent="0">
              <a:buFontTx/>
              <a:buNone/>
              <a:defRPr sz="1400">
                <a:solidFill>
                  <a:schemeClr val="accent1"/>
                </a:solidFill>
              </a:defRPr>
            </a:lvl4pPr>
            <a:lvl5pPr marL="1828800" indent="0">
              <a:buFontTx/>
              <a:buNone/>
              <a:defRPr sz="1400">
                <a:solidFill>
                  <a:schemeClr val="accent1"/>
                </a:solidFill>
              </a:defRPr>
            </a:lvl5pPr>
          </a:lstStyle>
          <a:p>
            <a:pPr lvl="0"/>
            <a:r>
              <a:rPr lang="ga-IE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2798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86566-43E0-4156-AA7E-6FDDF66329F4}" type="datetimeFigureOut">
              <a:rPr lang="en-US" smtClean="0"/>
              <a:t>5/23/2016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64DF4-0641-44D2-B99F-C2D4F8EE4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75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86566-43E0-4156-AA7E-6FDDF66329F4}" type="datetimeFigureOut">
              <a:rPr lang="en-US" smtClean="0"/>
              <a:t>5/23/2016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64DF4-0641-44D2-B99F-C2D4F8EE4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943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86566-43E0-4156-AA7E-6FDDF66329F4}" type="datetimeFigureOut">
              <a:rPr lang="en-US" smtClean="0"/>
              <a:t>5/23/2016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64DF4-0641-44D2-B99F-C2D4F8EE4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714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86566-43E0-4156-AA7E-6FDDF66329F4}" type="datetimeFigureOut">
              <a:rPr lang="en-US" smtClean="0"/>
              <a:t>5/23/2016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64DF4-0641-44D2-B99F-C2D4F8EE4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706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86566-43E0-4156-AA7E-6FDDF66329F4}" type="datetimeFigureOut">
              <a:rPr lang="en-US" smtClean="0"/>
              <a:t>5/23/2016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64DF4-0641-44D2-B99F-C2D4F8EE4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544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86566-43E0-4156-AA7E-6FDDF66329F4}" type="datetimeFigureOut">
              <a:rPr lang="en-US" smtClean="0"/>
              <a:t>5/23/2016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64DF4-0641-44D2-B99F-C2D4F8EE4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462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86566-43E0-4156-AA7E-6FDDF66329F4}" type="datetimeFigureOut">
              <a:rPr lang="en-US" smtClean="0"/>
              <a:t>5/23/2016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64DF4-0641-44D2-B99F-C2D4F8EE4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590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86566-43E0-4156-AA7E-6FDDF66329F4}" type="datetimeFigureOut">
              <a:rPr lang="en-US" smtClean="0"/>
              <a:t>5/23/2016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64DF4-0641-44D2-B99F-C2D4F8EE4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626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286566-43E0-4156-AA7E-6FDDF66329F4}" type="datetimeFigureOut">
              <a:rPr lang="en-US" smtClean="0"/>
              <a:t>5/23/2016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864DF4-0641-44D2-B99F-C2D4F8EE4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852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oup 61"/>
          <p:cNvGrpSpPr/>
          <p:nvPr/>
        </p:nvGrpSpPr>
        <p:grpSpPr>
          <a:xfrm>
            <a:off x="219843" y="2268866"/>
            <a:ext cx="8739923" cy="4301155"/>
            <a:chOff x="210684" y="2244954"/>
            <a:chExt cx="8739923" cy="4301155"/>
          </a:xfrm>
        </p:grpSpPr>
        <p:sp>
          <p:nvSpPr>
            <p:cNvPr id="5" name="Flowchart: Magnetic Disk 4"/>
            <p:cNvSpPr/>
            <p:nvPr/>
          </p:nvSpPr>
          <p:spPr>
            <a:xfrm>
              <a:off x="210684" y="5204410"/>
              <a:ext cx="738808" cy="888823"/>
            </a:xfrm>
            <a:prstGeom prst="flowChartMagneticDisk">
              <a:avLst/>
            </a:prstGeom>
            <a:gradFill rotWithShape="1">
              <a:gsLst>
                <a:gs pos="0">
                  <a:schemeClr val="tx2"/>
                </a:gs>
                <a:gs pos="100000">
                  <a:srgbClr val="58ADD4">
                    <a:tint val="50000"/>
                    <a:shade val="100000"/>
                    <a:satMod val="350000"/>
                    <a:lumMod val="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58ADD4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endParaRP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1938439" y="4601435"/>
              <a:ext cx="725551" cy="901143"/>
              <a:chOff x="2112070" y="2915483"/>
              <a:chExt cx="725551" cy="901143"/>
            </a:xfrm>
          </p:grpSpPr>
          <p:sp>
            <p:nvSpPr>
              <p:cNvPr id="7" name="Flowchart: Magnetic Disk 6"/>
              <p:cNvSpPr/>
              <p:nvPr/>
            </p:nvSpPr>
            <p:spPr>
              <a:xfrm>
                <a:off x="2112070" y="2915483"/>
                <a:ext cx="453887" cy="616227"/>
              </a:xfrm>
              <a:prstGeom prst="flowChartMagneticDisk">
                <a:avLst/>
              </a:prstGeom>
              <a:gradFill rotWithShape="1">
                <a:gsLst>
                  <a:gs pos="0">
                    <a:srgbClr val="C00000"/>
                  </a:gs>
                  <a:gs pos="100000">
                    <a:srgbClr val="58ADD4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58ADD4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Franklin Gothic Book"/>
                  <a:ea typeface="+mn-ea"/>
                  <a:cs typeface="+mn-cs"/>
                </a:endParaRPr>
              </a:p>
            </p:txBody>
          </p:sp>
          <p:sp>
            <p:nvSpPr>
              <p:cNvPr id="8" name="Flowchart: Magnetic Disk 7"/>
              <p:cNvSpPr/>
              <p:nvPr/>
            </p:nvSpPr>
            <p:spPr>
              <a:xfrm>
                <a:off x="2383734" y="3200399"/>
                <a:ext cx="453887" cy="616227"/>
              </a:xfrm>
              <a:prstGeom prst="flowChartMagneticDisk">
                <a:avLst/>
              </a:prstGeom>
              <a:gradFill rotWithShape="1">
                <a:gsLst>
                  <a:gs pos="0">
                    <a:srgbClr val="C00000"/>
                  </a:gs>
                  <a:gs pos="100000">
                    <a:srgbClr val="58ADD4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58ADD4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Franklin Gothic Book"/>
                  <a:ea typeface="+mn-ea"/>
                  <a:cs typeface="+mn-cs"/>
                </a:endParaRPr>
              </a:p>
            </p:txBody>
          </p:sp>
        </p:grpSp>
        <p:pic>
          <p:nvPicPr>
            <p:cNvPr id="9" name="Picture 2" descr="698071.fig.001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3261" t="29956" r="17944" b="54754"/>
            <a:stretch/>
          </p:blipFill>
          <p:spPr bwMode="auto">
            <a:xfrm>
              <a:off x="6774628" y="3100495"/>
              <a:ext cx="816566" cy="6695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4" descr="698071.fig.001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738" t="23763" r="4399" b="59821"/>
            <a:stretch/>
          </p:blipFill>
          <p:spPr bwMode="auto">
            <a:xfrm>
              <a:off x="8287331" y="2450993"/>
              <a:ext cx="609601" cy="6877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6" descr="698071.fig.001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640" t="32006" r="33608" b="46211"/>
            <a:stretch/>
          </p:blipFill>
          <p:spPr bwMode="auto">
            <a:xfrm>
              <a:off x="5193139" y="3547972"/>
              <a:ext cx="742121" cy="781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Right Arrow 11"/>
            <p:cNvSpPr/>
            <p:nvPr/>
          </p:nvSpPr>
          <p:spPr>
            <a:xfrm rot="20426958">
              <a:off x="1144425" y="5169849"/>
              <a:ext cx="765356" cy="354469"/>
            </a:xfrm>
            <a:prstGeom prst="rightArrow">
              <a:avLst>
                <a:gd name="adj1" fmla="val 41218"/>
                <a:gd name="adj2" fmla="val 50000"/>
              </a:avLst>
            </a:prstGeom>
            <a:noFill/>
            <a:ln w="9525" cap="sq" cmpd="sng" algn="ctr">
              <a:solidFill>
                <a:srgbClr val="C00000"/>
              </a:solidFill>
              <a:prstDash val="solid"/>
              <a:beve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endParaRPr>
            </a:p>
          </p:txBody>
        </p:sp>
        <p:sp>
          <p:nvSpPr>
            <p:cNvPr id="13" name="Flowchart: Multidocument 12"/>
            <p:cNvSpPr/>
            <p:nvPr/>
          </p:nvSpPr>
          <p:spPr>
            <a:xfrm>
              <a:off x="3504977" y="4187512"/>
              <a:ext cx="808383" cy="622852"/>
            </a:xfrm>
            <a:prstGeom prst="flowChartMultidocument">
              <a:avLst/>
            </a:prstGeom>
            <a:gradFill rotWithShape="1">
              <a:gsLst>
                <a:gs pos="0">
                  <a:srgbClr val="58ADD4">
                    <a:tint val="100000"/>
                    <a:shade val="100000"/>
                    <a:satMod val="130000"/>
                    <a:lumMod val="60000"/>
                    <a:alpha val="91000"/>
                  </a:srgbClr>
                </a:gs>
                <a:gs pos="100000">
                  <a:srgbClr val="58ADD4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58ADD4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endParaRPr>
            </a:p>
          </p:txBody>
        </p:sp>
        <p:sp>
          <p:nvSpPr>
            <p:cNvPr id="14" name="Right Arrow 13"/>
            <p:cNvSpPr/>
            <p:nvPr/>
          </p:nvSpPr>
          <p:spPr>
            <a:xfrm rot="20426958">
              <a:off x="2702374" y="4633130"/>
              <a:ext cx="765356" cy="354469"/>
            </a:xfrm>
            <a:prstGeom prst="rightArrow">
              <a:avLst>
                <a:gd name="adj1" fmla="val 41218"/>
                <a:gd name="adj2" fmla="val 50000"/>
              </a:avLst>
            </a:prstGeom>
            <a:noFill/>
            <a:ln w="9525" cap="sq" cmpd="sng" algn="ctr">
              <a:solidFill>
                <a:srgbClr val="C00000"/>
              </a:solidFill>
              <a:prstDash val="solid"/>
              <a:beve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endParaRPr>
            </a:p>
          </p:txBody>
        </p:sp>
        <p:sp>
          <p:nvSpPr>
            <p:cNvPr id="15" name="Right Arrow 14"/>
            <p:cNvSpPr/>
            <p:nvPr/>
          </p:nvSpPr>
          <p:spPr>
            <a:xfrm rot="20426958">
              <a:off x="4488937" y="3986861"/>
              <a:ext cx="765356" cy="354469"/>
            </a:xfrm>
            <a:prstGeom prst="rightArrow">
              <a:avLst>
                <a:gd name="adj1" fmla="val 41218"/>
                <a:gd name="adj2" fmla="val 50000"/>
              </a:avLst>
            </a:prstGeom>
            <a:noFill/>
            <a:ln w="9525" cap="sq" cmpd="sng" algn="ctr">
              <a:solidFill>
                <a:srgbClr val="C00000"/>
              </a:solidFill>
              <a:prstDash val="solid"/>
              <a:beve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endParaRPr>
            </a:p>
          </p:txBody>
        </p:sp>
        <p:sp>
          <p:nvSpPr>
            <p:cNvPr id="16" name="Right Arrow 15"/>
            <p:cNvSpPr/>
            <p:nvPr/>
          </p:nvSpPr>
          <p:spPr>
            <a:xfrm rot="20426958">
              <a:off x="5972507" y="3466603"/>
              <a:ext cx="765356" cy="354469"/>
            </a:xfrm>
            <a:prstGeom prst="rightArrow">
              <a:avLst>
                <a:gd name="adj1" fmla="val 41218"/>
                <a:gd name="adj2" fmla="val 50000"/>
              </a:avLst>
            </a:prstGeom>
            <a:noFill/>
            <a:ln w="9525" cap="sq" cmpd="sng" algn="ctr">
              <a:solidFill>
                <a:srgbClr val="C00000"/>
              </a:solidFill>
              <a:prstDash val="solid"/>
              <a:beve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endParaRPr>
            </a:p>
          </p:txBody>
        </p:sp>
        <p:sp>
          <p:nvSpPr>
            <p:cNvPr id="17" name="Right Arrow 16"/>
            <p:cNvSpPr/>
            <p:nvPr/>
          </p:nvSpPr>
          <p:spPr>
            <a:xfrm rot="20426958">
              <a:off x="7476966" y="2975211"/>
              <a:ext cx="692233" cy="354469"/>
            </a:xfrm>
            <a:prstGeom prst="rightArrow">
              <a:avLst>
                <a:gd name="adj1" fmla="val 41218"/>
                <a:gd name="adj2" fmla="val 50000"/>
              </a:avLst>
            </a:prstGeom>
            <a:noFill/>
            <a:ln w="9525" cap="sq" cmpd="sng" algn="ctr">
              <a:solidFill>
                <a:srgbClr val="C00000"/>
              </a:solidFill>
              <a:prstDash val="solid"/>
              <a:beve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98479" y="6095721"/>
              <a:ext cx="56321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Data</a:t>
              </a:r>
              <a:endPara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141665" y="5502578"/>
              <a:ext cx="75589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Target Data</a:t>
              </a:r>
              <a:endPara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19843" y="4586261"/>
              <a:ext cx="907260" cy="307777"/>
            </a:xfrm>
            <a:prstGeom prst="rect">
              <a:avLst/>
            </a:prstGeom>
            <a:gradFill rotWithShape="1">
              <a:gsLst>
                <a:gs pos="0">
                  <a:sysClr val="windowText" lastClr="000000">
                    <a:tint val="100000"/>
                    <a:shade val="100000"/>
                    <a:satMod val="130000"/>
                  </a:sysClr>
                </a:gs>
                <a:gs pos="100000">
                  <a:sysClr val="windowText" lastClr="000000">
                    <a:tint val="50000"/>
                    <a:shade val="100000"/>
                    <a:satMod val="350000"/>
                  </a:sysClr>
                </a:gs>
              </a:gsLst>
              <a:lin ang="16200000" scaled="0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Franklin Gothic Book"/>
                  <a:ea typeface="+mn-ea"/>
                  <a:cs typeface="+mn-cs"/>
                </a:rPr>
                <a:t>Selection</a:t>
              </a:r>
              <a:endPara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endParaRPr>
            </a:p>
          </p:txBody>
        </p:sp>
        <p:cxnSp>
          <p:nvCxnSpPr>
            <p:cNvPr id="21" name="Straight Arrow Connector 20"/>
            <p:cNvCxnSpPr>
              <a:stCxn id="20" idx="2"/>
            </p:cNvCxnSpPr>
            <p:nvPr/>
          </p:nvCxnSpPr>
          <p:spPr>
            <a:xfrm>
              <a:off x="1073473" y="4894038"/>
              <a:ext cx="180819" cy="323624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22" name="TextBox 21"/>
            <p:cNvSpPr txBox="1"/>
            <p:nvPr/>
          </p:nvSpPr>
          <p:spPr>
            <a:xfrm>
              <a:off x="1938439" y="3911117"/>
              <a:ext cx="1315195" cy="307777"/>
            </a:xfrm>
            <a:prstGeom prst="rect">
              <a:avLst/>
            </a:prstGeom>
            <a:gradFill rotWithShape="1">
              <a:gsLst>
                <a:gs pos="0">
                  <a:sysClr val="windowText" lastClr="000000">
                    <a:tint val="100000"/>
                    <a:shade val="100000"/>
                    <a:satMod val="130000"/>
                  </a:sysClr>
                </a:gs>
                <a:gs pos="100000">
                  <a:sysClr val="windowText" lastClr="000000">
                    <a:tint val="50000"/>
                    <a:shade val="100000"/>
                    <a:satMod val="350000"/>
                  </a:sysClr>
                </a:gs>
              </a:gsLst>
              <a:lin ang="16200000" scaled="0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Franklin Gothic Book"/>
                  <a:ea typeface="+mn-ea"/>
                  <a:cs typeface="+mn-cs"/>
                </a:rPr>
                <a:t>Preprocessing</a:t>
              </a:r>
              <a:endPara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endParaRPr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2748400" y="4239271"/>
              <a:ext cx="221976" cy="500878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24" name="TextBox 23"/>
            <p:cNvSpPr txBox="1"/>
            <p:nvPr/>
          </p:nvSpPr>
          <p:spPr>
            <a:xfrm>
              <a:off x="3622680" y="3308559"/>
              <a:ext cx="1315195" cy="307777"/>
            </a:xfrm>
            <a:prstGeom prst="rect">
              <a:avLst/>
            </a:prstGeom>
            <a:gradFill rotWithShape="1">
              <a:gsLst>
                <a:gs pos="0">
                  <a:sysClr val="windowText" lastClr="000000">
                    <a:tint val="100000"/>
                    <a:shade val="100000"/>
                    <a:satMod val="130000"/>
                  </a:sysClr>
                </a:gs>
                <a:gs pos="100000">
                  <a:sysClr val="windowText" lastClr="000000">
                    <a:tint val="50000"/>
                    <a:shade val="100000"/>
                    <a:satMod val="350000"/>
                  </a:sysClr>
                </a:gs>
              </a:gsLst>
              <a:lin ang="16200000" scaled="0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Franklin Gothic Book"/>
                  <a:ea typeface="+mn-ea"/>
                  <a:cs typeface="+mn-cs"/>
                </a:rPr>
                <a:t>Transformation</a:t>
              </a:r>
              <a:endPara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endParaRPr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>
              <a:off x="4432641" y="3636713"/>
              <a:ext cx="221976" cy="500878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26" name="TextBox 25"/>
            <p:cNvSpPr txBox="1"/>
            <p:nvPr/>
          </p:nvSpPr>
          <p:spPr>
            <a:xfrm>
              <a:off x="5193139" y="2767698"/>
              <a:ext cx="1315195" cy="307777"/>
            </a:xfrm>
            <a:prstGeom prst="rect">
              <a:avLst/>
            </a:prstGeom>
            <a:gradFill rotWithShape="1">
              <a:gsLst>
                <a:gs pos="0">
                  <a:sysClr val="windowText" lastClr="000000">
                    <a:tint val="100000"/>
                    <a:shade val="100000"/>
                    <a:satMod val="130000"/>
                  </a:sysClr>
                </a:gs>
                <a:gs pos="100000">
                  <a:sysClr val="windowText" lastClr="000000">
                    <a:tint val="50000"/>
                    <a:shade val="100000"/>
                    <a:satMod val="350000"/>
                  </a:sysClr>
                </a:gs>
              </a:gsLst>
              <a:lin ang="16200000" scaled="0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Franklin Gothic Book"/>
                  <a:ea typeface="+mn-ea"/>
                  <a:cs typeface="+mn-cs"/>
                </a:rPr>
                <a:t>Data Mining</a:t>
              </a:r>
              <a:endPara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endParaRPr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>
              <a:off x="6003100" y="3095852"/>
              <a:ext cx="221976" cy="500878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28" name="TextBox 27"/>
            <p:cNvSpPr txBox="1"/>
            <p:nvPr/>
          </p:nvSpPr>
          <p:spPr>
            <a:xfrm>
              <a:off x="6743199" y="2244954"/>
              <a:ext cx="1315195" cy="523220"/>
            </a:xfrm>
            <a:prstGeom prst="rect">
              <a:avLst/>
            </a:prstGeom>
            <a:gradFill rotWithShape="1">
              <a:gsLst>
                <a:gs pos="0">
                  <a:sysClr val="windowText" lastClr="000000">
                    <a:tint val="100000"/>
                    <a:shade val="100000"/>
                    <a:satMod val="130000"/>
                  </a:sysClr>
                </a:gs>
                <a:gs pos="100000">
                  <a:sysClr val="windowText" lastClr="000000">
                    <a:tint val="50000"/>
                    <a:shade val="100000"/>
                    <a:satMod val="350000"/>
                  </a:sysClr>
                </a:gs>
              </a:gsLst>
              <a:lin ang="16200000" scaled="0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Franklin Gothic Book"/>
                  <a:ea typeface="+mn-ea"/>
                  <a:cs typeface="+mn-cs"/>
                </a:rPr>
                <a:t>Interpretation - Evaluation</a:t>
              </a:r>
              <a:endPara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endParaRPr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>
              <a:off x="7664148" y="2768174"/>
              <a:ext cx="110988" cy="305812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30" name="TextBox 29"/>
            <p:cNvSpPr txBox="1"/>
            <p:nvPr/>
          </p:nvSpPr>
          <p:spPr>
            <a:xfrm>
              <a:off x="3624957" y="4926437"/>
              <a:ext cx="126993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Preprocessed Data</a:t>
              </a:r>
              <a:endPara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215770" y="4303571"/>
              <a:ext cx="126993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Transformed Data</a:t>
              </a:r>
              <a:endPara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713265" y="3806632"/>
              <a:ext cx="126993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6600"/>
                  </a:solidFill>
                  <a:effectLst/>
                  <a:uLnTx/>
                  <a:uFillTx/>
                </a:rPr>
                <a:t>Patterns/ models</a:t>
              </a:r>
              <a:endPara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</a:endParaRPr>
            </a:p>
          </p:txBody>
        </p:sp>
        <p:grpSp>
          <p:nvGrpSpPr>
            <p:cNvPr id="34" name="Group 33"/>
            <p:cNvGrpSpPr/>
            <p:nvPr/>
          </p:nvGrpSpPr>
          <p:grpSpPr>
            <a:xfrm>
              <a:off x="1527103" y="3451170"/>
              <a:ext cx="6297929" cy="3094939"/>
              <a:chOff x="1624533" y="2188912"/>
              <a:chExt cx="6297929" cy="3094939"/>
            </a:xfrm>
          </p:grpSpPr>
          <p:cxnSp>
            <p:nvCxnSpPr>
              <p:cNvPr id="35" name="Straight Arrow Connector 34"/>
              <p:cNvCxnSpPr/>
              <p:nvPr/>
            </p:nvCxnSpPr>
            <p:spPr>
              <a:xfrm>
                <a:off x="7920512" y="2188912"/>
                <a:ext cx="0" cy="3094939"/>
              </a:xfrm>
              <a:prstGeom prst="straightConnector1">
                <a:avLst/>
              </a:prstGeom>
              <a:noFill/>
              <a:ln w="25400" cap="flat" cmpd="sng" algn="ctr">
                <a:solidFill>
                  <a:srgbClr val="9D90A0"/>
                </a:solidFill>
                <a:prstDash val="dash"/>
                <a:tailEnd type="arrow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36" name="Straight Arrow Connector 35"/>
              <p:cNvCxnSpPr/>
              <p:nvPr/>
            </p:nvCxnSpPr>
            <p:spPr>
              <a:xfrm flipH="1">
                <a:off x="6583132" y="2612515"/>
                <a:ext cx="1081" cy="2671336"/>
              </a:xfrm>
              <a:prstGeom prst="straightConnector1">
                <a:avLst/>
              </a:prstGeom>
              <a:noFill/>
              <a:ln w="25400" cap="flat" cmpd="sng" algn="ctr">
                <a:solidFill>
                  <a:srgbClr val="9D90A0"/>
                </a:solidFill>
                <a:prstDash val="dash"/>
                <a:headEnd type="arrow" w="med" len="med"/>
                <a:tailEnd type="none" w="med" len="me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37" name="Straight Arrow Connector 36"/>
              <p:cNvCxnSpPr/>
              <p:nvPr/>
            </p:nvCxnSpPr>
            <p:spPr>
              <a:xfrm flipH="1">
                <a:off x="1624533" y="5263066"/>
                <a:ext cx="6297929" cy="0"/>
              </a:xfrm>
              <a:prstGeom prst="straightConnector1">
                <a:avLst/>
              </a:prstGeom>
              <a:noFill/>
              <a:ln w="25400" cap="flat" cmpd="sng" algn="ctr">
                <a:solidFill>
                  <a:srgbClr val="9D90A0"/>
                </a:solidFill>
                <a:prstDash val="dash"/>
                <a:headEnd type="none" w="med" len="med"/>
                <a:tailEnd type="none" w="med" len="me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38" name="Straight Arrow Connector 37"/>
              <p:cNvCxnSpPr/>
              <p:nvPr/>
            </p:nvCxnSpPr>
            <p:spPr>
              <a:xfrm>
                <a:off x="4992319" y="3183924"/>
                <a:ext cx="0" cy="2099927"/>
              </a:xfrm>
              <a:prstGeom prst="straightConnector1">
                <a:avLst/>
              </a:prstGeom>
              <a:noFill/>
              <a:ln w="25400" cap="flat" cmpd="sng" algn="ctr">
                <a:solidFill>
                  <a:srgbClr val="9D90A0"/>
                </a:solidFill>
                <a:prstDash val="dash"/>
                <a:headEnd type="arrow" w="med" len="med"/>
                <a:tailEnd type="none" w="med" len="me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39" name="Straight Arrow Connector 38"/>
              <p:cNvCxnSpPr/>
              <p:nvPr/>
            </p:nvCxnSpPr>
            <p:spPr>
              <a:xfrm>
                <a:off x="3208631" y="3806790"/>
                <a:ext cx="0" cy="1456276"/>
              </a:xfrm>
              <a:prstGeom prst="straightConnector1">
                <a:avLst/>
              </a:prstGeom>
              <a:noFill/>
              <a:ln w="25400" cap="flat" cmpd="sng" algn="ctr">
                <a:solidFill>
                  <a:srgbClr val="9D90A0"/>
                </a:solidFill>
                <a:prstDash val="dash"/>
                <a:headEnd type="arrow" w="med" len="med"/>
                <a:tailEnd type="none" w="med" len="me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40" name="Straight Arrow Connector 39"/>
              <p:cNvCxnSpPr/>
              <p:nvPr/>
            </p:nvCxnSpPr>
            <p:spPr>
              <a:xfrm>
                <a:off x="1624533" y="4369679"/>
                <a:ext cx="0" cy="892953"/>
              </a:xfrm>
              <a:prstGeom prst="straightConnector1">
                <a:avLst/>
              </a:prstGeom>
              <a:noFill/>
              <a:ln w="25400" cap="flat" cmpd="sng" algn="ctr">
                <a:solidFill>
                  <a:srgbClr val="9D90A0"/>
                </a:solidFill>
                <a:prstDash val="dash"/>
                <a:headEnd type="arrow" w="med" len="med"/>
                <a:tailEnd type="none" w="med" len="me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</p:grpSp>
        <p:pic>
          <p:nvPicPr>
            <p:cNvPr id="41" name="Picture 7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4400" t="72234" r="1649" b="6106"/>
            <a:stretch/>
          </p:blipFill>
          <p:spPr bwMode="auto">
            <a:xfrm>
              <a:off x="7983197" y="5349070"/>
              <a:ext cx="967410" cy="11264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42" name="Group 41"/>
            <p:cNvGrpSpPr/>
            <p:nvPr/>
          </p:nvGrpSpPr>
          <p:grpSpPr>
            <a:xfrm>
              <a:off x="8243556" y="3595186"/>
              <a:ext cx="582328" cy="1639960"/>
              <a:chOff x="8340986" y="2559311"/>
              <a:chExt cx="582328" cy="1639960"/>
            </a:xfrm>
          </p:grpSpPr>
          <p:sp>
            <p:nvSpPr>
              <p:cNvPr id="43" name="Down Arrow 42"/>
              <p:cNvSpPr/>
              <p:nvPr/>
            </p:nvSpPr>
            <p:spPr>
              <a:xfrm>
                <a:off x="8340986" y="2565842"/>
                <a:ext cx="582328" cy="1532173"/>
              </a:xfrm>
              <a:prstGeom prst="downArrow">
                <a:avLst/>
              </a:prstGeom>
              <a:noFill/>
              <a:ln w="9525" cap="flat" cmpd="sng" algn="ctr">
                <a:solidFill>
                  <a:srgbClr val="C00000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Franklin Gothic Book"/>
                  <a:ea typeface="+mn-ea"/>
                  <a:cs typeface="+mn-cs"/>
                </a:endParaRPr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 rot="5400000">
                <a:off x="7812170" y="3210014"/>
                <a:ext cx="163996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Understanding</a:t>
                </a:r>
                <a:endPara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</p:grpSp>
      <p:sp>
        <p:nvSpPr>
          <p:cNvPr id="45" name="Text Placeholder 2"/>
          <p:cNvSpPr txBox="1">
            <a:spLocks/>
          </p:cNvSpPr>
          <p:nvPr/>
        </p:nvSpPr>
        <p:spPr>
          <a:xfrm>
            <a:off x="0" y="131349"/>
            <a:ext cx="7136814" cy="386639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indent="0">
              <a:spcBef>
                <a:spcPct val="20000"/>
              </a:spcBef>
              <a:buClr>
                <a:schemeClr val="accent3"/>
              </a:buClr>
              <a:buFont typeface="Lucida Grande"/>
              <a:buNone/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  <a:cs typeface="Tahoma"/>
              </a:defRPr>
            </a:lvl1pPr>
            <a:lvl2pPr marL="742950" indent="-285750">
              <a:spcBef>
                <a:spcPct val="20000"/>
              </a:spcBef>
              <a:buClr>
                <a:schemeClr val="accent5"/>
              </a:buClr>
              <a:buFont typeface="Arial"/>
              <a:buChar char="›"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cs typeface="Tahoma"/>
              </a:defRPr>
            </a:lvl2pPr>
            <a:lvl3pPr marL="1143000" indent="-228600">
              <a:spcBef>
                <a:spcPct val="20000"/>
              </a:spcBef>
              <a:buClr>
                <a:schemeClr val="accent5"/>
              </a:buClr>
              <a:buFont typeface="Lucida Grande"/>
              <a:buChar char="»"/>
              <a:defRPr>
                <a:solidFill>
                  <a:schemeClr val="tx1">
                    <a:lumMod val="65000"/>
                    <a:lumOff val="35000"/>
                  </a:schemeClr>
                </a:solidFill>
                <a:cs typeface="Tahoma"/>
              </a:defRPr>
            </a:lvl3pPr>
            <a:lvl4pPr marL="1600200" indent="-228600">
              <a:spcBef>
                <a:spcPct val="20000"/>
              </a:spcBef>
              <a:buClr>
                <a:schemeClr val="accent5"/>
              </a:buClr>
              <a:buFont typeface="Arial"/>
              <a:buChar char="›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cs typeface="Tahoma"/>
              </a:defRPr>
            </a:lvl4pPr>
            <a:lvl5pPr marL="2057400" indent="-228600">
              <a:spcBef>
                <a:spcPct val="20000"/>
              </a:spcBef>
              <a:buClr>
                <a:schemeClr val="accent5"/>
              </a:buClr>
              <a:buFont typeface="Arial"/>
              <a:buChar char="»"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cs typeface="Tahoma"/>
              </a:defRPr>
            </a:lvl5pPr>
            <a:lvl6pPr marL="2514600" indent="-228600">
              <a:spcBef>
                <a:spcPct val="20000"/>
              </a:spcBef>
              <a:buFont typeface="Arial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/>
              <a:buChar char="•"/>
              <a:defRPr sz="2000"/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5A9BBD"/>
              </a:buClr>
              <a:buSzTx/>
              <a:buFont typeface="Lucida Grande"/>
              <a:buNone/>
              <a:tabLst/>
              <a:defRPr/>
            </a:pP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cs typeface="Tahoma"/>
              </a:rPr>
              <a:t>Knowledge Discovery and Data Mining Process</a:t>
            </a:r>
          </a:p>
        </p:txBody>
      </p:sp>
      <p:grpSp>
        <p:nvGrpSpPr>
          <p:cNvPr id="64" name="Group 63"/>
          <p:cNvGrpSpPr/>
          <p:nvPr/>
        </p:nvGrpSpPr>
        <p:grpSpPr>
          <a:xfrm>
            <a:off x="7279433" y="121982"/>
            <a:ext cx="1757063" cy="1578826"/>
            <a:chOff x="7202703" y="121982"/>
            <a:chExt cx="1757063" cy="1578826"/>
          </a:xfrm>
        </p:grpSpPr>
        <p:sp>
          <p:nvSpPr>
            <p:cNvPr id="56" name="Rectangular Callout 55"/>
            <p:cNvSpPr/>
            <p:nvPr/>
          </p:nvSpPr>
          <p:spPr>
            <a:xfrm>
              <a:off x="7202703" y="121982"/>
              <a:ext cx="1718647" cy="1578071"/>
            </a:xfrm>
            <a:prstGeom prst="wedgeRectCallout">
              <a:avLst>
                <a:gd name="adj1" fmla="val -37470"/>
                <a:gd name="adj2" fmla="val 90880"/>
              </a:avLst>
            </a:prstGeom>
            <a:solidFill>
              <a:schemeClr val="tx2">
                <a:lumMod val="40000"/>
                <a:lumOff val="60000"/>
              </a:schemeClr>
            </a:solidFill>
            <a:ln w="952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7202703" y="131349"/>
              <a:ext cx="1757063" cy="1569459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Outcome</a:t>
              </a:r>
              <a:r>
                <a:rPr kumimoji="0" lang="en-US" sz="1400" b="0" i="0" u="none" strike="noStrike" kern="0" cap="none" spc="0" normalizeH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 of </a:t>
              </a: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DM </a:t>
              </a: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analysis need to be </a:t>
              </a: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242852"/>
                  </a:solidFill>
                  <a:effectLst/>
                  <a:uLnTx/>
                  <a:uFillTx/>
                </a:rPr>
                <a:t>evaluated</a:t>
              </a: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242852"/>
                  </a:solidFill>
                  <a:effectLst/>
                  <a:uLnTx/>
                  <a:uFillTx/>
                </a:rPr>
                <a:t> </a:t>
              </a: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and </a:t>
              </a: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242852"/>
                  </a:solidFill>
                  <a:effectLst/>
                  <a:uLnTx/>
                  <a:uFillTx/>
                </a:rPr>
                <a:t>interpreted</a:t>
              </a: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242852"/>
                  </a:solidFill>
                  <a:effectLst/>
                  <a:uLnTx/>
                  <a:uFillTx/>
                </a:rPr>
                <a:t> </a:t>
              </a: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so as the acquired </a:t>
              </a: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</a:rPr>
                <a:t>knowledge</a:t>
              </a: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 to be </a:t>
              </a: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006600"/>
                  </a:solidFill>
                  <a:effectLst/>
                  <a:uLnTx/>
                  <a:uFillTx/>
                </a:rPr>
                <a:t>valuable</a:t>
              </a: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6600"/>
                  </a:solidFill>
                  <a:effectLst/>
                  <a:uLnTx/>
                  <a:uFillTx/>
                </a:rPr>
                <a:t> </a:t>
              </a: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to end-users </a:t>
              </a: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43340" y="2984512"/>
            <a:ext cx="1656518" cy="1203000"/>
            <a:chOff x="-1396448" y="1000154"/>
            <a:chExt cx="1792357" cy="1203000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59" name="Rectangular Callout 58"/>
            <p:cNvSpPr/>
            <p:nvPr/>
          </p:nvSpPr>
          <p:spPr>
            <a:xfrm>
              <a:off x="-1396448" y="1000154"/>
              <a:ext cx="1792357" cy="1203000"/>
            </a:xfrm>
            <a:prstGeom prst="wedgeRectCallout">
              <a:avLst>
                <a:gd name="adj1" fmla="val -869"/>
                <a:gd name="adj2" fmla="val 83431"/>
              </a:avLst>
            </a:prstGeom>
            <a:grpFill/>
            <a:ln w="952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-1396448" y="1006577"/>
              <a:ext cx="1762539" cy="116955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Data are gathered to DB Systems. </a:t>
              </a:r>
              <a:r>
                <a:rPr kumimoji="0" 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4A66AC">
                      <a:lumMod val="75000"/>
                    </a:srgbClr>
                  </a:solidFill>
                  <a:effectLst/>
                  <a:uLnTx/>
                  <a:uFillTx/>
                </a:rPr>
                <a:t>Selecting</a:t>
              </a: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4A66AC">
                      <a:lumMod val="75000"/>
                    </a:srgbClr>
                  </a:solidFill>
                  <a:effectLst/>
                  <a:uLnTx/>
                  <a:uFillTx/>
                </a:rPr>
                <a:t> </a:t>
              </a: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data </a:t>
              </a: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is necessary </a:t>
              </a: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for analysis 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8054596" y="2977207"/>
            <a:ext cx="12699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Knowledge</a:t>
            </a: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</a:endParaRPr>
          </a:p>
        </p:txBody>
      </p:sp>
      <p:grpSp>
        <p:nvGrpSpPr>
          <p:cNvPr id="63" name="Group 62"/>
          <p:cNvGrpSpPr/>
          <p:nvPr/>
        </p:nvGrpSpPr>
        <p:grpSpPr>
          <a:xfrm>
            <a:off x="1571473" y="2222997"/>
            <a:ext cx="1896277" cy="1203000"/>
            <a:chOff x="369283" y="1478885"/>
            <a:chExt cx="1896277" cy="1203000"/>
          </a:xfrm>
        </p:grpSpPr>
        <p:sp>
          <p:nvSpPr>
            <p:cNvPr id="47" name="Rectangular Callout 46"/>
            <p:cNvSpPr/>
            <p:nvPr/>
          </p:nvSpPr>
          <p:spPr>
            <a:xfrm>
              <a:off x="369283" y="1478885"/>
              <a:ext cx="1896277" cy="1203000"/>
            </a:xfrm>
            <a:prstGeom prst="wedgeRectCallout">
              <a:avLst>
                <a:gd name="adj1" fmla="val -6110"/>
                <a:gd name="adj2" fmla="val 88333"/>
              </a:avLst>
            </a:prstGeom>
            <a:solidFill>
              <a:schemeClr val="tx2">
                <a:lumMod val="40000"/>
                <a:lumOff val="60000"/>
              </a:schemeClr>
            </a:solidFill>
            <a:ln w="952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19155" y="1484784"/>
              <a:ext cx="1776581" cy="1169551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4A66AC">
                      <a:lumMod val="75000"/>
                    </a:srgbClr>
                  </a:solidFill>
                  <a:effectLst/>
                  <a:uLnTx/>
                  <a:uFillTx/>
                </a:rPr>
                <a:t>Preprocess </a:t>
              </a: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the target data removing missing values, detecting outliers and inconsistences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3363744" y="1659941"/>
            <a:ext cx="1792357" cy="1209663"/>
            <a:chOff x="-2418206" y="3348912"/>
            <a:chExt cx="1792357" cy="1209663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50" name="Rectangular Callout 49"/>
            <p:cNvSpPr/>
            <p:nvPr/>
          </p:nvSpPr>
          <p:spPr>
            <a:xfrm>
              <a:off x="-2418206" y="3348912"/>
              <a:ext cx="1792357" cy="1203000"/>
            </a:xfrm>
            <a:prstGeom prst="wedgeRectCallout">
              <a:avLst>
                <a:gd name="adj1" fmla="val -1979"/>
                <a:gd name="adj2" fmla="val 88832"/>
              </a:avLst>
            </a:prstGeom>
            <a:grpFill/>
            <a:ln w="952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-2410241" y="3389024"/>
              <a:ext cx="1754572" cy="116955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4A66AC">
                      <a:lumMod val="75000"/>
                    </a:srgbClr>
                  </a:solidFill>
                  <a:effectLst/>
                  <a:uLnTx/>
                  <a:uFillTx/>
                </a:rPr>
                <a:t>Transform</a:t>
              </a: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 preprocessed data to be in a suitable format to Data Mining algorithms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5054361" y="836712"/>
            <a:ext cx="2109927" cy="1185572"/>
            <a:chOff x="4762131" y="-50604"/>
            <a:chExt cx="2109927" cy="1237633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53" name="Rectangular Callout 52"/>
            <p:cNvSpPr/>
            <p:nvPr/>
          </p:nvSpPr>
          <p:spPr>
            <a:xfrm>
              <a:off x="4762131" y="-50604"/>
              <a:ext cx="2070652" cy="1203000"/>
            </a:xfrm>
            <a:prstGeom prst="wedgeRectCallout">
              <a:avLst>
                <a:gd name="adj1" fmla="val -10822"/>
                <a:gd name="adj2" fmla="val 121879"/>
              </a:avLst>
            </a:prstGeom>
            <a:grpFill/>
            <a:ln w="952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801405" y="-33879"/>
              <a:ext cx="2070653" cy="122090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4A66AC">
                      <a:lumMod val="75000"/>
                    </a:srgbClr>
                  </a:solidFill>
                  <a:effectLst/>
                  <a:uLnTx/>
                  <a:uFillTx/>
                </a:rPr>
                <a:t>Data Mining </a:t>
              </a: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Algorithm is utilized for </a:t>
              </a:r>
              <a:r>
                <a:rPr kumimoji="0" 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</a:rPr>
                <a:t>descriptive</a:t>
              </a: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</a:rPr>
                <a:t> </a:t>
              </a: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(discover patterns, rules and trends) or </a:t>
              </a:r>
              <a:r>
                <a:rPr kumimoji="0" 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</a:rPr>
                <a:t>predictive</a:t>
              </a: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 tasks  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37269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102</Words>
  <Application>Microsoft Office PowerPoint</Application>
  <PresentationFormat>On-screen Show (4:3)</PresentationFormat>
  <Paragraphs>18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gerasimos</dc:creator>
  <cp:lastModifiedBy>gerasimos</cp:lastModifiedBy>
  <cp:revision>3</cp:revision>
  <dcterms:created xsi:type="dcterms:W3CDTF">2016-05-23T13:38:35Z</dcterms:created>
  <dcterms:modified xsi:type="dcterms:W3CDTF">2016-05-23T14:00:33Z</dcterms:modified>
</cp:coreProperties>
</file>