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7" r:id="rId2"/>
    <p:sldId id="269" r:id="rId3"/>
    <p:sldId id="276" r:id="rId4"/>
    <p:sldId id="270" r:id="rId5"/>
    <p:sldId id="275" r:id="rId6"/>
    <p:sldId id="271" r:id="rId7"/>
    <p:sldId id="272" r:id="rId8"/>
    <p:sldId id="277" r:id="rId9"/>
    <p:sldId id="273" r:id="rId10"/>
    <p:sldId id="281" r:id="rId11"/>
    <p:sldId id="274" r:id="rId12"/>
    <p:sldId id="278" r:id="rId13"/>
    <p:sldId id="28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8F00"/>
    <a:srgbClr val="A24B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80"/>
    <p:restoredTop sz="94632"/>
  </p:normalViewPr>
  <p:slideViewPr>
    <p:cSldViewPr snapToGrid="0" snapToObjects="1">
      <p:cViewPr varScale="1">
        <p:scale>
          <a:sx n="106" d="100"/>
          <a:sy n="106" d="100"/>
        </p:scale>
        <p:origin x="11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D133BD-F50E-EE46-AE81-209744DE7082}" type="datetimeFigureOut">
              <a:rPr lang="en-US" smtClean="0"/>
              <a:t>3/23/22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585FD2-EA83-D042-B33A-9595107E6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881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E71C7-3613-3342-A5FB-EE682C268AB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2289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E71C7-3613-3342-A5FB-EE682C268AB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3037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E71C7-3613-3342-A5FB-EE682C268AB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9002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E71C7-3613-3342-A5FB-EE682C268AB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6793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E71C7-3613-3342-A5FB-EE682C268AB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6514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E71C7-3613-3342-A5FB-EE682C268AB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6633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E71C7-3613-3342-A5FB-EE682C268AB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2065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E71C7-3613-3342-A5FB-EE682C268AB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4513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E71C7-3613-3342-A5FB-EE682C268AB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8682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E71C7-3613-3342-A5FB-EE682C268AB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3464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E71C7-3613-3342-A5FB-EE682C268AB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7222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E71C7-3613-3342-A5FB-EE682C268AB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92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E495B-823C-0B41-A7A8-E6F12E2DD8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C4ECAA-516F-4148-9AF2-663ACB1DFE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8F02F2-A105-844D-8986-210F5CE2F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94E17-F18F-D744-8AF0-DF69F8A3292E}" type="datetimeFigureOut">
              <a:rPr lang="en-US" smtClean="0"/>
              <a:t>3/23/22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C44FF3-013F-8A4B-AF51-5AD49A834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3AF042-DE93-6A45-9AD5-1DB622FA2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329C0-2A72-5E4C-AC1B-23EAACA1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275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4898B-FC90-BA4F-9B80-3D7D9AF7C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45FF4D-C817-B84B-8E3A-D159A8DD7F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91CB7A-4987-9148-BC13-6B13AC337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94E17-F18F-D744-8AF0-DF69F8A3292E}" type="datetimeFigureOut">
              <a:rPr lang="en-US" smtClean="0"/>
              <a:t>3/23/22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E12185-EA06-B54F-AC81-B93DBD3BD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8504D3-721F-CF4A-8852-C60E9E44C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329C0-2A72-5E4C-AC1B-23EAACA1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526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10059B-6045-514A-B023-5960481CBF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0E9F59-6E25-5343-B259-7E86CF60B7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FD8BAD-4F47-C349-85BE-558C89AA9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94E17-F18F-D744-8AF0-DF69F8A3292E}" type="datetimeFigureOut">
              <a:rPr lang="en-US" smtClean="0"/>
              <a:t>3/23/22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BA18D-C2C4-7C4A-8226-766351189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F0ACD2-9E8A-8E41-9847-FC1C3F97C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329C0-2A72-5E4C-AC1B-23EAACA1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340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BB687-56F8-7048-A219-DC6EA7CA4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71218-F00D-0C4E-BE99-F3626A1C6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BD3C01-EEC4-E543-BFBC-041E9B58D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94E17-F18F-D744-8AF0-DF69F8A3292E}" type="datetimeFigureOut">
              <a:rPr lang="en-US" smtClean="0"/>
              <a:t>3/23/22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A99070-9534-AF46-8397-64EE1652A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AEBACB-4FE8-6F46-9DBB-90BDA6E75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329C0-2A72-5E4C-AC1B-23EAACA1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362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39A21-A75C-DD49-9B70-EF88ADE4D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9B70A7-40A6-7541-95EF-395CD78182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FD28E4-2FB8-F142-8055-6DC94AA01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94E17-F18F-D744-8AF0-DF69F8A3292E}" type="datetimeFigureOut">
              <a:rPr lang="en-US" smtClean="0"/>
              <a:t>3/23/22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D279C1-5F8B-1140-B6A3-B7B456682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690CCF-3B66-6041-B5C7-A1223FCFA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329C0-2A72-5E4C-AC1B-23EAACA1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566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27F03-4E29-DF47-AB6F-C88DC48B1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C28B1-3BBE-AD4C-9E2F-99B93CF3E5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AB0FBC-0F39-AC44-B579-2001C2B68A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EAE4DF-7CED-7847-8B64-CDF3FEFF9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94E17-F18F-D744-8AF0-DF69F8A3292E}" type="datetimeFigureOut">
              <a:rPr lang="en-US" smtClean="0"/>
              <a:t>3/23/22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E76E80-E995-2149-A4DA-07CC84B1A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C3E940-252F-8A42-B36B-15208EAAF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329C0-2A72-5E4C-AC1B-23EAACA1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915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C8F3D-F62F-D443-A6AD-F831CD69D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E765C-F5A1-F74F-BDAF-57CDE15B65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9BBB3-B2B8-6845-BAB5-5F826AEA3F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FEDCAB-ED8C-604E-98F8-B1F13F9817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56124C-32EB-664D-B894-C33AE01E4F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53A882-945C-924B-8B80-61893AFB8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94E17-F18F-D744-8AF0-DF69F8A3292E}" type="datetimeFigureOut">
              <a:rPr lang="en-US" smtClean="0"/>
              <a:t>3/23/22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452AA8-18F0-3E4D-AACE-E3EB7458C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57A669-15F3-3340-B028-967D795BD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329C0-2A72-5E4C-AC1B-23EAACA1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743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22132-BA60-3141-B356-2ADF0CA26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08B335-F5CB-3643-876E-63A9B10D7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94E17-F18F-D744-8AF0-DF69F8A3292E}" type="datetimeFigureOut">
              <a:rPr lang="en-US" smtClean="0"/>
              <a:t>3/23/22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52E183-2134-1F47-AFB1-10080E269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AB79F4-4A25-EE40-A5C8-6275C5214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329C0-2A72-5E4C-AC1B-23EAACA1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036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387FC4-E430-C841-A8FB-6071C6626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94E17-F18F-D744-8AF0-DF69F8A3292E}" type="datetimeFigureOut">
              <a:rPr lang="en-US" smtClean="0"/>
              <a:t>3/23/22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61445B-EAB5-874C-9C9E-5B90B5673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FC2DD3-2C3F-0246-A867-C9F44311B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329C0-2A72-5E4C-AC1B-23EAACA1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654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5E049-EF29-1B43-8669-9BEBCD12A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BCC47E-768A-F249-8201-2F6F2FADEB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D21A89-1BC9-AC48-9090-54A7336EC6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4C3782-11BD-164C-95C7-0342345E8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94E17-F18F-D744-8AF0-DF69F8A3292E}" type="datetimeFigureOut">
              <a:rPr lang="en-US" smtClean="0"/>
              <a:t>3/23/22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80CE7D-867F-404C-B742-ED992ED5C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6FA14A-1BA6-4B43-A75A-8E42C75B6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329C0-2A72-5E4C-AC1B-23EAACA1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456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468A6-D582-884E-85DD-EAC769219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7042C8-5492-264C-AE40-78E2F9B176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C3F0F6-9AEF-6E48-B526-28D0290611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249DB4-72B2-9844-950F-777B3F798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94E17-F18F-D744-8AF0-DF69F8A3292E}" type="datetimeFigureOut">
              <a:rPr lang="en-US" smtClean="0"/>
              <a:t>3/23/22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00C63B-BC27-484F-B12C-C94A953DA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45AC4A-905C-324E-B685-7B6DC8BC8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329C0-2A72-5E4C-AC1B-23EAACA1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338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B7EF93-801C-CF46-B8BB-BF4B2EC1F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6532EC-033E-314D-A436-A1E3D7AD6B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54E963-8DC1-3C40-A7B2-C63EBA076D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94E17-F18F-D744-8AF0-DF69F8A3292E}" type="datetimeFigureOut">
              <a:rPr lang="en-US" smtClean="0"/>
              <a:t>3/23/22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B99613-FBE4-754E-AAC8-60640224CD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7F5DFD-326B-D14C-83CE-C967126B96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1329C0-2A72-5E4C-AC1B-23EAACA1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331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9E01930-7E35-714A-9285-8C2DA2E676AD}"/>
              </a:ext>
            </a:extLst>
          </p:cNvPr>
          <p:cNvSpPr txBox="1"/>
          <p:nvPr/>
        </p:nvSpPr>
        <p:spPr>
          <a:xfrm>
            <a:off x="0" y="84402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Aharoni" panose="02010803020104030203" pitchFamily="2" charset="-79"/>
                <a:cs typeface="Aharoni" panose="02010803020104030203" pitchFamily="2" charset="-79"/>
              </a:rPr>
              <a:t>ML applied to HiRES: </a:t>
            </a:r>
          </a:p>
          <a:p>
            <a:pPr algn="ctr"/>
            <a:r>
              <a:rPr lang="en-US" sz="3600" dirty="0">
                <a:latin typeface="Aharoni" panose="02010803020104030203" pitchFamily="2" charset="-79"/>
                <a:cs typeface="Aharoni" panose="02010803020104030203" pitchFamily="2" charset="-79"/>
              </a:rPr>
              <a:t>Energy Stability 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1700C61-5273-1C42-BED0-EB43EE06CC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948" y="2605451"/>
            <a:ext cx="9205067" cy="4252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AD3BC1F3-2092-584D-BD31-0F7BAA5207F6}"/>
              </a:ext>
            </a:extLst>
          </p:cNvPr>
          <p:cNvGrpSpPr/>
          <p:nvPr/>
        </p:nvGrpSpPr>
        <p:grpSpPr>
          <a:xfrm>
            <a:off x="5147725" y="1838728"/>
            <a:ext cx="1896545" cy="651109"/>
            <a:chOff x="5147727" y="1535160"/>
            <a:chExt cx="1896545" cy="65110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5C91B4E-2127-B44D-9BA1-C6D2C3BC525A}"/>
                </a:ext>
              </a:extLst>
            </p:cNvPr>
            <p:cNvSpPr txBox="1"/>
            <p:nvPr/>
          </p:nvSpPr>
          <p:spPr>
            <a:xfrm>
              <a:off x="5147727" y="1535160"/>
              <a:ext cx="18965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ANTONIO GILARDI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47F9D70-21EB-6243-A1CB-E473A6B2E656}"/>
                </a:ext>
              </a:extLst>
            </p:cNvPr>
            <p:cNvSpPr txBox="1"/>
            <p:nvPr/>
          </p:nvSpPr>
          <p:spPr>
            <a:xfrm>
              <a:off x="5445821" y="1816937"/>
              <a:ext cx="1300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03/18/2022</a:t>
              </a:r>
            </a:p>
          </p:txBody>
        </p:sp>
      </p:grp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AD5D3C-7DE6-4947-815B-A305D7D00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43EC0-91E6-8243-8F2E-4DE2F74694A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254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922DA1-EB23-AE41-94E2-1EFD033A0D05}"/>
              </a:ext>
            </a:extLst>
          </p:cNvPr>
          <p:cNvSpPr txBox="1"/>
          <p:nvPr/>
        </p:nvSpPr>
        <p:spPr>
          <a:xfrm>
            <a:off x="661436" y="392972"/>
            <a:ext cx="22012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haroni" panose="02010803020104030203" pitchFamily="2" charset="-79"/>
                <a:cs typeface="Aharoni" panose="02010803020104030203" pitchFamily="2" charset="-79"/>
              </a:rPr>
              <a:t>OUTLINE: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B814F1-8932-294D-89CF-E714DE04443D}"/>
              </a:ext>
            </a:extLst>
          </p:cNvPr>
          <p:cNvSpPr txBox="1"/>
          <p:nvPr/>
        </p:nvSpPr>
        <p:spPr>
          <a:xfrm>
            <a:off x="661436" y="1222513"/>
            <a:ext cx="625672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sz="2400" dirty="0"/>
              <a:t>Issues with CLOSE Loop solved 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2400" dirty="0"/>
              <a:t>Metrics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2400" dirty="0">
                <a:solidFill>
                  <a:srgbClr val="FF0000"/>
                </a:solidFill>
              </a:rPr>
              <a:t>Next steps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sz="2400" dirty="0"/>
              <a:t>Improve Plotting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sz="2400" dirty="0"/>
              <a:t>On going </a:t>
            </a:r>
            <a:r>
              <a:rPr lang="en-US" sz="2400" dirty="0">
                <a:sym typeface="Wingdings" pitchFamily="2" charset="2"/>
              </a:rPr>
              <a:t> </a:t>
            </a:r>
            <a:r>
              <a:rPr lang="en-US" sz="2400" dirty="0"/>
              <a:t>GRID SEARCH </a:t>
            </a:r>
            <a:r>
              <a:rPr lang="en-US" sz="2400" dirty="0">
                <a:sym typeface="Wingdings" pitchFamily="2" charset="2"/>
              </a:rPr>
              <a:t> DONE</a:t>
            </a:r>
            <a:endParaRPr lang="en-US" sz="2400" dirty="0"/>
          </a:p>
          <a:p>
            <a:pPr marL="742950" lvl="1" indent="-285750">
              <a:buFont typeface="Wingdings" pitchFamily="2" charset="2"/>
              <a:buChar char="§"/>
            </a:pPr>
            <a:r>
              <a:rPr lang="en-US" sz="2400" dirty="0"/>
              <a:t>Make alive GPU PC</a:t>
            </a:r>
          </a:p>
          <a:p>
            <a:pPr marL="742950" lvl="1" indent="-285750">
              <a:buFont typeface="Wingdings" pitchFamily="2" charset="2"/>
              <a:buChar char="§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73730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922DA1-EB23-AE41-94E2-1EFD033A0D05}"/>
              </a:ext>
            </a:extLst>
          </p:cNvPr>
          <p:cNvSpPr txBox="1"/>
          <p:nvPr/>
        </p:nvSpPr>
        <p:spPr>
          <a:xfrm>
            <a:off x="661436" y="392972"/>
            <a:ext cx="22012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haroni" panose="02010803020104030203" pitchFamily="2" charset="-79"/>
                <a:cs typeface="Aharoni" panose="02010803020104030203" pitchFamily="2" charset="-79"/>
              </a:rPr>
              <a:t>OUTLINE: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B814F1-8932-294D-89CF-E714DE04443D}"/>
              </a:ext>
            </a:extLst>
          </p:cNvPr>
          <p:cNvSpPr txBox="1"/>
          <p:nvPr/>
        </p:nvSpPr>
        <p:spPr>
          <a:xfrm>
            <a:off x="661436" y="1222513"/>
            <a:ext cx="625672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sz="2400" dirty="0"/>
              <a:t>Issues with CLOSE Loop solved 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2400" dirty="0"/>
              <a:t>Metrics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2400" dirty="0">
                <a:solidFill>
                  <a:srgbClr val="FF0000"/>
                </a:solidFill>
              </a:rPr>
              <a:t>Next steps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sz="2400" u="sng" dirty="0"/>
              <a:t>Improve Plotting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sz="2400" dirty="0"/>
              <a:t>On going </a:t>
            </a:r>
            <a:r>
              <a:rPr lang="en-US" sz="2400" dirty="0">
                <a:sym typeface="Wingdings" pitchFamily="2" charset="2"/>
              </a:rPr>
              <a:t> </a:t>
            </a:r>
            <a:r>
              <a:rPr lang="en-US" sz="2400" dirty="0"/>
              <a:t>GRID SEARCH </a:t>
            </a:r>
            <a:r>
              <a:rPr lang="en-US" sz="2400" dirty="0">
                <a:sym typeface="Wingdings" pitchFamily="2" charset="2"/>
              </a:rPr>
              <a:t> DONE</a:t>
            </a:r>
            <a:endParaRPr lang="en-US" sz="2400" dirty="0"/>
          </a:p>
          <a:p>
            <a:pPr marL="742950" lvl="1" indent="-285750">
              <a:buFont typeface="Wingdings" pitchFamily="2" charset="2"/>
              <a:buChar char="§"/>
            </a:pPr>
            <a:r>
              <a:rPr lang="en-US" sz="2400" dirty="0"/>
              <a:t>Make alive GPU PC</a:t>
            </a:r>
          </a:p>
          <a:p>
            <a:pPr marL="742950" lvl="1" indent="-285750">
              <a:buFont typeface="Wingdings" pitchFamily="2" charset="2"/>
              <a:buChar char="§"/>
            </a:pPr>
            <a:endParaRPr lang="en-US" sz="240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A67ED19-B7B9-5C47-892F-546328B4572A}"/>
              </a:ext>
            </a:extLst>
          </p:cNvPr>
          <p:cNvGrpSpPr/>
          <p:nvPr/>
        </p:nvGrpSpPr>
        <p:grpSpPr>
          <a:xfrm>
            <a:off x="5840026" y="150741"/>
            <a:ext cx="6256723" cy="3278259"/>
            <a:chOff x="5840026" y="150741"/>
            <a:chExt cx="6256723" cy="3278259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23A24863-735F-F041-A59C-3A24C8505E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40026" y="150741"/>
              <a:ext cx="6256723" cy="2514117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9A7A5D3-2A0D-CB49-9664-2A7428424FCF}"/>
                </a:ext>
              </a:extLst>
            </p:cNvPr>
            <p:cNvSpPr txBox="1"/>
            <p:nvPr/>
          </p:nvSpPr>
          <p:spPr>
            <a:xfrm>
              <a:off x="5964965" y="2598003"/>
              <a:ext cx="292580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-------------------------------------- TRAIN --------------------------------------</a:t>
              </a:r>
            </a:p>
            <a:p>
              <a:r>
                <a:rPr lang="en-US" sz="800" dirty="0"/>
                <a:t>STD </a:t>
              </a:r>
              <a:r>
                <a:rPr lang="en-US" sz="800" dirty="0" err="1"/>
                <a:t>RealDataser</a:t>
              </a:r>
              <a:r>
                <a:rPr lang="en-US" sz="800" dirty="0"/>
                <a:t> -----------------------------------&gt; ['3.54e-04']</a:t>
              </a:r>
            </a:p>
            <a:p>
              <a:r>
                <a:rPr lang="en-US" sz="800" dirty="0"/>
                <a:t>STD (|</a:t>
              </a:r>
              <a:r>
                <a:rPr lang="en-US" sz="800" dirty="0" err="1"/>
                <a:t>RealDataser</a:t>
              </a:r>
              <a:r>
                <a:rPr lang="en-US" sz="800" dirty="0"/>
                <a:t> - Prediction|) --------------------&gt; ['3.44e-05']</a:t>
              </a:r>
            </a:p>
            <a:p>
              <a:r>
                <a:rPr lang="en-US" sz="800" dirty="0"/>
                <a:t>RMSE Prediction -----------------------------------&gt; ['5.41e-05']</a:t>
              </a:r>
            </a:p>
            <a:p>
              <a:r>
                <a:rPr lang="en-US" sz="800" dirty="0"/>
                <a:t>-----------------------------------------------------------------------------------</a:t>
              </a:r>
            </a:p>
            <a:p>
              <a:endParaRPr lang="en-US" sz="8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9BAADD4-E0BE-5F48-9D00-CF2ECDD142E3}"/>
                </a:ext>
              </a:extLst>
            </p:cNvPr>
            <p:cNvSpPr txBox="1"/>
            <p:nvPr/>
          </p:nvSpPr>
          <p:spPr>
            <a:xfrm>
              <a:off x="9109817" y="2598002"/>
              <a:ext cx="292580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--------------------------------------- TEST ---------------------------------------</a:t>
              </a:r>
            </a:p>
            <a:p>
              <a:r>
                <a:rPr lang="en-US" sz="800" dirty="0"/>
                <a:t>STD </a:t>
              </a:r>
              <a:r>
                <a:rPr lang="en-US" sz="800" dirty="0" err="1"/>
                <a:t>RealDataser</a:t>
              </a:r>
              <a:r>
                <a:rPr lang="en-US" sz="800" dirty="0"/>
                <a:t> -----------------------------------&gt; ['2.93e-04']</a:t>
              </a:r>
            </a:p>
            <a:p>
              <a:r>
                <a:rPr lang="en-US" sz="800" dirty="0"/>
                <a:t>STD (|</a:t>
              </a:r>
              <a:r>
                <a:rPr lang="en-US" sz="800" dirty="0" err="1"/>
                <a:t>RealDataser</a:t>
              </a:r>
              <a:r>
                <a:rPr lang="en-US" sz="800" dirty="0"/>
                <a:t> - Prediction|)  -------------------&gt; ['1.30e-04']</a:t>
              </a:r>
            </a:p>
            <a:p>
              <a:r>
                <a:rPr lang="en-US" sz="800" dirty="0"/>
                <a:t>RMSE Prediction -----------------------------------&gt; ['2.13e-04']</a:t>
              </a:r>
            </a:p>
            <a:p>
              <a:r>
                <a:rPr lang="en-US" sz="800" dirty="0"/>
                <a:t>-----------------------------------------------------------------------------------</a:t>
              </a:r>
            </a:p>
            <a:p>
              <a:endParaRPr lang="en-US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13157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922DA1-EB23-AE41-94E2-1EFD033A0D05}"/>
              </a:ext>
            </a:extLst>
          </p:cNvPr>
          <p:cNvSpPr txBox="1"/>
          <p:nvPr/>
        </p:nvSpPr>
        <p:spPr>
          <a:xfrm>
            <a:off x="661436" y="392972"/>
            <a:ext cx="22012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haroni" panose="02010803020104030203" pitchFamily="2" charset="-79"/>
                <a:cs typeface="Aharoni" panose="02010803020104030203" pitchFamily="2" charset="-79"/>
              </a:rPr>
              <a:t>OUTLINE: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B814F1-8932-294D-89CF-E714DE04443D}"/>
              </a:ext>
            </a:extLst>
          </p:cNvPr>
          <p:cNvSpPr txBox="1"/>
          <p:nvPr/>
        </p:nvSpPr>
        <p:spPr>
          <a:xfrm>
            <a:off x="661436" y="1144876"/>
            <a:ext cx="625672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sz="2400" dirty="0"/>
              <a:t>Issues with CLOSE Loop solved 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2400" dirty="0"/>
              <a:t>Metrics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2400" dirty="0">
                <a:solidFill>
                  <a:srgbClr val="FF0000"/>
                </a:solidFill>
              </a:rPr>
              <a:t>Next steps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sz="2400" dirty="0"/>
              <a:t>Improve Plotting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sz="2400" u="sng" dirty="0"/>
              <a:t>On going </a:t>
            </a:r>
            <a:r>
              <a:rPr lang="en-US" sz="2400" u="sng" dirty="0">
                <a:sym typeface="Wingdings" pitchFamily="2" charset="2"/>
              </a:rPr>
              <a:t> </a:t>
            </a:r>
            <a:r>
              <a:rPr lang="en-US" sz="2400" u="sng" dirty="0"/>
              <a:t>GRID SEARCH </a:t>
            </a:r>
            <a:r>
              <a:rPr lang="en-US" sz="2400" u="sng" dirty="0">
                <a:sym typeface="Wingdings" pitchFamily="2" charset="2"/>
              </a:rPr>
              <a:t> DONE</a:t>
            </a:r>
            <a:endParaRPr lang="en-US" sz="2400" u="sng" dirty="0"/>
          </a:p>
          <a:p>
            <a:pPr marL="742950" lvl="1" indent="-285750">
              <a:buFont typeface="Wingdings" pitchFamily="2" charset="2"/>
              <a:buChar char="§"/>
            </a:pPr>
            <a:r>
              <a:rPr lang="en-US" sz="2400" dirty="0"/>
              <a:t>Make alive GPU PC</a:t>
            </a:r>
          </a:p>
          <a:p>
            <a:pPr marL="742950" lvl="1" indent="-285750">
              <a:buFont typeface="Wingdings" pitchFamily="2" charset="2"/>
              <a:buChar char="§"/>
            </a:pPr>
            <a:endParaRPr lang="en-US" sz="2400" dirty="0"/>
          </a:p>
        </p:txBody>
      </p:sp>
      <p:pic>
        <p:nvPicPr>
          <p:cNvPr id="1026" name="Picture 2" descr="Hyperparameter Tuning Black Magic - Alteryx Community">
            <a:extLst>
              <a:ext uri="{FF2B5EF4-FFF2-40B4-BE49-F238E27FC236}">
                <a16:creationId xmlns:a16="http://schemas.microsoft.com/office/drawing/2014/main" id="{CAD68A9F-7D64-1C4D-8C15-A4C657B880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5" t="7214" r="53969" b="8882"/>
          <a:stretch/>
        </p:blipFill>
        <p:spPr bwMode="auto">
          <a:xfrm>
            <a:off x="8890766" y="3534132"/>
            <a:ext cx="2527654" cy="3051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733BDA7-D7FA-1242-B30D-4231A6C63F0C}"/>
              </a:ext>
            </a:extLst>
          </p:cNvPr>
          <p:cNvGrpSpPr/>
          <p:nvPr/>
        </p:nvGrpSpPr>
        <p:grpSpPr>
          <a:xfrm>
            <a:off x="5840026" y="150741"/>
            <a:ext cx="6256723" cy="3278259"/>
            <a:chOff x="5840026" y="150741"/>
            <a:chExt cx="6256723" cy="3278259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476C1C10-A046-F04C-B0C2-531B34887CA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40026" y="150741"/>
              <a:ext cx="6256723" cy="2514117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AFDE0A0-5010-2F4C-AF0D-E8248B33166F}"/>
                </a:ext>
              </a:extLst>
            </p:cNvPr>
            <p:cNvSpPr txBox="1"/>
            <p:nvPr/>
          </p:nvSpPr>
          <p:spPr>
            <a:xfrm>
              <a:off x="5964965" y="2598003"/>
              <a:ext cx="292580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-------------------------------------- TRAIN --------------------------------------</a:t>
              </a:r>
            </a:p>
            <a:p>
              <a:r>
                <a:rPr lang="en-US" sz="800" dirty="0"/>
                <a:t>STD </a:t>
              </a:r>
              <a:r>
                <a:rPr lang="en-US" sz="800" dirty="0" err="1"/>
                <a:t>RealDataser</a:t>
              </a:r>
              <a:r>
                <a:rPr lang="en-US" sz="800" dirty="0"/>
                <a:t> -----------------------------------&gt; ['3.54e-04']</a:t>
              </a:r>
            </a:p>
            <a:p>
              <a:r>
                <a:rPr lang="en-US" sz="800" dirty="0"/>
                <a:t>STD (|</a:t>
              </a:r>
              <a:r>
                <a:rPr lang="en-US" sz="800" dirty="0" err="1"/>
                <a:t>RealDataser</a:t>
              </a:r>
              <a:r>
                <a:rPr lang="en-US" sz="800" dirty="0"/>
                <a:t> - Prediction|) --------------------&gt; ['3.44e-05']</a:t>
              </a:r>
            </a:p>
            <a:p>
              <a:r>
                <a:rPr lang="en-US" sz="800" dirty="0"/>
                <a:t>RMSE Prediction -----------------------------------&gt; ['5.41e-05']</a:t>
              </a:r>
            </a:p>
            <a:p>
              <a:r>
                <a:rPr lang="en-US" sz="800" dirty="0"/>
                <a:t>-----------------------------------------------------------------------------------</a:t>
              </a:r>
            </a:p>
            <a:p>
              <a:endParaRPr lang="en-US" sz="8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79618D9-588A-CE4C-AEC2-6663632E1DE7}"/>
                </a:ext>
              </a:extLst>
            </p:cNvPr>
            <p:cNvSpPr txBox="1"/>
            <p:nvPr/>
          </p:nvSpPr>
          <p:spPr>
            <a:xfrm>
              <a:off x="9109817" y="2598002"/>
              <a:ext cx="292580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--------------------------------------- TEST ---------------------------------------</a:t>
              </a:r>
            </a:p>
            <a:p>
              <a:r>
                <a:rPr lang="en-US" sz="800" dirty="0"/>
                <a:t>STD </a:t>
              </a:r>
              <a:r>
                <a:rPr lang="en-US" sz="800" dirty="0" err="1"/>
                <a:t>RealDataser</a:t>
              </a:r>
              <a:r>
                <a:rPr lang="en-US" sz="800" dirty="0"/>
                <a:t> -----------------------------------&gt; ['2.93e-04']</a:t>
              </a:r>
            </a:p>
            <a:p>
              <a:r>
                <a:rPr lang="en-US" sz="800" dirty="0"/>
                <a:t>STD (|</a:t>
              </a:r>
              <a:r>
                <a:rPr lang="en-US" sz="800" dirty="0" err="1"/>
                <a:t>RealDataser</a:t>
              </a:r>
              <a:r>
                <a:rPr lang="en-US" sz="800" dirty="0"/>
                <a:t> - Prediction|)  -------------------&gt; ['1.30e-04']</a:t>
              </a:r>
            </a:p>
            <a:p>
              <a:r>
                <a:rPr lang="en-US" sz="800" dirty="0"/>
                <a:t>RMSE Prediction -----------------------------------&gt; ['2.13e-04']</a:t>
              </a:r>
            </a:p>
            <a:p>
              <a:r>
                <a:rPr lang="en-US" sz="800" dirty="0"/>
                <a:t>-----------------------------------------------------------------------------------</a:t>
              </a:r>
            </a:p>
            <a:p>
              <a:endParaRPr lang="en-US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388442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922DA1-EB23-AE41-94E2-1EFD033A0D05}"/>
              </a:ext>
            </a:extLst>
          </p:cNvPr>
          <p:cNvSpPr txBox="1"/>
          <p:nvPr/>
        </p:nvSpPr>
        <p:spPr>
          <a:xfrm>
            <a:off x="661436" y="392972"/>
            <a:ext cx="22012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haroni" panose="02010803020104030203" pitchFamily="2" charset="-79"/>
                <a:cs typeface="Aharoni" panose="02010803020104030203" pitchFamily="2" charset="-79"/>
              </a:rPr>
              <a:t>OUTLINE: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B814F1-8932-294D-89CF-E714DE04443D}"/>
              </a:ext>
            </a:extLst>
          </p:cNvPr>
          <p:cNvSpPr txBox="1"/>
          <p:nvPr/>
        </p:nvSpPr>
        <p:spPr>
          <a:xfrm>
            <a:off x="661436" y="1222513"/>
            <a:ext cx="625672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sz="2400" dirty="0"/>
              <a:t>Issues with CLOSE Loop solved 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2400" dirty="0"/>
              <a:t>Metrics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2400" dirty="0">
                <a:solidFill>
                  <a:srgbClr val="FF0000"/>
                </a:solidFill>
              </a:rPr>
              <a:t>Next steps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sz="2400" dirty="0"/>
              <a:t>Improve Plotting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sz="2400" dirty="0"/>
              <a:t>On going </a:t>
            </a:r>
            <a:r>
              <a:rPr lang="en-US" sz="2400" dirty="0">
                <a:sym typeface="Wingdings" pitchFamily="2" charset="2"/>
              </a:rPr>
              <a:t> </a:t>
            </a:r>
            <a:r>
              <a:rPr lang="en-US" sz="2400" dirty="0"/>
              <a:t>GRID SEARCH </a:t>
            </a:r>
            <a:r>
              <a:rPr lang="en-US" sz="2400" dirty="0">
                <a:sym typeface="Wingdings" pitchFamily="2" charset="2"/>
              </a:rPr>
              <a:t> DONE</a:t>
            </a:r>
            <a:endParaRPr lang="en-US" sz="2400" dirty="0"/>
          </a:p>
          <a:p>
            <a:pPr marL="742950" lvl="1" indent="-285750">
              <a:buFont typeface="Wingdings" pitchFamily="2" charset="2"/>
              <a:buChar char="§"/>
            </a:pPr>
            <a:r>
              <a:rPr lang="en-US" sz="2400" u="sng" dirty="0"/>
              <a:t>Make alive GPU PC</a:t>
            </a:r>
          </a:p>
          <a:p>
            <a:pPr marL="742950" lvl="1" indent="-285750">
              <a:buFont typeface="Wingdings" pitchFamily="2" charset="2"/>
              <a:buChar char="§"/>
            </a:pP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59DEE1-0A15-2D44-9BD6-B0D59B51D7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186" y="4155520"/>
            <a:ext cx="4916898" cy="269540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8B0A91A-9CDC-8F49-9FFC-3B42C6F03EEC}"/>
              </a:ext>
            </a:extLst>
          </p:cNvPr>
          <p:cNvSpPr txBox="1"/>
          <p:nvPr/>
        </p:nvSpPr>
        <p:spPr>
          <a:xfrm>
            <a:off x="168446" y="3843179"/>
            <a:ext cx="121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Current OS</a:t>
            </a:r>
          </a:p>
        </p:txBody>
      </p:sp>
      <p:pic>
        <p:nvPicPr>
          <p:cNvPr id="11" name="Picture 2" descr="Hyperparameter Tuning Black Magic - Alteryx Community">
            <a:extLst>
              <a:ext uri="{FF2B5EF4-FFF2-40B4-BE49-F238E27FC236}">
                <a16:creationId xmlns:a16="http://schemas.microsoft.com/office/drawing/2014/main" id="{4C7E7D20-F3C8-3547-A097-B10E24B9F4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5" t="7214" r="53969" b="8882"/>
          <a:stretch/>
        </p:blipFill>
        <p:spPr bwMode="auto">
          <a:xfrm>
            <a:off x="8890766" y="3534132"/>
            <a:ext cx="2527654" cy="3051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DA1033FF-E95F-E74F-A194-6A538AC23E0C}"/>
              </a:ext>
            </a:extLst>
          </p:cNvPr>
          <p:cNvGrpSpPr/>
          <p:nvPr/>
        </p:nvGrpSpPr>
        <p:grpSpPr>
          <a:xfrm>
            <a:off x="5840026" y="150741"/>
            <a:ext cx="6256723" cy="3278259"/>
            <a:chOff x="5840026" y="150741"/>
            <a:chExt cx="6256723" cy="3278259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627AC7D-9B61-784B-A48D-527D90BF732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40026" y="150741"/>
              <a:ext cx="6256723" cy="2514117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A5CEAD6-EA7D-E641-88CC-F4C9C3C59928}"/>
                </a:ext>
              </a:extLst>
            </p:cNvPr>
            <p:cNvSpPr txBox="1"/>
            <p:nvPr/>
          </p:nvSpPr>
          <p:spPr>
            <a:xfrm>
              <a:off x="5964965" y="2598003"/>
              <a:ext cx="292580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-------------------------------------- TRAIN --------------------------------------</a:t>
              </a:r>
            </a:p>
            <a:p>
              <a:r>
                <a:rPr lang="en-US" sz="800" dirty="0"/>
                <a:t>STD </a:t>
              </a:r>
              <a:r>
                <a:rPr lang="en-US" sz="800" dirty="0" err="1"/>
                <a:t>RealDataser</a:t>
              </a:r>
              <a:r>
                <a:rPr lang="en-US" sz="800" dirty="0"/>
                <a:t> -----------------------------------&gt; ['3.54e-04']</a:t>
              </a:r>
            </a:p>
            <a:p>
              <a:r>
                <a:rPr lang="en-US" sz="800" dirty="0"/>
                <a:t>STD (|</a:t>
              </a:r>
              <a:r>
                <a:rPr lang="en-US" sz="800" dirty="0" err="1"/>
                <a:t>RealDataser</a:t>
              </a:r>
              <a:r>
                <a:rPr lang="en-US" sz="800" dirty="0"/>
                <a:t> - Prediction|) --------------------&gt; ['3.44e-05']</a:t>
              </a:r>
            </a:p>
            <a:p>
              <a:r>
                <a:rPr lang="en-US" sz="800" dirty="0"/>
                <a:t>RMSE Prediction -----------------------------------&gt; ['5.41e-05']</a:t>
              </a:r>
            </a:p>
            <a:p>
              <a:r>
                <a:rPr lang="en-US" sz="800" dirty="0"/>
                <a:t>-----------------------------------------------------------------------------------</a:t>
              </a:r>
            </a:p>
            <a:p>
              <a:endParaRPr lang="en-US" sz="8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F9ECCD7-67BF-F040-8F0F-13A878D8E8A4}"/>
                </a:ext>
              </a:extLst>
            </p:cNvPr>
            <p:cNvSpPr txBox="1"/>
            <p:nvPr/>
          </p:nvSpPr>
          <p:spPr>
            <a:xfrm>
              <a:off x="9109817" y="2598002"/>
              <a:ext cx="292580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--------------------------------------- TEST ---------------------------------------</a:t>
              </a:r>
            </a:p>
            <a:p>
              <a:r>
                <a:rPr lang="en-US" sz="800" dirty="0"/>
                <a:t>STD </a:t>
              </a:r>
              <a:r>
                <a:rPr lang="en-US" sz="800" dirty="0" err="1"/>
                <a:t>RealDataser</a:t>
              </a:r>
              <a:r>
                <a:rPr lang="en-US" sz="800" dirty="0"/>
                <a:t> -----------------------------------&gt; ['2.93e-04']</a:t>
              </a:r>
            </a:p>
            <a:p>
              <a:r>
                <a:rPr lang="en-US" sz="800" dirty="0"/>
                <a:t>STD (|</a:t>
              </a:r>
              <a:r>
                <a:rPr lang="en-US" sz="800" dirty="0" err="1"/>
                <a:t>RealDataser</a:t>
              </a:r>
              <a:r>
                <a:rPr lang="en-US" sz="800" dirty="0"/>
                <a:t> - Prediction|)  -------------------&gt; ['1.30e-04']</a:t>
              </a:r>
            </a:p>
            <a:p>
              <a:r>
                <a:rPr lang="en-US" sz="800" dirty="0"/>
                <a:t>RMSE Prediction -----------------------------------&gt; ['2.13e-04']</a:t>
              </a:r>
            </a:p>
            <a:p>
              <a:r>
                <a:rPr lang="en-US" sz="800" dirty="0"/>
                <a:t>-----------------------------------------------------------------------------------</a:t>
              </a:r>
            </a:p>
            <a:p>
              <a:endParaRPr lang="en-US" sz="800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891507E5-42F5-F740-B51F-FA0EB6C4946B}"/>
              </a:ext>
            </a:extLst>
          </p:cNvPr>
          <p:cNvSpPr txBox="1"/>
          <p:nvPr/>
        </p:nvSpPr>
        <p:spPr>
          <a:xfrm>
            <a:off x="5197642" y="4629328"/>
            <a:ext cx="23791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My PC</a:t>
            </a:r>
            <a:r>
              <a:rPr lang="en-US"/>
              <a:t>: 122 </a:t>
            </a:r>
            <a:r>
              <a:rPr lang="en-US" dirty="0"/>
              <a:t>seconds</a:t>
            </a:r>
          </a:p>
          <a:p>
            <a:r>
              <a:rPr lang="en-US" dirty="0"/>
              <a:t>My Server: 78 seconds</a:t>
            </a:r>
          </a:p>
          <a:p>
            <a:r>
              <a:rPr lang="en-US" dirty="0"/>
              <a:t>Your Server:  45 second</a:t>
            </a:r>
          </a:p>
        </p:txBody>
      </p:sp>
    </p:spTree>
    <p:extLst>
      <p:ext uri="{BB962C8B-B14F-4D97-AF65-F5344CB8AC3E}">
        <p14:creationId xmlns:p14="http://schemas.microsoft.com/office/powerpoint/2010/main" val="647753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922DA1-EB23-AE41-94E2-1EFD033A0D05}"/>
              </a:ext>
            </a:extLst>
          </p:cNvPr>
          <p:cNvSpPr txBox="1"/>
          <p:nvPr/>
        </p:nvSpPr>
        <p:spPr>
          <a:xfrm>
            <a:off x="661436" y="392972"/>
            <a:ext cx="22012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haroni" panose="02010803020104030203" pitchFamily="2" charset="-79"/>
                <a:cs typeface="Aharoni" panose="02010803020104030203" pitchFamily="2" charset="-79"/>
              </a:rPr>
              <a:t>OUTLINE: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B814F1-8932-294D-89CF-E714DE04443D}"/>
              </a:ext>
            </a:extLst>
          </p:cNvPr>
          <p:cNvSpPr txBox="1"/>
          <p:nvPr/>
        </p:nvSpPr>
        <p:spPr>
          <a:xfrm>
            <a:off x="661436" y="1222513"/>
            <a:ext cx="3597743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sz="2400" dirty="0"/>
              <a:t>Issues with CLOSE Loop 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2400" dirty="0"/>
              <a:t>Metrics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2400" dirty="0"/>
              <a:t>Next steps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sz="2400" dirty="0"/>
          </a:p>
          <a:p>
            <a:pPr marL="285750" indent="-285750">
              <a:buFont typeface="Wingdings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994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922DA1-EB23-AE41-94E2-1EFD033A0D05}"/>
              </a:ext>
            </a:extLst>
          </p:cNvPr>
          <p:cNvSpPr txBox="1"/>
          <p:nvPr/>
        </p:nvSpPr>
        <p:spPr>
          <a:xfrm>
            <a:off x="661436" y="392972"/>
            <a:ext cx="22012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haroni" panose="02010803020104030203" pitchFamily="2" charset="-79"/>
                <a:cs typeface="Aharoni" panose="02010803020104030203" pitchFamily="2" charset="-79"/>
              </a:rPr>
              <a:t>OUTLINE: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B814F1-8932-294D-89CF-E714DE04443D}"/>
              </a:ext>
            </a:extLst>
          </p:cNvPr>
          <p:cNvSpPr txBox="1"/>
          <p:nvPr/>
        </p:nvSpPr>
        <p:spPr>
          <a:xfrm>
            <a:off x="661436" y="1222513"/>
            <a:ext cx="3597743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sz="2400" dirty="0">
                <a:solidFill>
                  <a:srgbClr val="FF0000"/>
                </a:solidFill>
              </a:rPr>
              <a:t>Issues with CLOSE Loop 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2400" dirty="0"/>
              <a:t>Metrics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2400" dirty="0"/>
              <a:t>Next steps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sz="2400" dirty="0"/>
          </a:p>
          <a:p>
            <a:pPr marL="285750" indent="-285750">
              <a:buFont typeface="Wingdings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17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922DA1-EB23-AE41-94E2-1EFD033A0D05}"/>
              </a:ext>
            </a:extLst>
          </p:cNvPr>
          <p:cNvSpPr txBox="1"/>
          <p:nvPr/>
        </p:nvSpPr>
        <p:spPr>
          <a:xfrm>
            <a:off x="661436" y="392972"/>
            <a:ext cx="22012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haroni" panose="02010803020104030203" pitchFamily="2" charset="-79"/>
                <a:cs typeface="Aharoni" panose="02010803020104030203" pitchFamily="2" charset="-79"/>
              </a:rPr>
              <a:t>OUTLINE: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B814F1-8932-294D-89CF-E714DE04443D}"/>
              </a:ext>
            </a:extLst>
          </p:cNvPr>
          <p:cNvSpPr txBox="1"/>
          <p:nvPr/>
        </p:nvSpPr>
        <p:spPr>
          <a:xfrm>
            <a:off x="661436" y="1222513"/>
            <a:ext cx="35977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sz="2400" dirty="0">
                <a:solidFill>
                  <a:srgbClr val="FF0000"/>
                </a:solidFill>
              </a:rPr>
              <a:t>Issues with CLOSE Loop 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2400" dirty="0"/>
              <a:t>Metrics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2400" dirty="0"/>
              <a:t>Next steps</a:t>
            </a:r>
          </a:p>
        </p:txBody>
      </p:sp>
      <p:pic>
        <p:nvPicPr>
          <p:cNvPr id="5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49BF765C-F418-D846-A14B-A5E18345B7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586" t="8000" r="9605"/>
          <a:stretch/>
        </p:blipFill>
        <p:spPr>
          <a:xfrm>
            <a:off x="0" y="3574582"/>
            <a:ext cx="7805877" cy="32918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5C79E59-87E1-0E4B-BBDA-8A14FEA78431}"/>
              </a:ext>
            </a:extLst>
          </p:cNvPr>
          <p:cNvSpPr txBox="1"/>
          <p:nvPr/>
        </p:nvSpPr>
        <p:spPr>
          <a:xfrm>
            <a:off x="9432758" y="4928115"/>
            <a:ext cx="10955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LSTM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532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922DA1-EB23-AE41-94E2-1EFD033A0D05}"/>
              </a:ext>
            </a:extLst>
          </p:cNvPr>
          <p:cNvSpPr txBox="1"/>
          <p:nvPr/>
        </p:nvSpPr>
        <p:spPr>
          <a:xfrm>
            <a:off x="661436" y="392972"/>
            <a:ext cx="22012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haroni" panose="02010803020104030203" pitchFamily="2" charset="-79"/>
                <a:cs typeface="Aharoni" panose="02010803020104030203" pitchFamily="2" charset="-79"/>
              </a:rPr>
              <a:t>OUTLINE: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B814F1-8932-294D-89CF-E714DE04443D}"/>
              </a:ext>
            </a:extLst>
          </p:cNvPr>
          <p:cNvSpPr txBox="1"/>
          <p:nvPr/>
        </p:nvSpPr>
        <p:spPr>
          <a:xfrm>
            <a:off x="661436" y="1222513"/>
            <a:ext cx="35977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sz="2400" dirty="0">
                <a:solidFill>
                  <a:srgbClr val="FF0000"/>
                </a:solidFill>
              </a:rPr>
              <a:t>Issues with CLOSE Loop 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2400" dirty="0"/>
              <a:t>Metrics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2400" dirty="0"/>
              <a:t>Next steps</a:t>
            </a:r>
          </a:p>
        </p:txBody>
      </p:sp>
      <p:pic>
        <p:nvPicPr>
          <p:cNvPr id="4" name="Picture 3" descr="Chart, line chart, histogram&#10;&#10;Description automatically generated">
            <a:extLst>
              <a:ext uri="{FF2B5EF4-FFF2-40B4-BE49-F238E27FC236}">
                <a16:creationId xmlns:a16="http://schemas.microsoft.com/office/drawing/2014/main" id="{888D32A2-D0F9-424A-BB6D-5C60A380B1D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503" t="11183" r="8882" b="3070"/>
          <a:stretch/>
        </p:blipFill>
        <p:spPr>
          <a:xfrm>
            <a:off x="7322641" y="0"/>
            <a:ext cx="4869359" cy="3657600"/>
          </a:xfrm>
          <a:prstGeom prst="rect">
            <a:avLst/>
          </a:prstGeom>
        </p:spPr>
      </p:pic>
      <p:pic>
        <p:nvPicPr>
          <p:cNvPr id="5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49BF765C-F418-D846-A14B-A5E18345B7B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586" t="8000" r="9605"/>
          <a:stretch/>
        </p:blipFill>
        <p:spPr>
          <a:xfrm>
            <a:off x="0" y="3574582"/>
            <a:ext cx="7805877" cy="32918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5C79E59-87E1-0E4B-BBDA-8A14FEA78431}"/>
              </a:ext>
            </a:extLst>
          </p:cNvPr>
          <p:cNvSpPr txBox="1"/>
          <p:nvPr/>
        </p:nvSpPr>
        <p:spPr>
          <a:xfrm>
            <a:off x="9432758" y="4928115"/>
            <a:ext cx="10955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LSTM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702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922DA1-EB23-AE41-94E2-1EFD033A0D05}"/>
              </a:ext>
            </a:extLst>
          </p:cNvPr>
          <p:cNvSpPr txBox="1"/>
          <p:nvPr/>
        </p:nvSpPr>
        <p:spPr>
          <a:xfrm>
            <a:off x="661436" y="392972"/>
            <a:ext cx="22012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haroni" panose="02010803020104030203" pitchFamily="2" charset="-79"/>
                <a:cs typeface="Aharoni" panose="02010803020104030203" pitchFamily="2" charset="-79"/>
              </a:rPr>
              <a:t>OUTLINE: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B814F1-8932-294D-89CF-E714DE04443D}"/>
              </a:ext>
            </a:extLst>
          </p:cNvPr>
          <p:cNvSpPr txBox="1"/>
          <p:nvPr/>
        </p:nvSpPr>
        <p:spPr>
          <a:xfrm>
            <a:off x="661436" y="1222513"/>
            <a:ext cx="52220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sz="2400" dirty="0">
                <a:solidFill>
                  <a:srgbClr val="FF0000"/>
                </a:solidFill>
              </a:rPr>
              <a:t>Issues with CLOSE Loop </a:t>
            </a:r>
            <a:r>
              <a:rPr lang="en-US" sz="2400" dirty="0">
                <a:solidFill>
                  <a:schemeClr val="accent6"/>
                </a:solidFill>
              </a:rPr>
              <a:t>solved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2400" dirty="0"/>
              <a:t>Metrics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2400" dirty="0"/>
              <a:t>Next steps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1B5CF4-FBE1-1B41-A618-BFF5E2B3E14F}"/>
              </a:ext>
            </a:extLst>
          </p:cNvPr>
          <p:cNvSpPr txBox="1"/>
          <p:nvPr/>
        </p:nvSpPr>
        <p:spPr>
          <a:xfrm>
            <a:off x="9432758" y="4928115"/>
            <a:ext cx="9332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CNN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E86B19E-FF43-F749-92AD-E382B0F9C8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487" t="7660" r="9507"/>
          <a:stretch/>
        </p:blipFill>
        <p:spPr>
          <a:xfrm>
            <a:off x="0" y="3574582"/>
            <a:ext cx="7795944" cy="3291840"/>
          </a:xfrm>
          <a:prstGeom prst="rect">
            <a:avLst/>
          </a:prstGeom>
        </p:spPr>
      </p:pic>
      <p:pic>
        <p:nvPicPr>
          <p:cNvPr id="9" name="Picture 8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B00631FF-CE2C-8547-B234-7501A6F40B5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969" t="11404" r="9656" b="3947"/>
          <a:stretch/>
        </p:blipFill>
        <p:spPr>
          <a:xfrm>
            <a:off x="7322641" y="0"/>
            <a:ext cx="4869359" cy="366388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7008D19-EA73-1C4B-9FD1-BB08E72B39B7}"/>
              </a:ext>
            </a:extLst>
          </p:cNvPr>
          <p:cNvSpPr txBox="1"/>
          <p:nvPr/>
        </p:nvSpPr>
        <p:spPr>
          <a:xfrm>
            <a:off x="2997697" y="2675546"/>
            <a:ext cx="3743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Probably the other NN was not able to properly capture the trend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EA47D06-0DC6-194A-B6B4-68843932998D}"/>
              </a:ext>
            </a:extLst>
          </p:cNvPr>
          <p:cNvSpPr/>
          <p:nvPr/>
        </p:nvSpPr>
        <p:spPr>
          <a:xfrm>
            <a:off x="1536879" y="5078569"/>
            <a:ext cx="352022" cy="27474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9EE5369-54D1-D842-9FE8-5723F9103136}"/>
              </a:ext>
            </a:extLst>
          </p:cNvPr>
          <p:cNvSpPr/>
          <p:nvPr/>
        </p:nvSpPr>
        <p:spPr>
          <a:xfrm>
            <a:off x="2393324" y="5119353"/>
            <a:ext cx="352022" cy="27474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EC0BF05-1BD3-3D49-81C6-D023169F4492}"/>
              </a:ext>
            </a:extLst>
          </p:cNvPr>
          <p:cNvSpPr/>
          <p:nvPr/>
        </p:nvSpPr>
        <p:spPr>
          <a:xfrm>
            <a:off x="5417712" y="4981978"/>
            <a:ext cx="352022" cy="27474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2C75D05-F573-0E40-93B7-DF9A7FA2CFA2}"/>
              </a:ext>
            </a:extLst>
          </p:cNvPr>
          <p:cNvSpPr/>
          <p:nvPr/>
        </p:nvSpPr>
        <p:spPr>
          <a:xfrm>
            <a:off x="5988564" y="4990563"/>
            <a:ext cx="352022" cy="27474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EA5608A-3A3B-0045-81D1-0A05405D00C1}"/>
              </a:ext>
            </a:extLst>
          </p:cNvPr>
          <p:cNvSpPr/>
          <p:nvPr/>
        </p:nvSpPr>
        <p:spPr>
          <a:xfrm>
            <a:off x="1184857" y="5082414"/>
            <a:ext cx="352022" cy="27474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231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922DA1-EB23-AE41-94E2-1EFD033A0D05}"/>
              </a:ext>
            </a:extLst>
          </p:cNvPr>
          <p:cNvSpPr txBox="1"/>
          <p:nvPr/>
        </p:nvSpPr>
        <p:spPr>
          <a:xfrm>
            <a:off x="661436" y="392972"/>
            <a:ext cx="22012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haroni" panose="02010803020104030203" pitchFamily="2" charset="-79"/>
                <a:cs typeface="Aharoni" panose="02010803020104030203" pitchFamily="2" charset="-79"/>
              </a:rPr>
              <a:t>OUTLINE: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B814F1-8932-294D-89CF-E714DE04443D}"/>
              </a:ext>
            </a:extLst>
          </p:cNvPr>
          <p:cNvSpPr txBox="1"/>
          <p:nvPr/>
        </p:nvSpPr>
        <p:spPr>
          <a:xfrm>
            <a:off x="661436" y="1222513"/>
            <a:ext cx="52220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sz="2400" dirty="0"/>
              <a:t>Issues with CLOSE Loop solved 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2400" dirty="0">
                <a:solidFill>
                  <a:srgbClr val="FF0000"/>
                </a:solidFill>
              </a:rPr>
              <a:t>Metrics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2400" dirty="0"/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3878487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922DA1-EB23-AE41-94E2-1EFD033A0D05}"/>
              </a:ext>
            </a:extLst>
          </p:cNvPr>
          <p:cNvSpPr txBox="1"/>
          <p:nvPr/>
        </p:nvSpPr>
        <p:spPr>
          <a:xfrm>
            <a:off x="661436" y="392972"/>
            <a:ext cx="22012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haroni" panose="02010803020104030203" pitchFamily="2" charset="-79"/>
                <a:cs typeface="Aharoni" panose="02010803020104030203" pitchFamily="2" charset="-79"/>
              </a:rPr>
              <a:t>OUTLINE: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B814F1-8932-294D-89CF-E714DE04443D}"/>
              </a:ext>
            </a:extLst>
          </p:cNvPr>
          <p:cNvSpPr txBox="1"/>
          <p:nvPr/>
        </p:nvSpPr>
        <p:spPr>
          <a:xfrm>
            <a:off x="661436" y="1222513"/>
            <a:ext cx="52220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sz="2400" dirty="0"/>
              <a:t>Issues with CLOSE Loop solved 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2400" dirty="0">
                <a:solidFill>
                  <a:srgbClr val="FF0000"/>
                </a:solidFill>
              </a:rPr>
              <a:t>Metrics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2400" dirty="0"/>
              <a:t>Next steps</a:t>
            </a:r>
          </a:p>
        </p:txBody>
      </p:sp>
      <p:pic>
        <p:nvPicPr>
          <p:cNvPr id="11" name="Picture 10" descr="Timeline&#10;&#10;Description automatically generated">
            <a:extLst>
              <a:ext uri="{FF2B5EF4-FFF2-40B4-BE49-F238E27FC236}">
                <a16:creationId xmlns:a16="http://schemas.microsoft.com/office/drawing/2014/main" id="{F38E7594-5688-E746-9087-3072F5A647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023" t="7813" r="9648" b="3437"/>
          <a:stretch/>
        </p:blipFill>
        <p:spPr>
          <a:xfrm>
            <a:off x="565651" y="2331720"/>
            <a:ext cx="11060698" cy="452628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6DF47D2-DF23-0C4C-89F4-2C54DEEBC7BB}"/>
              </a:ext>
            </a:extLst>
          </p:cNvPr>
          <p:cNvSpPr txBox="1"/>
          <p:nvPr/>
        </p:nvSpPr>
        <p:spPr>
          <a:xfrm>
            <a:off x="10518749" y="1776511"/>
            <a:ext cx="10118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MLP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38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922DA1-EB23-AE41-94E2-1EFD033A0D05}"/>
              </a:ext>
            </a:extLst>
          </p:cNvPr>
          <p:cNvSpPr txBox="1"/>
          <p:nvPr/>
        </p:nvSpPr>
        <p:spPr>
          <a:xfrm>
            <a:off x="661436" y="392972"/>
            <a:ext cx="22012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haroni" panose="02010803020104030203" pitchFamily="2" charset="-79"/>
                <a:cs typeface="Aharoni" panose="02010803020104030203" pitchFamily="2" charset="-79"/>
              </a:rPr>
              <a:t>OUTLINE: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B814F1-8932-294D-89CF-E714DE04443D}"/>
              </a:ext>
            </a:extLst>
          </p:cNvPr>
          <p:cNvSpPr txBox="1"/>
          <p:nvPr/>
        </p:nvSpPr>
        <p:spPr>
          <a:xfrm>
            <a:off x="661436" y="1222513"/>
            <a:ext cx="52220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sz="2400" dirty="0"/>
              <a:t>Issues with CLOSE Loop solved 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2400" dirty="0">
                <a:solidFill>
                  <a:srgbClr val="FF0000"/>
                </a:solidFill>
              </a:rPr>
              <a:t>Metrics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2400" dirty="0"/>
              <a:t>Next steps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DF47D2-DF23-0C4C-89F4-2C54DEEBC7BB}"/>
              </a:ext>
            </a:extLst>
          </p:cNvPr>
          <p:cNvSpPr txBox="1"/>
          <p:nvPr/>
        </p:nvSpPr>
        <p:spPr>
          <a:xfrm>
            <a:off x="8511724" y="1822677"/>
            <a:ext cx="30188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Random Forest</a:t>
            </a:r>
          </a:p>
          <a:p>
            <a:endParaRPr lang="en-US" dirty="0"/>
          </a:p>
        </p:txBody>
      </p:sp>
      <p:pic>
        <p:nvPicPr>
          <p:cNvPr id="6" name="Picture 5" descr="A picture containing timeline&#10;&#10;Description automatically generated">
            <a:extLst>
              <a:ext uri="{FF2B5EF4-FFF2-40B4-BE49-F238E27FC236}">
                <a16:creationId xmlns:a16="http://schemas.microsoft.com/office/drawing/2014/main" id="{6F59BCC0-FFC9-DA4C-9639-A10AAC2E3F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336" t="7812" r="9336"/>
          <a:stretch/>
        </p:blipFill>
        <p:spPr>
          <a:xfrm>
            <a:off x="882297" y="2331720"/>
            <a:ext cx="10648267" cy="452628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E16E56D-3FD8-6441-86F8-37903C4D0847}"/>
              </a:ext>
            </a:extLst>
          </p:cNvPr>
          <p:cNvSpPr/>
          <p:nvPr/>
        </p:nvSpPr>
        <p:spPr>
          <a:xfrm>
            <a:off x="7144893" y="577638"/>
            <a:ext cx="421291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Here the STD is comparable to the one before, clearly performing better…. </a:t>
            </a:r>
            <a:br>
              <a:rPr lang="en-US" dirty="0"/>
            </a:br>
            <a:r>
              <a:rPr lang="en-US" dirty="0"/>
              <a:t>Is the STD the right metrics?</a:t>
            </a:r>
          </a:p>
        </p:txBody>
      </p:sp>
    </p:spTree>
    <p:extLst>
      <p:ext uri="{BB962C8B-B14F-4D97-AF65-F5344CB8AC3E}">
        <p14:creationId xmlns:p14="http://schemas.microsoft.com/office/powerpoint/2010/main" val="2200121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1699</TotalTime>
  <Words>404</Words>
  <Application>Microsoft Macintosh PowerPoint</Application>
  <PresentationFormat>Widescreen</PresentationFormat>
  <Paragraphs>118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Aharoni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ANTONIO GILARDI</dc:creator>
  <cp:lastModifiedBy>ANTONIO GILARDI</cp:lastModifiedBy>
  <cp:revision>8</cp:revision>
  <dcterms:created xsi:type="dcterms:W3CDTF">2022-03-17T17:24:44Z</dcterms:created>
  <dcterms:modified xsi:type="dcterms:W3CDTF">2022-03-23T22:19:26Z</dcterms:modified>
</cp:coreProperties>
</file>