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2" r:id="rId4"/>
    <p:sldId id="256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817"/>
  </p:normalViewPr>
  <p:slideViewPr>
    <p:cSldViewPr snapToGrid="0" snapToObjects="1">
      <p:cViewPr varScale="1">
        <p:scale>
          <a:sx n="107" d="100"/>
          <a:sy n="107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2D95-B68C-864E-B2BA-ADEA0EDC350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E71C7-3613-3342-A5FB-EE682C26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3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E71C7-3613-3342-A5FB-EE682C268A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9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E70B-5EAF-494B-9235-7DB4FA184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8432A-FC87-234C-B530-9BC5AC4EF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B695A-998B-F348-B66C-BDD4BEE3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B4B0-44D9-414B-ACBA-07A9F378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B5577-964A-6D49-9FFE-0C2453C8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3DE8-3E5A-3445-8913-DB4EAF41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AEBD-027A-E54F-B8B8-956D09189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7A1FD-6E57-9448-9508-DACE1822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C8AB-FE26-294F-B4D2-A7FAF591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C0E4-D99E-4E43-95B8-0491A8F7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3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9215C-8AE6-B34D-9734-DD9327697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10041-02E2-604F-8BBA-4A4AD4AB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1EE6-3B5C-2947-88F7-F8008232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A636-3AD3-A840-8B88-4D38591A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9803B-A770-744B-86FB-9E187301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02D2-47FD-EA4C-AF7E-B4403D6D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0441-3F51-1F47-B4B8-8B2C9D599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F909-7F20-2B46-9E7E-B20E9A75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93DA-500E-374A-B1E2-49481D48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3C09-D1C2-704B-B08C-FDD1B757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2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9F62-0837-B448-8ACB-E02B00DB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15FF8-7E89-2240-A209-97C1A6953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AE21-6C01-684C-8222-8ED5C212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3DDA-39D4-924E-9160-A0E34180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B84A0-D264-CA46-AE2B-FD3E2260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4032-9217-064E-9AF6-5538782E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0131-CE28-1948-9E06-3CA76FF19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7951E-5135-9F4C-AE1B-0A92815BA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CEB9A-6BA8-CE42-8F17-EF0AF661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4FAFF-0ADB-DD47-980A-CC965790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5480A-3325-DC47-851B-C554EE65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3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A07F-E4FA-0249-B691-87EDB883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F5B1F-2615-A44E-AFC2-AA586B2B2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7266D-7BD4-E54B-BABA-BB8C79E6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C2418-CFB6-0243-960F-D45F0557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D9460-48AB-CE41-A821-A0E5BA820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4134B-D926-A244-9734-2E2E5303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F766F-5E64-C840-B09E-7C934332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E570B-57FE-824F-A360-FD405FFC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9A19-C3DE-D44C-81FF-C7D9795D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7224A-4A2E-634C-AD64-2421FFEC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FD3C5-826C-334D-98E3-489BC5A6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F2807-0318-F542-84ED-74E3479E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9FAF6-F351-E341-9891-5011D407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97A66-46C1-E24D-B3DD-1B747948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DD99F-0A53-B741-B8DD-8CC582CC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4926-D65B-2041-A640-C455ED14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12F1-5126-8B4C-9C93-DAC273B7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DF7F0-517D-C94F-B651-95E32B16E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C86F4-AD44-194D-9699-D5A4763E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91052-F1B3-444C-A05E-5CFEDD3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1D0B-60A4-D244-9776-E67CEF4F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CCB8-BAEF-0447-B871-B3086C87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E5E0F-667F-9648-A51D-E364F432F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E8654-8D6D-E644-A365-12D11E20D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E3594-A6D2-EE4F-9AC2-9F6131F2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674D1-4A94-E54D-9A88-C84CA485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8CF79-4BA7-8F4B-A3BC-B834598D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EC7B8-1B22-A44A-AC4D-403CAF16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99267-2DD6-004C-9F1D-52E45719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0DD1-42BE-E448-9311-1D02E8D97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2D0AC-F70B-9C4C-A142-2CD344FE5795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27BC-26E5-A440-AAB2-07D0B8496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F6DC-6102-F944-97AB-6B66BBD0A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0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8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7.wdp"/><Relationship Id="rId5" Type="http://schemas.openxmlformats.org/officeDocument/2006/relationships/image" Target="../media/image5.jpeg"/><Relationship Id="rId10" Type="http://schemas.microsoft.com/office/2007/relationships/hdphoto" Target="../media/hdphoto6.wdp"/><Relationship Id="rId4" Type="http://schemas.microsoft.com/office/2007/relationships/hdphoto" Target="../media/hdphoto2.wdp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E01930-7E35-714A-9285-8C2DA2E676AD}"/>
              </a:ext>
            </a:extLst>
          </p:cNvPr>
          <p:cNvSpPr txBox="1"/>
          <p:nvPr/>
        </p:nvSpPr>
        <p:spPr>
          <a:xfrm>
            <a:off x="939541" y="334831"/>
            <a:ext cx="11064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Preliminary analysis of ML applied to </a:t>
            </a:r>
            <a:r>
              <a:rPr lang="en-US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HiRES</a:t>
            </a: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 data</a:t>
            </a:r>
          </a:p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	 Case study: Energy Stability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700C61-5273-1C42-BED0-EB43EE06C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465" y="2468046"/>
            <a:ext cx="9205067" cy="425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C91B4E-2127-B44D-9BA1-C6D2C3BC525A}"/>
              </a:ext>
            </a:extLst>
          </p:cNvPr>
          <p:cNvSpPr txBox="1"/>
          <p:nvPr/>
        </p:nvSpPr>
        <p:spPr>
          <a:xfrm>
            <a:off x="5147727" y="1535160"/>
            <a:ext cx="189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ANTONIO GILARDI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F9D70-21EB-6243-A1CB-E473A6B2E656}"/>
              </a:ext>
            </a:extLst>
          </p:cNvPr>
          <p:cNvSpPr txBox="1"/>
          <p:nvPr/>
        </p:nvSpPr>
        <p:spPr>
          <a:xfrm>
            <a:off x="5445821" y="18169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11/30/2021</a:t>
            </a:r>
          </a:p>
        </p:txBody>
      </p:sp>
    </p:spTree>
    <p:extLst>
      <p:ext uri="{BB962C8B-B14F-4D97-AF65-F5344CB8AC3E}">
        <p14:creationId xmlns:p14="http://schemas.microsoft.com/office/powerpoint/2010/main" val="72225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4523293" y="249547"/>
            <a:ext cx="301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Dataset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43FB8-9BF2-7E4A-A2A6-4358AC6AFF83}"/>
              </a:ext>
            </a:extLst>
          </p:cNvPr>
          <p:cNvSpPr txBox="1"/>
          <p:nvPr/>
        </p:nvSpPr>
        <p:spPr>
          <a:xfrm>
            <a:off x="714103" y="1663337"/>
            <a:ext cx="1847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81BF56-68BF-B947-B1C4-0283DE4B7FF1}"/>
              </a:ext>
            </a:extLst>
          </p:cNvPr>
          <p:cNvGrpSpPr/>
          <p:nvPr/>
        </p:nvGrpSpPr>
        <p:grpSpPr>
          <a:xfrm>
            <a:off x="1246703" y="3037783"/>
            <a:ext cx="9407434" cy="1654744"/>
            <a:chOff x="879566" y="1402080"/>
            <a:chExt cx="9407434" cy="16547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5730C8-DA36-D84B-AE54-8F03CC214478}"/>
                </a:ext>
              </a:extLst>
            </p:cNvPr>
            <p:cNvSpPr txBox="1"/>
            <p:nvPr/>
          </p:nvSpPr>
          <p:spPr>
            <a:xfrm>
              <a:off x="879566" y="1402080"/>
              <a:ext cx="57747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 data:</a:t>
              </a:r>
            </a:p>
            <a:p>
              <a:r>
                <a:rPr lang="en-US" dirty="0"/>
                <a:t>-- sync_acq_wsp4_5ch_1hz_ucam1_lcam1_long.rf.dat.post </a:t>
              </a:r>
            </a:p>
            <a:p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838B7F-04CD-4A4B-B37C-BB0E1549C6C9}"/>
                </a:ext>
              </a:extLst>
            </p:cNvPr>
            <p:cNvGrpSpPr/>
            <p:nvPr/>
          </p:nvGrpSpPr>
          <p:grpSpPr>
            <a:xfrm>
              <a:off x="2449830" y="2225372"/>
              <a:ext cx="7837170" cy="831452"/>
              <a:chOff x="2449830" y="2225372"/>
              <a:chExt cx="7837170" cy="831452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2498475-0AB3-A745-B1F8-6C211001B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49830" y="2301174"/>
                <a:ext cx="7837170" cy="755650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B82D2DB-71B2-5044-B9DB-841F251A281E}"/>
                  </a:ext>
                </a:extLst>
              </p:cNvPr>
              <p:cNvSpPr/>
              <p:nvPr/>
            </p:nvSpPr>
            <p:spPr>
              <a:xfrm>
                <a:off x="5190321" y="2225372"/>
                <a:ext cx="1010182" cy="265886"/>
              </a:xfrm>
              <a:prstGeom prst="rect">
                <a:avLst/>
              </a:prstGeom>
              <a:solidFill>
                <a:schemeClr val="accent1">
                  <a:lumMod val="75000"/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505F5A7-90CD-624E-8D52-3E5ADFDAC266}"/>
                  </a:ext>
                </a:extLst>
              </p:cNvPr>
              <p:cNvSpPr/>
              <p:nvPr/>
            </p:nvSpPr>
            <p:spPr>
              <a:xfrm>
                <a:off x="6261486" y="2229394"/>
                <a:ext cx="748914" cy="265886"/>
              </a:xfrm>
              <a:prstGeom prst="rect">
                <a:avLst/>
              </a:prstGeom>
              <a:solidFill>
                <a:schemeClr val="accent6">
                  <a:alpha val="54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3C374C-8F54-DC48-8688-B4396830F7B9}"/>
              </a:ext>
            </a:extLst>
          </p:cNvPr>
          <p:cNvGrpSpPr/>
          <p:nvPr/>
        </p:nvGrpSpPr>
        <p:grpSpPr>
          <a:xfrm>
            <a:off x="1081240" y="4842111"/>
            <a:ext cx="9572897" cy="1636182"/>
            <a:chOff x="733371" y="2715137"/>
            <a:chExt cx="9572897" cy="163618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93AD8E-AD0E-BB40-BACA-1B719CCD7F9F}"/>
                </a:ext>
              </a:extLst>
            </p:cNvPr>
            <p:cNvSpPr txBox="1"/>
            <p:nvPr/>
          </p:nvSpPr>
          <p:spPr>
            <a:xfrm>
              <a:off x="733371" y="2715137"/>
              <a:ext cx="62353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Cam data:</a:t>
              </a:r>
            </a:p>
            <a:p>
              <a:r>
                <a:rPr lang="en-US" dirty="0"/>
                <a:t>-- sync_acq_wsp4_5ch_1hz_ucam1_lcam1_long.ucam1.dat.post</a:t>
              </a:r>
            </a:p>
            <a:p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788F56-A3F5-864D-BB71-2D1934C3678F}"/>
                </a:ext>
              </a:extLst>
            </p:cNvPr>
            <p:cNvGrpSpPr/>
            <p:nvPr/>
          </p:nvGrpSpPr>
          <p:grpSpPr>
            <a:xfrm>
              <a:off x="2469098" y="3507198"/>
              <a:ext cx="7837170" cy="844121"/>
              <a:chOff x="2449830" y="5001188"/>
              <a:chExt cx="7837170" cy="84412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246F9D9-01B6-2443-BBD8-5C21FBEC1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9830" y="5089659"/>
                <a:ext cx="7837170" cy="755650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3F1D5A-7816-D84F-B442-614847502171}"/>
                  </a:ext>
                </a:extLst>
              </p:cNvPr>
              <p:cNvSpPr/>
              <p:nvPr/>
            </p:nvSpPr>
            <p:spPr>
              <a:xfrm>
                <a:off x="2599521" y="5001188"/>
                <a:ext cx="1136456" cy="265886"/>
              </a:xfrm>
              <a:prstGeom prst="rect">
                <a:avLst/>
              </a:prstGeom>
              <a:solidFill>
                <a:srgbClr val="FF0000">
                  <a:alpha val="54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1EE3CAD-0ED2-4B44-B60E-4500886C3065}"/>
              </a:ext>
            </a:extLst>
          </p:cNvPr>
          <p:cNvSpPr txBox="1"/>
          <p:nvPr/>
        </p:nvSpPr>
        <p:spPr>
          <a:xfrm>
            <a:off x="414417" y="943848"/>
            <a:ext cx="65886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Readme:</a:t>
            </a:r>
          </a:p>
          <a:p>
            <a:r>
              <a:rPr lang="en-US" dirty="0"/>
              <a:t>“Open loop capture:</a:t>
            </a:r>
          </a:p>
          <a:p>
            <a:r>
              <a:rPr lang="en-US" dirty="0"/>
              <a:t>- 20m0s capture: OK (sync_acq_wsp4_5ch_1hz_ucam1_lcam1_long)</a:t>
            </a:r>
          </a:p>
          <a:p>
            <a:r>
              <a:rPr lang="en-US" dirty="0"/>
              <a:t>- Buncher off</a:t>
            </a:r>
          </a:p>
          <a:p>
            <a:r>
              <a:rPr lang="en-US" dirty="0"/>
              <a:t>- 7818 / 3x2 = 1303 RF buffers</a:t>
            </a:r>
          </a:p>
          <a:p>
            <a:r>
              <a:rPr lang="en-US" dirty="0"/>
              <a:t>- 1303 </a:t>
            </a:r>
            <a:r>
              <a:rPr lang="en-US" dirty="0" err="1"/>
              <a:t>ucam</a:t>
            </a:r>
            <a:r>
              <a:rPr lang="en-US" dirty="0"/>
              <a:t> buffers”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74A3FA-CEF6-CD48-A514-8EC4D972FF8A}"/>
              </a:ext>
            </a:extLst>
          </p:cNvPr>
          <p:cNvGrpSpPr/>
          <p:nvPr/>
        </p:nvGrpSpPr>
        <p:grpSpPr>
          <a:xfrm>
            <a:off x="9427043" y="3539694"/>
            <a:ext cx="3046378" cy="1778585"/>
            <a:chOff x="7303830" y="1530041"/>
            <a:chExt cx="3046378" cy="1778585"/>
          </a:xfrm>
        </p:grpSpPr>
        <p:pic>
          <p:nvPicPr>
            <p:cNvPr id="22" name="Picture 4" descr="left curly bracket | Times New Roman, Regular @ Graphemica">
              <a:extLst>
                <a:ext uri="{FF2B5EF4-FFF2-40B4-BE49-F238E27FC236}">
                  <a16:creationId xmlns:a16="http://schemas.microsoft.com/office/drawing/2014/main" id="{A78F3E00-90A5-7846-8570-2EC8BED70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303830" y="1530041"/>
              <a:ext cx="3046378" cy="1778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CA1FA9-8EB1-A94A-9450-592BBCDEAD04}"/>
                </a:ext>
              </a:extLst>
            </p:cNvPr>
            <p:cNvSpPr txBox="1"/>
            <p:nvPr/>
          </p:nvSpPr>
          <p:spPr>
            <a:xfrm>
              <a:off x="9065980" y="1959240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286B2F-D738-4145-8102-079728BEDFC0}"/>
              </a:ext>
            </a:extLst>
          </p:cNvPr>
          <p:cNvGrpSpPr/>
          <p:nvPr/>
        </p:nvGrpSpPr>
        <p:grpSpPr>
          <a:xfrm>
            <a:off x="9427043" y="5303776"/>
            <a:ext cx="3046378" cy="1778585"/>
            <a:chOff x="7303830" y="1530041"/>
            <a:chExt cx="3046378" cy="1778585"/>
          </a:xfrm>
        </p:grpSpPr>
        <p:pic>
          <p:nvPicPr>
            <p:cNvPr id="25" name="Picture 4" descr="left curly bracket | Times New Roman, Regular @ Graphemica">
              <a:extLst>
                <a:ext uri="{FF2B5EF4-FFF2-40B4-BE49-F238E27FC236}">
                  <a16:creationId xmlns:a16="http://schemas.microsoft.com/office/drawing/2014/main" id="{BF850994-F755-2840-A4D9-5D2BEA3F9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303830" y="1530041"/>
              <a:ext cx="3046378" cy="1778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EDA2E4-CFA2-7D40-BF26-EE16005C0CA1}"/>
                </a:ext>
              </a:extLst>
            </p:cNvPr>
            <p:cNvSpPr txBox="1"/>
            <p:nvPr/>
          </p:nvSpPr>
          <p:spPr>
            <a:xfrm>
              <a:off x="9065980" y="1959240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503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CE1FCCEB-810B-1749-BC0C-B652FFF4125C}"/>
              </a:ext>
            </a:extLst>
          </p:cNvPr>
          <p:cNvGrpSpPr/>
          <p:nvPr/>
        </p:nvGrpSpPr>
        <p:grpSpPr>
          <a:xfrm>
            <a:off x="7389872" y="1591960"/>
            <a:ext cx="3046378" cy="3255347"/>
            <a:chOff x="7389872" y="1591960"/>
            <a:chExt cx="3046378" cy="3255347"/>
          </a:xfrm>
        </p:grpSpPr>
        <p:pic>
          <p:nvPicPr>
            <p:cNvPr id="2052" name="Picture 4" descr="left curly bracket | Times New Roman, Regular @ Graphemica">
              <a:extLst>
                <a:ext uri="{FF2B5EF4-FFF2-40B4-BE49-F238E27FC236}">
                  <a16:creationId xmlns:a16="http://schemas.microsoft.com/office/drawing/2014/main" id="{E4A85F1F-A9A1-7B4E-AD91-73803605C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389872" y="1591960"/>
              <a:ext cx="3046378" cy="3255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1046AB-F170-8548-8341-AF858971E10E}"/>
                </a:ext>
              </a:extLst>
            </p:cNvPr>
            <p:cNvSpPr txBox="1"/>
            <p:nvPr/>
          </p:nvSpPr>
          <p:spPr>
            <a:xfrm>
              <a:off x="9137337" y="2662258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</a:t>
              </a:r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F02FF2A-8DA7-0645-B55C-3D7D52B6DBE3}"/>
              </a:ext>
            </a:extLst>
          </p:cNvPr>
          <p:cNvGrpSpPr/>
          <p:nvPr/>
        </p:nvGrpSpPr>
        <p:grpSpPr>
          <a:xfrm>
            <a:off x="8025806" y="4866544"/>
            <a:ext cx="1930445" cy="1930445"/>
            <a:chOff x="8006076" y="4183993"/>
            <a:chExt cx="1930445" cy="1930445"/>
          </a:xfrm>
        </p:grpSpPr>
        <p:pic>
          <p:nvPicPr>
            <p:cNvPr id="32" name="Picture 4" descr="left curly bracket | Times New Roman, Regular @ Graphemica">
              <a:extLst>
                <a:ext uri="{FF2B5EF4-FFF2-40B4-BE49-F238E27FC236}">
                  <a16:creationId xmlns:a16="http://schemas.microsoft.com/office/drawing/2014/main" id="{E88AB722-C997-254D-A5FE-DF5953F8E6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006076" y="4183993"/>
              <a:ext cx="1930445" cy="1930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7419D5-C1F9-4E40-AA98-D873469D0CD8}"/>
                </a:ext>
              </a:extLst>
            </p:cNvPr>
            <p:cNvSpPr txBox="1"/>
            <p:nvPr/>
          </p:nvSpPr>
          <p:spPr>
            <a:xfrm>
              <a:off x="9144217" y="4671800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CCFE0C9-5BFA-334B-85BC-6DB1CB056EE4}"/>
              </a:ext>
            </a:extLst>
          </p:cNvPr>
          <p:cNvGrpSpPr/>
          <p:nvPr/>
        </p:nvGrpSpPr>
        <p:grpSpPr>
          <a:xfrm>
            <a:off x="1031547" y="3166444"/>
            <a:ext cx="7279289" cy="1520986"/>
            <a:chOff x="1031547" y="3285712"/>
            <a:chExt cx="7279289" cy="15209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86CA65-D367-E94D-A83B-59B2F3178B02}"/>
                </a:ext>
              </a:extLst>
            </p:cNvPr>
            <p:cNvSpPr txBox="1"/>
            <p:nvPr/>
          </p:nvSpPr>
          <p:spPr>
            <a:xfrm>
              <a:off x="1141234" y="3285712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OOL Phase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1B40701-5E10-8F46-B4E9-6AA66B6A6FA4}"/>
                </a:ext>
              </a:extLst>
            </p:cNvPr>
            <p:cNvGrpSpPr/>
            <p:nvPr/>
          </p:nvGrpSpPr>
          <p:grpSpPr>
            <a:xfrm>
              <a:off x="1031547" y="3586858"/>
              <a:ext cx="7279289" cy="1219840"/>
              <a:chOff x="1031547" y="3586858"/>
              <a:chExt cx="7279289" cy="1219840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A54CCF03-ADA1-6045-B5E4-F9160ADD9FFB}"/>
                  </a:ext>
                </a:extLst>
              </p:cNvPr>
              <p:cNvSpPr/>
              <p:nvPr/>
            </p:nvSpPr>
            <p:spPr>
              <a:xfrm>
                <a:off x="1068251" y="3655044"/>
                <a:ext cx="6775269" cy="409303"/>
              </a:xfrm>
              <a:prstGeom prst="round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" descr="Monogram Lower Case- T&amp;quot; iPad Case &amp;amp; Skin by DesignsByLeah | Redbubble">
                <a:extLst>
                  <a:ext uri="{FF2B5EF4-FFF2-40B4-BE49-F238E27FC236}">
                    <a16:creationId xmlns:a16="http://schemas.microsoft.com/office/drawing/2014/main" id="{31E8AC65-6C27-8245-A574-65332D7966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1293" y="3993897"/>
                <a:ext cx="429543" cy="5268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9588E4C-9884-414D-845B-CAFFBA51E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251" y="4151433"/>
                <a:ext cx="697556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42662199-8CCD-4241-8CE5-EDBC6B4A3451}"/>
                  </a:ext>
                </a:extLst>
              </p:cNvPr>
              <p:cNvSpPr/>
              <p:nvPr/>
            </p:nvSpPr>
            <p:spPr>
              <a:xfrm>
                <a:off x="1031547" y="3586858"/>
                <a:ext cx="1489165" cy="602286"/>
              </a:xfrm>
              <a:prstGeom prst="roundRect">
                <a:avLst/>
              </a:prstGeom>
              <a:solidFill>
                <a:schemeClr val="bg1">
                  <a:lumMod val="50000"/>
                  <a:alpha val="43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4381CC1-6FE3-F24B-AEB9-A4D4CF0E5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994" y="3996321"/>
                <a:ext cx="1451392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2" descr="Calligraphy Alphabet Cursive N | Calligraphy alphabet, Calligraphy n, Fancy  cursive">
                <a:extLst>
                  <a:ext uri="{FF2B5EF4-FFF2-40B4-BE49-F238E27FC236}">
                    <a16:creationId xmlns:a16="http://schemas.microsoft.com/office/drawing/2014/main" id="{A49EBB34-B847-D249-888C-973B008777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7897" y="3702513"/>
                <a:ext cx="286278" cy="286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C1ED8F0C-BD67-8048-A971-6D651EE80EF5}"/>
                  </a:ext>
                </a:extLst>
              </p:cNvPr>
              <p:cNvSpPr/>
              <p:nvPr/>
            </p:nvSpPr>
            <p:spPr>
              <a:xfrm>
                <a:off x="1361153" y="4204412"/>
                <a:ext cx="1489165" cy="602286"/>
              </a:xfrm>
              <a:prstGeom prst="roundRect">
                <a:avLst/>
              </a:prstGeom>
              <a:solidFill>
                <a:schemeClr val="bg1">
                  <a:lumMod val="50000"/>
                  <a:alpha val="43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0C07818-A134-694F-A91D-D34B40DBB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926" y="4624685"/>
                <a:ext cx="1451392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6" name="Picture 2" descr="Calligraphy Alphabet Cursive N | Calligraphy alphabet, Calligraphy n, Fancy  cursive">
                <a:extLst>
                  <a:ext uri="{FF2B5EF4-FFF2-40B4-BE49-F238E27FC236}">
                    <a16:creationId xmlns:a16="http://schemas.microsoft.com/office/drawing/2014/main" id="{E0D736EC-5511-8F47-B7F5-12EBC9B77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4829" y="4319765"/>
                <a:ext cx="286278" cy="286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DEAA9D1-D70D-AB4D-9C35-35719936B048}"/>
              </a:ext>
            </a:extLst>
          </p:cNvPr>
          <p:cNvGrpSpPr/>
          <p:nvPr/>
        </p:nvGrpSpPr>
        <p:grpSpPr>
          <a:xfrm>
            <a:off x="981580" y="1493319"/>
            <a:ext cx="7280358" cy="2138586"/>
            <a:chOff x="981580" y="1591960"/>
            <a:chExt cx="7280358" cy="213858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0B83623-9D30-F748-8CF8-EEE57A6E9DFF}"/>
                </a:ext>
              </a:extLst>
            </p:cNvPr>
            <p:cNvSpPr/>
            <p:nvPr/>
          </p:nvSpPr>
          <p:spPr>
            <a:xfrm>
              <a:off x="1019353" y="1961292"/>
              <a:ext cx="6775269" cy="40930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6BCA16-926E-4947-B0FF-9DE5DF01134D}"/>
                </a:ext>
              </a:extLst>
            </p:cNvPr>
            <p:cNvSpPr txBox="1"/>
            <p:nvPr/>
          </p:nvSpPr>
          <p:spPr>
            <a:xfrm>
              <a:off x="1092336" y="1591960"/>
              <a:ext cx="166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OOL Magnitude</a:t>
              </a:r>
            </a:p>
          </p:txBody>
        </p:sp>
        <p:pic>
          <p:nvPicPr>
            <p:cNvPr id="2050" name="Picture 2" descr="Monogram Lower Case- T&amp;quot; iPad Case &amp;amp; Skin by DesignsByLeah | Redbubble">
              <a:extLst>
                <a:ext uri="{FF2B5EF4-FFF2-40B4-BE49-F238E27FC236}">
                  <a16:creationId xmlns:a16="http://schemas.microsoft.com/office/drawing/2014/main" id="{023033F4-E4F1-0C42-8709-5B6500BF3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2395" y="2300145"/>
              <a:ext cx="429543" cy="526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B736621-EBE5-854C-913C-866B3803856A}"/>
                </a:ext>
              </a:extLst>
            </p:cNvPr>
            <p:cNvCxnSpPr>
              <a:cxnSpLocks/>
            </p:cNvCxnSpPr>
            <p:nvPr/>
          </p:nvCxnSpPr>
          <p:spPr>
            <a:xfrm>
              <a:off x="1019353" y="2457681"/>
              <a:ext cx="69755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F4791F9-B94F-944A-8D96-68406F0A7E26}"/>
                </a:ext>
              </a:extLst>
            </p:cNvPr>
            <p:cNvSpPr/>
            <p:nvPr/>
          </p:nvSpPr>
          <p:spPr>
            <a:xfrm>
              <a:off x="981580" y="1893105"/>
              <a:ext cx="1489165" cy="602286"/>
            </a:xfrm>
            <a:prstGeom prst="roundRect">
              <a:avLst/>
            </a:prstGeom>
            <a:solidFill>
              <a:schemeClr val="bg1">
                <a:lumMod val="50000"/>
                <a:alpha val="4385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073E2F-81E0-0840-9646-F4ECA64E1899}"/>
                </a:ext>
              </a:extLst>
            </p:cNvPr>
            <p:cNvSpPr txBox="1"/>
            <p:nvPr/>
          </p:nvSpPr>
          <p:spPr>
            <a:xfrm>
              <a:off x="2181342" y="3084215"/>
              <a:ext cx="2101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- - - - - - - - - - -</a:t>
              </a:r>
            </a:p>
            <a:p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9885F72-85D9-A043-8E2D-07D63AAC75F8}"/>
                </a:ext>
              </a:extLst>
            </p:cNvPr>
            <p:cNvCxnSpPr>
              <a:cxnSpLocks/>
            </p:cNvCxnSpPr>
            <p:nvPr/>
          </p:nvCxnSpPr>
          <p:spPr>
            <a:xfrm>
              <a:off x="1000466" y="2295037"/>
              <a:ext cx="1451392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 descr="Calligraphy Alphabet Cursive N | Calligraphy alphabet, Calligraphy n, Fancy  cursive">
              <a:extLst>
                <a:ext uri="{FF2B5EF4-FFF2-40B4-BE49-F238E27FC236}">
                  <a16:creationId xmlns:a16="http://schemas.microsoft.com/office/drawing/2014/main" id="{5B28E6E1-4ABB-0640-BE9D-231082AF8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369" y="2001229"/>
              <a:ext cx="286278" cy="286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F5BAD64C-2531-774A-8A22-007480233EB9}"/>
                </a:ext>
              </a:extLst>
            </p:cNvPr>
            <p:cNvSpPr/>
            <p:nvPr/>
          </p:nvSpPr>
          <p:spPr>
            <a:xfrm>
              <a:off x="1380039" y="2510603"/>
              <a:ext cx="1489165" cy="602286"/>
            </a:xfrm>
            <a:prstGeom prst="roundRect">
              <a:avLst/>
            </a:prstGeom>
            <a:solidFill>
              <a:schemeClr val="bg1">
                <a:lumMod val="50000"/>
                <a:alpha val="4385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4092033-A55E-E340-A526-582D5113A4F0}"/>
                </a:ext>
              </a:extLst>
            </p:cNvPr>
            <p:cNvCxnSpPr>
              <a:cxnSpLocks/>
            </p:cNvCxnSpPr>
            <p:nvPr/>
          </p:nvCxnSpPr>
          <p:spPr>
            <a:xfrm>
              <a:off x="1417812" y="2930876"/>
              <a:ext cx="1451392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2" descr="Calligraphy Alphabet Cursive N | Calligraphy alphabet, Calligraphy n, Fancy  cursive">
              <a:extLst>
                <a:ext uri="{FF2B5EF4-FFF2-40B4-BE49-F238E27FC236}">
                  <a16:creationId xmlns:a16="http://schemas.microsoft.com/office/drawing/2014/main" id="{588CEE89-10B1-2D41-B465-6308A6915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715" y="2625956"/>
              <a:ext cx="286278" cy="286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57333E-AC7F-7141-A013-E6955FCC2D7D}"/>
              </a:ext>
            </a:extLst>
          </p:cNvPr>
          <p:cNvGrpSpPr/>
          <p:nvPr/>
        </p:nvGrpSpPr>
        <p:grpSpPr>
          <a:xfrm>
            <a:off x="1030478" y="5012135"/>
            <a:ext cx="7280358" cy="1532571"/>
            <a:chOff x="1030478" y="4753721"/>
            <a:chExt cx="7280358" cy="15325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3F6C2D-70D5-C94D-9CA9-78D801E57588}"/>
                </a:ext>
              </a:extLst>
            </p:cNvPr>
            <p:cNvSpPr txBox="1"/>
            <p:nvPr/>
          </p:nvSpPr>
          <p:spPr>
            <a:xfrm>
              <a:off x="1141234" y="4753721"/>
              <a:ext cx="151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Centroid Error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E965D2E-3B4D-5849-B140-34211B5BC8A2}"/>
                </a:ext>
              </a:extLst>
            </p:cNvPr>
            <p:cNvGrpSpPr/>
            <p:nvPr/>
          </p:nvGrpSpPr>
          <p:grpSpPr>
            <a:xfrm>
              <a:off x="1030478" y="5058076"/>
              <a:ext cx="7280358" cy="1228216"/>
              <a:chOff x="1030478" y="5058076"/>
              <a:chExt cx="7280358" cy="1228216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5C05D4CA-7E64-A64D-9C4C-EC6743A278DB}"/>
                  </a:ext>
                </a:extLst>
              </p:cNvPr>
              <p:cNvSpPr/>
              <p:nvPr/>
            </p:nvSpPr>
            <p:spPr>
              <a:xfrm>
                <a:off x="1068251" y="5123053"/>
                <a:ext cx="6775269" cy="409303"/>
              </a:xfrm>
              <a:prstGeom prst="round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" descr="Monogram Lower Case- T&amp;quot; iPad Case &amp;amp; Skin by DesignsByLeah | Redbubble">
                <a:extLst>
                  <a:ext uri="{FF2B5EF4-FFF2-40B4-BE49-F238E27FC236}">
                    <a16:creationId xmlns:a16="http://schemas.microsoft.com/office/drawing/2014/main" id="{BA618056-F7F7-4841-85E9-54B2DA2246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1293" y="5461906"/>
                <a:ext cx="429543" cy="5268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5E2CDA8-6B0F-724C-A071-08A1C1E50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251" y="5619442"/>
                <a:ext cx="697556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193D869-AA8D-2D49-8389-F60A304058C2}"/>
                  </a:ext>
                </a:extLst>
              </p:cNvPr>
              <p:cNvSpPr/>
              <p:nvPr/>
            </p:nvSpPr>
            <p:spPr>
              <a:xfrm>
                <a:off x="1030478" y="5062206"/>
                <a:ext cx="1489165" cy="602286"/>
              </a:xfrm>
              <a:prstGeom prst="roundRect">
                <a:avLst/>
              </a:prstGeom>
              <a:solidFill>
                <a:schemeClr val="bg1">
                  <a:lumMod val="50000"/>
                  <a:alpha val="43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8F5315-78E0-564E-AD93-C5F542611530}"/>
                  </a:ext>
                </a:extLst>
              </p:cNvPr>
              <p:cNvSpPr txBox="1"/>
              <p:nvPr/>
            </p:nvSpPr>
            <p:spPr>
              <a:xfrm>
                <a:off x="3315246" y="5123052"/>
                <a:ext cx="4543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 - - - - - - - - - - - - - - - - - - - - - - - - - - - - - - - - - - -</a:t>
                </a:r>
              </a:p>
              <a:p>
                <a:endParaRPr lang="en-US" dirty="0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7144AC1-DAC1-A244-9247-CA376F94D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870" y="5455370"/>
                <a:ext cx="1451392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Picture 2" descr="Calligraphy Alphabet Cursive N | Calligraphy alphabet, Calligraphy n, Fancy  cursive">
                <a:extLst>
                  <a:ext uri="{FF2B5EF4-FFF2-40B4-BE49-F238E27FC236}">
                    <a16:creationId xmlns:a16="http://schemas.microsoft.com/office/drawing/2014/main" id="{5386ADA0-5233-6746-8E62-354CDFD88F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5773" y="5161562"/>
                <a:ext cx="286278" cy="286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C02AC2F-48EB-3341-961F-6237854A0DF0}"/>
                  </a:ext>
                </a:extLst>
              </p:cNvPr>
              <p:cNvSpPr/>
              <p:nvPr/>
            </p:nvSpPr>
            <p:spPr>
              <a:xfrm>
                <a:off x="2526096" y="5058076"/>
                <a:ext cx="318045" cy="602286"/>
              </a:xfrm>
              <a:prstGeom prst="roundRect">
                <a:avLst/>
              </a:prstGeom>
              <a:solidFill>
                <a:srgbClr val="7030A0">
                  <a:alpha val="4385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D3092A3-022C-4E4B-989A-3CAB7550E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8130" y="5447840"/>
                <a:ext cx="306011" cy="1406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443935-C2C0-F94F-8B40-B9CFECD2980B}"/>
                  </a:ext>
                </a:extLst>
              </p:cNvPr>
              <p:cNvSpPr txBox="1"/>
              <p:nvPr/>
            </p:nvSpPr>
            <p:spPr>
              <a:xfrm>
                <a:off x="2526096" y="512305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8E0102A5-EE45-8244-9ED4-5A56DC3604F3}"/>
                  </a:ext>
                </a:extLst>
              </p:cNvPr>
              <p:cNvSpPr/>
              <p:nvPr/>
            </p:nvSpPr>
            <p:spPr>
              <a:xfrm>
                <a:off x="1361153" y="5684006"/>
                <a:ext cx="1489165" cy="602286"/>
              </a:xfrm>
              <a:prstGeom prst="roundRect">
                <a:avLst/>
              </a:prstGeom>
              <a:solidFill>
                <a:schemeClr val="bg1">
                  <a:lumMod val="50000"/>
                  <a:alpha val="43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F79977F-175F-5740-A948-81F0C7703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926" y="6017191"/>
                <a:ext cx="1451392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Picture 2" descr="Calligraphy Alphabet Cursive N | Calligraphy alphabet, Calligraphy n, Fancy  cursive">
                <a:extLst>
                  <a:ext uri="{FF2B5EF4-FFF2-40B4-BE49-F238E27FC236}">
                    <a16:creationId xmlns:a16="http://schemas.microsoft.com/office/drawing/2014/main" id="{DA220AA7-442B-8E45-A39F-2BE5E4F9E8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4829" y="5712271"/>
                <a:ext cx="286278" cy="286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8BF8341-E9FF-CC4E-8844-1A1824848603}"/>
                  </a:ext>
                </a:extLst>
              </p:cNvPr>
              <p:cNvSpPr/>
              <p:nvPr/>
            </p:nvSpPr>
            <p:spPr>
              <a:xfrm>
                <a:off x="2850594" y="5058076"/>
                <a:ext cx="318045" cy="602286"/>
              </a:xfrm>
              <a:prstGeom prst="roundRect">
                <a:avLst/>
              </a:prstGeom>
              <a:solidFill>
                <a:schemeClr val="accent2">
                  <a:alpha val="43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EFB80F1-825F-944B-B035-3946150524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2628" y="5447840"/>
                <a:ext cx="306011" cy="1406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9F7D501-F744-C849-976A-6B54280D9778}"/>
                  </a:ext>
                </a:extLst>
              </p:cNvPr>
              <p:cNvSpPr txBox="1"/>
              <p:nvPr/>
            </p:nvSpPr>
            <p:spPr>
              <a:xfrm>
                <a:off x="2850594" y="512305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CBCA741-8499-7644-9795-F9B9F51A4C6D}"/>
              </a:ext>
            </a:extLst>
          </p:cNvPr>
          <p:cNvSpPr txBox="1"/>
          <p:nvPr/>
        </p:nvSpPr>
        <p:spPr>
          <a:xfrm>
            <a:off x="3856156" y="769606"/>
            <a:ext cx="4479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Windowing for time casting series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1595DAE-4E2B-5047-9A1A-94910C11E229}"/>
              </a:ext>
            </a:extLst>
          </p:cNvPr>
          <p:cNvSpPr txBox="1"/>
          <p:nvPr/>
        </p:nvSpPr>
        <p:spPr>
          <a:xfrm>
            <a:off x="2176781" y="4640135"/>
            <a:ext cx="210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- - - - - - - - - - -</a:t>
            </a:r>
          </a:p>
          <a:p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CBB5F0-D5F6-6D43-A557-475EAFD0F976}"/>
              </a:ext>
            </a:extLst>
          </p:cNvPr>
          <p:cNvSpPr txBox="1"/>
          <p:nvPr/>
        </p:nvSpPr>
        <p:spPr>
          <a:xfrm>
            <a:off x="2170156" y="6482185"/>
            <a:ext cx="210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- - - - - - - - - - -</a:t>
            </a:r>
          </a:p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D825B1-CBC1-D44C-BEAF-789D55A62559}"/>
              </a:ext>
            </a:extLst>
          </p:cNvPr>
          <p:cNvSpPr txBox="1"/>
          <p:nvPr/>
        </p:nvSpPr>
        <p:spPr>
          <a:xfrm>
            <a:off x="4536126" y="192401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7A781C-815C-AC45-A9FA-6E5CE90DCDFE}"/>
              </a:ext>
            </a:extLst>
          </p:cNvPr>
          <p:cNvSpPr txBox="1"/>
          <p:nvPr/>
        </p:nvSpPr>
        <p:spPr>
          <a:xfrm>
            <a:off x="6266551" y="6479117"/>
            <a:ext cx="579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 the literature it is also known by the term lagged features</a:t>
            </a:r>
          </a:p>
        </p:txBody>
      </p:sp>
    </p:spTree>
    <p:extLst>
      <p:ext uri="{BB962C8B-B14F-4D97-AF65-F5344CB8AC3E}">
        <p14:creationId xmlns:p14="http://schemas.microsoft.com/office/powerpoint/2010/main" val="199552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C468E3-41DA-744C-8CCA-49AF42A6A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398" y="2302469"/>
            <a:ext cx="5677786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DB5A0E-44E9-F044-AF6C-4DC0947CD633}"/>
              </a:ext>
            </a:extLst>
          </p:cNvPr>
          <p:cNvSpPr txBox="1"/>
          <p:nvPr/>
        </p:nvSpPr>
        <p:spPr>
          <a:xfrm>
            <a:off x="5519249" y="153479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142D1-7ED4-BF46-A030-2AEB2738DED0}"/>
              </a:ext>
            </a:extLst>
          </p:cNvPr>
          <p:cNvSpPr txBox="1"/>
          <p:nvPr/>
        </p:nvSpPr>
        <p:spPr>
          <a:xfrm>
            <a:off x="8458199" y="2225063"/>
            <a:ext cx="271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--  TEST Data (20%)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CC519-2F5D-264F-BCD2-F674C36E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68" y="2225063"/>
            <a:ext cx="5853869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3464BD-CF1B-7141-8502-DF8CFDE2042A}"/>
              </a:ext>
            </a:extLst>
          </p:cNvPr>
          <p:cNvSpPr txBox="1"/>
          <p:nvPr/>
        </p:nvSpPr>
        <p:spPr>
          <a:xfrm>
            <a:off x="1974904" y="2225063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-- TRAIN Data (80%)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13152A-D144-854D-94E0-8EDFC2115B89}"/>
              </a:ext>
            </a:extLst>
          </p:cNvPr>
          <p:cNvGrpSpPr/>
          <p:nvPr/>
        </p:nvGrpSpPr>
        <p:grpSpPr>
          <a:xfrm>
            <a:off x="379370" y="578636"/>
            <a:ext cx="10473338" cy="1668007"/>
            <a:chOff x="279980" y="204089"/>
            <a:chExt cx="10473338" cy="16680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16AB48-7C3F-0146-BB18-B5C1EF24FABD}"/>
                </a:ext>
              </a:extLst>
            </p:cNvPr>
            <p:cNvSpPr txBox="1"/>
            <p:nvPr/>
          </p:nvSpPr>
          <p:spPr>
            <a:xfrm>
              <a:off x="2418899" y="277849"/>
              <a:ext cx="2480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Hyperparameters tuning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DEC110-123C-784D-90A5-C34386A4F31D}"/>
                </a:ext>
              </a:extLst>
            </p:cNvPr>
            <p:cNvSpPr txBox="1"/>
            <p:nvPr/>
          </p:nvSpPr>
          <p:spPr>
            <a:xfrm>
              <a:off x="279980" y="1038093"/>
              <a:ext cx="24708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RandomForestRegressor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4BDFD6-F330-DC40-951C-D8D5001341E6}"/>
                </a:ext>
              </a:extLst>
            </p:cNvPr>
            <p:cNvSpPr txBox="1"/>
            <p:nvPr/>
          </p:nvSpPr>
          <p:spPr>
            <a:xfrm>
              <a:off x="4899449" y="853427"/>
              <a:ext cx="5853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past_history</a:t>
              </a:r>
              <a:r>
                <a:rPr lang="en-US" dirty="0"/>
                <a:t> = 15 -- </a:t>
              </a:r>
              <a:r>
                <a:rPr lang="en-US" dirty="0" err="1"/>
                <a:t>forecast_horizon</a:t>
              </a:r>
              <a:r>
                <a:rPr lang="en-US" dirty="0"/>
                <a:t> = 1 -- model  = 300</a:t>
              </a:r>
            </a:p>
            <a:p>
              <a:endParaRPr lang="en-US" dirty="0"/>
            </a:p>
          </p:txBody>
        </p:sp>
        <p:pic>
          <p:nvPicPr>
            <p:cNvPr id="4098" name="Picture 2" descr="Actually) Free Transparent Arrow PNG Images You Can Use Anywhere">
              <a:extLst>
                <a:ext uri="{FF2B5EF4-FFF2-40B4-BE49-F238E27FC236}">
                  <a16:creationId xmlns:a16="http://schemas.microsoft.com/office/drawing/2014/main" id="{A957DA03-7EB4-9346-B6FE-306AAC19F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9815" y="204089"/>
              <a:ext cx="2085009" cy="1668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2F6B700-30F6-0749-B7AB-3A69A0161D2C}"/>
              </a:ext>
            </a:extLst>
          </p:cNvPr>
          <p:cNvSpPr txBox="1"/>
          <p:nvPr/>
        </p:nvSpPr>
        <p:spPr>
          <a:xfrm>
            <a:off x="5240010" y="1703436"/>
            <a:ext cx="600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Metrics = | Real(</a:t>
            </a:r>
            <a:r>
              <a:rPr lang="en-US" u="sng" dirty="0" err="1"/>
              <a:t>CentroidError</a:t>
            </a:r>
            <a:r>
              <a:rPr lang="en-US" u="sng" dirty="0"/>
              <a:t>) -  Predicated(</a:t>
            </a:r>
            <a:r>
              <a:rPr lang="en-US" u="sng" dirty="0" err="1"/>
              <a:t>CentroidError</a:t>
            </a:r>
            <a:r>
              <a:rPr lang="en-US" u="sng" dirty="0"/>
              <a:t>) |  </a:t>
            </a:r>
          </a:p>
        </p:txBody>
      </p:sp>
    </p:spTree>
    <p:extLst>
      <p:ext uri="{BB962C8B-B14F-4D97-AF65-F5344CB8AC3E}">
        <p14:creationId xmlns:p14="http://schemas.microsoft.com/office/powerpoint/2010/main" val="131664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3371536" y="323797"/>
            <a:ext cx="544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Conclusion &amp; 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14F1-8932-294D-89CF-E714DE04443D}"/>
              </a:ext>
            </a:extLst>
          </p:cNvPr>
          <p:cNvSpPr txBox="1"/>
          <p:nvPr/>
        </p:nvSpPr>
        <p:spPr>
          <a:xfrm>
            <a:off x="661436" y="1222513"/>
            <a:ext cx="105499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 Promising results – With an easy model (not state-of-the-art for ML), we almost reached the target accuracy (i.e., 10^(-5)).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-- More data:</a:t>
            </a:r>
          </a:p>
          <a:p>
            <a:r>
              <a:rPr lang="en-US" dirty="0"/>
              <a:t>	-More points.  </a:t>
            </a:r>
          </a:p>
          <a:p>
            <a:r>
              <a:rPr lang="en-US" dirty="0"/>
              <a:t>	-More variables.  </a:t>
            </a:r>
          </a:p>
          <a:p>
            <a:r>
              <a:rPr lang="en-US" dirty="0"/>
              <a:t>Already the evaluation on the training data is not performing incredibly well (i.e., 〖&lt;10〗^(-6) or&lt;10^(-7)).</a:t>
            </a:r>
          </a:p>
          <a:p>
            <a:endParaRPr lang="en-US" dirty="0"/>
          </a:p>
          <a:p>
            <a:r>
              <a:rPr lang="en-US" dirty="0"/>
              <a:t>-- I need to better understand the physics of the problems:  </a:t>
            </a:r>
          </a:p>
          <a:p>
            <a:r>
              <a:rPr lang="en-US" dirty="0"/>
              <a:t>	- I am Not sure what do you mean by centroid error (energy error?). 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dirty="0"/>
              <a:t>	-Why also for a data set taken OOL are also stored </a:t>
            </a:r>
            <a:r>
              <a:rPr lang="en-US" dirty="0" err="1"/>
              <a:t>InLoop</a:t>
            </a:r>
            <a:r>
              <a:rPr lang="en-US" dirty="0"/>
              <a:t> data?</a:t>
            </a:r>
          </a:p>
          <a:p>
            <a:r>
              <a:rPr lang="en-US" dirty="0"/>
              <a:t>	-Why between the RF signals are also stored </a:t>
            </a:r>
            <a:r>
              <a:rPr lang="en-US" dirty="0" err="1"/>
              <a:t>InLoop</a:t>
            </a:r>
            <a:r>
              <a:rPr lang="en-US" dirty="0"/>
              <a:t> Energy OOL Energy; referred to what?</a:t>
            </a:r>
          </a:p>
          <a:p>
            <a:endParaRPr lang="en-US" dirty="0"/>
          </a:p>
          <a:p>
            <a:r>
              <a:rPr lang="en-US" dirty="0"/>
              <a:t>-- Improve the way of storing and converting files.</a:t>
            </a:r>
          </a:p>
        </p:txBody>
      </p:sp>
    </p:spTree>
    <p:extLst>
      <p:ext uri="{BB962C8B-B14F-4D97-AF65-F5344CB8AC3E}">
        <p14:creationId xmlns:p14="http://schemas.microsoft.com/office/powerpoint/2010/main" val="214070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661436" y="40331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14F1-8932-294D-89CF-E714DE04443D}"/>
              </a:ext>
            </a:extLst>
          </p:cNvPr>
          <p:cNvSpPr txBox="1"/>
          <p:nvPr/>
        </p:nvSpPr>
        <p:spPr>
          <a:xfrm>
            <a:off x="661436" y="1222513"/>
            <a:ext cx="10549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Laser Point stability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Non-invasive </a:t>
            </a:r>
            <a:r>
              <a:rPr lang="en-US" dirty="0"/>
              <a:t>energy measurement – Cherenkov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VHEE</a:t>
            </a:r>
          </a:p>
        </p:txBody>
      </p:sp>
    </p:spTree>
    <p:extLst>
      <p:ext uri="{BB962C8B-B14F-4D97-AF65-F5344CB8AC3E}">
        <p14:creationId xmlns:p14="http://schemas.microsoft.com/office/powerpoint/2010/main" val="206350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418</Words>
  <Application>Microsoft Macintosh PowerPoint</Application>
  <PresentationFormat>Widescreen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GILARDI</dc:creator>
  <cp:lastModifiedBy>ANTONIO GILARDI</cp:lastModifiedBy>
  <cp:revision>15</cp:revision>
  <dcterms:created xsi:type="dcterms:W3CDTF">2021-11-29T20:26:58Z</dcterms:created>
  <dcterms:modified xsi:type="dcterms:W3CDTF">2021-12-08T17:42:46Z</dcterms:modified>
</cp:coreProperties>
</file>