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817"/>
  </p:normalViewPr>
  <p:slideViewPr>
    <p:cSldViewPr snapToGrid="0" snapToObjects="1">
      <p:cViewPr>
        <p:scale>
          <a:sx n="121" d="100"/>
          <a:sy n="121" d="100"/>
        </p:scale>
        <p:origin x="5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2D95-B68C-864E-B2BA-ADEA0EDC350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71C7-3613-3342-A5FB-EE682C26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E71C7-3613-3342-A5FB-EE682C26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E70B-5EAF-494B-9235-7DB4FA18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432A-FC87-234C-B530-9BC5AC4E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695A-998B-F348-B66C-BDD4BEE3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4B0-44D9-414B-ACBA-07A9F37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5577-964A-6D49-9FFE-0C2453C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DE8-3E5A-3445-8913-DB4EAF4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AEBD-027A-E54F-B8B8-956D091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1FD-6E57-9448-9508-DACE1822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C8AB-FE26-294F-B4D2-A7FAF591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C0E4-D99E-4E43-95B8-0491A8F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215C-8AE6-B34D-9734-DD932769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0041-02E2-604F-8BBA-4A4AD4AB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1EE6-3B5C-2947-88F7-F8008232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A636-3AD3-A840-8B88-4D38591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803B-A770-744B-86FB-9E187301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2D2-47FD-EA4C-AF7E-B4403D6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0441-3F51-1F47-B4B8-8B2C9D59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F909-7F20-2B46-9E7E-B20E9A7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93DA-500E-374A-B1E2-49481D4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3C09-D1C2-704B-B08C-FDD1B7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9F62-0837-B448-8ACB-E02B00D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5FF8-7E89-2240-A209-97C1A69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AE21-6C01-684C-8222-8ED5C212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3DDA-39D4-924E-9160-A0E34180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84A0-D264-CA46-AE2B-FD3E226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032-9217-064E-9AF6-5538782E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0131-CE28-1948-9E06-3CA76FF1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951E-5135-9F4C-AE1B-0A92815B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EB9A-6BA8-CE42-8F17-EF0AF661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FAFF-0ADB-DD47-980A-CC96579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5480A-3325-DC47-851B-C554EE6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07F-E4FA-0249-B691-87EDB88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5B1F-2615-A44E-AFC2-AA586B2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266D-7BD4-E54B-BABA-BB8C79E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2418-CFB6-0243-960F-D45F0557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460-48AB-CE41-A821-A0E5BA82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134B-D926-A244-9734-2E2E5303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66F-5E64-C840-B09E-7C93433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E570B-57FE-824F-A360-FD405FFC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A19-C3DE-D44C-81FF-C7D9795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224A-4A2E-634C-AD64-2421FFE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FD3C5-826C-334D-98E3-489BC5A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2807-0318-F542-84ED-74E3479E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FAF6-F351-E341-9891-5011D407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97A66-46C1-E24D-B3DD-1B74794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D99F-0A53-B741-B8DD-8CC582C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926-D65B-2041-A640-C455ED1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12F1-5126-8B4C-9C93-DAC273B7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F7F0-517D-C94F-B651-95E32B16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86F4-AD44-194D-9699-D5A476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052-F1B3-444C-A05E-5CFEDD3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1D0B-60A4-D244-9776-E67CEF4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CCB8-BAEF-0447-B871-B3086C8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5E0F-667F-9648-A51D-E364F432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8654-8D6D-E644-A365-12D11E20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3594-A6D2-EE4F-9AC2-9F6131F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74D1-4A94-E54D-9A88-C84CA48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F79-4BA7-8F4B-A3BC-B834598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EC7B8-1B22-A44A-AC4D-403CAF1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9267-2DD6-004C-9F1D-52E4571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0DD1-42BE-E448-9311-1D02E8D9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D0AC-F70B-9C4C-A142-2CD344FE5795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27BC-26E5-A440-AAB2-07D0B8496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F6DC-6102-F944-97AB-6B66BBD0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3EC0-91E6-8243-8F2E-4DE2F746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openxmlformats.org/officeDocument/2006/relationships/image" Target="../media/image5.jpe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TimeSeriesSplit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939541" y="334831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Preliminary analysis of ML applied to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HiRES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 Case study: Energy Stability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00C61-5273-1C42-BED0-EB43EE0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65" y="2468046"/>
            <a:ext cx="9205067" cy="42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91B4E-2127-B44D-9BA1-C6D2C3BC525A}"/>
              </a:ext>
            </a:extLst>
          </p:cNvPr>
          <p:cNvSpPr txBox="1"/>
          <p:nvPr/>
        </p:nvSpPr>
        <p:spPr>
          <a:xfrm>
            <a:off x="5147727" y="1535160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GILARDI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F9D70-21EB-6243-A1CB-E473A6B2E656}"/>
              </a:ext>
            </a:extLst>
          </p:cNvPr>
          <p:cNvSpPr txBox="1"/>
          <p:nvPr/>
        </p:nvSpPr>
        <p:spPr>
          <a:xfrm>
            <a:off x="5445821" y="18169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11/30/2021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CA0B8-FBE8-5445-AFF4-33ED0708A9A9}"/>
              </a:ext>
            </a:extLst>
          </p:cNvPr>
          <p:cNvSpPr txBox="1"/>
          <p:nvPr/>
        </p:nvSpPr>
        <p:spPr>
          <a:xfrm>
            <a:off x="8861133" y="4110681"/>
            <a:ext cx="314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YAG -- 100um thickness</a:t>
            </a:r>
          </a:p>
          <a:p>
            <a:r>
              <a:rPr lang="en-US" dirty="0">
                <a:highlight>
                  <a:srgbClr val="FFFF00"/>
                </a:highlight>
              </a:rPr>
              <a:t>Front coated 200nm aluminum </a:t>
            </a:r>
          </a:p>
        </p:txBody>
      </p: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4523293" y="249547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Dataset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43FB8-9BF2-7E4A-A2A6-4358AC6AFF83}"/>
              </a:ext>
            </a:extLst>
          </p:cNvPr>
          <p:cNvSpPr txBox="1"/>
          <p:nvPr/>
        </p:nvSpPr>
        <p:spPr>
          <a:xfrm>
            <a:off x="714103" y="1663337"/>
            <a:ext cx="18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81BF56-68BF-B947-B1C4-0283DE4B7FF1}"/>
              </a:ext>
            </a:extLst>
          </p:cNvPr>
          <p:cNvGrpSpPr/>
          <p:nvPr/>
        </p:nvGrpSpPr>
        <p:grpSpPr>
          <a:xfrm>
            <a:off x="1246703" y="3037783"/>
            <a:ext cx="9407434" cy="1654744"/>
            <a:chOff x="879566" y="1402080"/>
            <a:chExt cx="9407434" cy="1654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5730C8-DA36-D84B-AE54-8F03CC214478}"/>
                </a:ext>
              </a:extLst>
            </p:cNvPr>
            <p:cNvSpPr txBox="1"/>
            <p:nvPr/>
          </p:nvSpPr>
          <p:spPr>
            <a:xfrm>
              <a:off x="879566" y="1402080"/>
              <a:ext cx="57747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 data:</a:t>
              </a:r>
            </a:p>
            <a:p>
              <a:r>
                <a:rPr lang="en-US" dirty="0"/>
                <a:t>-- sync_acq_wsp4_5ch_1hz_ucam1_lcam1_long.rf.dat.post </a:t>
              </a:r>
            </a:p>
            <a:p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838B7F-04CD-4A4B-B37C-BB0E1549C6C9}"/>
                </a:ext>
              </a:extLst>
            </p:cNvPr>
            <p:cNvGrpSpPr/>
            <p:nvPr/>
          </p:nvGrpSpPr>
          <p:grpSpPr>
            <a:xfrm>
              <a:off x="2449830" y="2225372"/>
              <a:ext cx="7837170" cy="831452"/>
              <a:chOff x="2449830" y="2225372"/>
              <a:chExt cx="7837170" cy="8314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2498475-0AB3-A745-B1F8-6C211001B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9830" y="2301174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82D2DB-71B2-5044-B9DB-841F251A281E}"/>
                  </a:ext>
                </a:extLst>
              </p:cNvPr>
              <p:cNvSpPr/>
              <p:nvPr/>
            </p:nvSpPr>
            <p:spPr>
              <a:xfrm>
                <a:off x="5190321" y="2225372"/>
                <a:ext cx="1010182" cy="265886"/>
              </a:xfrm>
              <a:prstGeom prst="rect">
                <a:avLst/>
              </a:prstGeom>
              <a:solidFill>
                <a:schemeClr val="accent1">
                  <a:lumMod val="75000"/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05F5A7-90CD-624E-8D52-3E5ADFDAC266}"/>
                  </a:ext>
                </a:extLst>
              </p:cNvPr>
              <p:cNvSpPr/>
              <p:nvPr/>
            </p:nvSpPr>
            <p:spPr>
              <a:xfrm>
                <a:off x="6261486" y="2229394"/>
                <a:ext cx="748914" cy="265886"/>
              </a:xfrm>
              <a:prstGeom prst="rect">
                <a:avLst/>
              </a:prstGeom>
              <a:solidFill>
                <a:schemeClr val="accent6">
                  <a:alpha val="54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C374C-8F54-DC48-8688-B4396830F7B9}"/>
              </a:ext>
            </a:extLst>
          </p:cNvPr>
          <p:cNvGrpSpPr/>
          <p:nvPr/>
        </p:nvGrpSpPr>
        <p:grpSpPr>
          <a:xfrm>
            <a:off x="1081240" y="4842111"/>
            <a:ext cx="9572897" cy="1636182"/>
            <a:chOff x="733371" y="2715137"/>
            <a:chExt cx="9572897" cy="16361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3AD8E-AD0E-BB40-BACA-1B719CCD7F9F}"/>
                </a:ext>
              </a:extLst>
            </p:cNvPr>
            <p:cNvSpPr txBox="1"/>
            <p:nvPr/>
          </p:nvSpPr>
          <p:spPr>
            <a:xfrm>
              <a:off x="733371" y="2715137"/>
              <a:ext cx="6235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 data:</a:t>
              </a:r>
            </a:p>
            <a:p>
              <a:r>
                <a:rPr lang="en-US" dirty="0"/>
                <a:t>-- sync_acq_wsp4_5ch_1hz_ucam1_lcam1_long.ucam1.dat.post</a:t>
              </a:r>
            </a:p>
            <a:p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788F56-A3F5-864D-BB71-2D1934C3678F}"/>
                </a:ext>
              </a:extLst>
            </p:cNvPr>
            <p:cNvGrpSpPr/>
            <p:nvPr/>
          </p:nvGrpSpPr>
          <p:grpSpPr>
            <a:xfrm>
              <a:off x="2469098" y="3507198"/>
              <a:ext cx="7837170" cy="844121"/>
              <a:chOff x="2449830" y="5001188"/>
              <a:chExt cx="7837170" cy="84412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246F9D9-01B6-2443-BBD8-5C21FBEC1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830" y="5089659"/>
                <a:ext cx="7837170" cy="75565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3F1D5A-7816-D84F-B442-614847502171}"/>
                  </a:ext>
                </a:extLst>
              </p:cNvPr>
              <p:cNvSpPr/>
              <p:nvPr/>
            </p:nvSpPr>
            <p:spPr>
              <a:xfrm>
                <a:off x="2599521" y="5001188"/>
                <a:ext cx="1136456" cy="265886"/>
              </a:xfrm>
              <a:prstGeom prst="rect">
                <a:avLst/>
              </a:prstGeom>
              <a:solidFill>
                <a:srgbClr val="FF0000">
                  <a:alpha val="5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EE3CAD-0ED2-4B44-B60E-4500886C3065}"/>
              </a:ext>
            </a:extLst>
          </p:cNvPr>
          <p:cNvSpPr txBox="1"/>
          <p:nvPr/>
        </p:nvSpPr>
        <p:spPr>
          <a:xfrm>
            <a:off x="414417" y="943848"/>
            <a:ext cx="65886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Readme:</a:t>
            </a:r>
          </a:p>
          <a:p>
            <a:r>
              <a:rPr lang="en-US" dirty="0"/>
              <a:t>“Open loop capture:</a:t>
            </a:r>
          </a:p>
          <a:p>
            <a:r>
              <a:rPr lang="en-US" dirty="0"/>
              <a:t>- 20m0s capture: OK (sync_acq_wsp4_5ch_1hz_ucam1_lcam1_long)</a:t>
            </a:r>
          </a:p>
          <a:p>
            <a:r>
              <a:rPr lang="en-US" dirty="0"/>
              <a:t>- Buncher off</a:t>
            </a:r>
          </a:p>
          <a:p>
            <a:r>
              <a:rPr lang="en-US" dirty="0"/>
              <a:t>- 7818 / 3x2 = 1303 RF buffers</a:t>
            </a:r>
          </a:p>
          <a:p>
            <a:r>
              <a:rPr lang="en-US" dirty="0"/>
              <a:t>- 1303 </a:t>
            </a:r>
            <a:r>
              <a:rPr lang="en-US" dirty="0" err="1"/>
              <a:t>ucam</a:t>
            </a:r>
            <a:r>
              <a:rPr lang="en-US" dirty="0"/>
              <a:t> buffers”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4A3FA-CEF6-CD48-A514-8EC4D972FF8A}"/>
              </a:ext>
            </a:extLst>
          </p:cNvPr>
          <p:cNvGrpSpPr/>
          <p:nvPr/>
        </p:nvGrpSpPr>
        <p:grpSpPr>
          <a:xfrm>
            <a:off x="9427043" y="3539694"/>
            <a:ext cx="3046378" cy="1778585"/>
            <a:chOff x="7303830" y="1530041"/>
            <a:chExt cx="3046378" cy="1778585"/>
          </a:xfrm>
        </p:grpSpPr>
        <p:pic>
          <p:nvPicPr>
            <p:cNvPr id="2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A78F3E00-90A5-7846-8570-2EC8BED7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A1FA9-8EB1-A94A-9450-592BBCDEAD04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286B2F-D738-4145-8102-079728BEDFC0}"/>
              </a:ext>
            </a:extLst>
          </p:cNvPr>
          <p:cNvGrpSpPr/>
          <p:nvPr/>
        </p:nvGrpSpPr>
        <p:grpSpPr>
          <a:xfrm>
            <a:off x="9427043" y="5303776"/>
            <a:ext cx="3046378" cy="1778585"/>
            <a:chOff x="7303830" y="1530041"/>
            <a:chExt cx="3046378" cy="1778585"/>
          </a:xfrm>
        </p:grpSpPr>
        <p:pic>
          <p:nvPicPr>
            <p:cNvPr id="25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BF850994-F755-2840-A4D9-5D2BEA3F9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03830" y="1530041"/>
              <a:ext cx="3046378" cy="177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EDA2E4-CFA2-7D40-BF26-EE16005C0CA1}"/>
                </a:ext>
              </a:extLst>
            </p:cNvPr>
            <p:cNvSpPr txBox="1"/>
            <p:nvPr/>
          </p:nvSpPr>
          <p:spPr>
            <a:xfrm>
              <a:off x="9065980" y="195924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060F7-27DF-1A48-8F3F-3F0E56138C04}"/>
              </a:ext>
            </a:extLst>
          </p:cNvPr>
          <p:cNvSpPr/>
          <p:nvPr/>
        </p:nvSpPr>
        <p:spPr>
          <a:xfrm>
            <a:off x="3029794" y="3855705"/>
            <a:ext cx="2466681" cy="265886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C310F-B0D7-4E43-8FFD-16CF2DBD0551}"/>
              </a:ext>
            </a:extLst>
          </p:cNvPr>
          <p:cNvSpPr txBox="1"/>
          <p:nvPr/>
        </p:nvSpPr>
        <p:spPr>
          <a:xfrm>
            <a:off x="7340194" y="34994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Laser Amplitude? - Phase?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0423F6-74B2-4049-AEBC-32DD29C349B8}"/>
              </a:ext>
            </a:extLst>
          </p:cNvPr>
          <p:cNvSpPr/>
          <p:nvPr/>
        </p:nvSpPr>
        <p:spPr>
          <a:xfrm>
            <a:off x="7438520" y="3865097"/>
            <a:ext cx="1988523" cy="265886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50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E1FCCEB-810B-1749-BC0C-B652FFF4125C}"/>
              </a:ext>
            </a:extLst>
          </p:cNvPr>
          <p:cNvGrpSpPr/>
          <p:nvPr/>
        </p:nvGrpSpPr>
        <p:grpSpPr>
          <a:xfrm>
            <a:off x="7389872" y="1591960"/>
            <a:ext cx="3046378" cy="3255347"/>
            <a:chOff x="7389872" y="1591960"/>
            <a:chExt cx="3046378" cy="3255347"/>
          </a:xfrm>
        </p:grpSpPr>
        <p:pic>
          <p:nvPicPr>
            <p:cNvPr id="205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4A85F1F-A9A1-7B4E-AD91-73803605C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89872" y="1591960"/>
              <a:ext cx="3046378" cy="325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1046AB-F170-8548-8341-AF858971E10E}"/>
                </a:ext>
              </a:extLst>
            </p:cNvPr>
            <p:cNvSpPr txBox="1"/>
            <p:nvPr/>
          </p:nvSpPr>
          <p:spPr>
            <a:xfrm>
              <a:off x="9137337" y="266225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02FF2A-8DA7-0645-B55C-3D7D52B6DBE3}"/>
              </a:ext>
            </a:extLst>
          </p:cNvPr>
          <p:cNvGrpSpPr/>
          <p:nvPr/>
        </p:nvGrpSpPr>
        <p:grpSpPr>
          <a:xfrm>
            <a:off x="8025806" y="4866544"/>
            <a:ext cx="1930445" cy="1930445"/>
            <a:chOff x="8006076" y="4183993"/>
            <a:chExt cx="1930445" cy="1930445"/>
          </a:xfrm>
        </p:grpSpPr>
        <p:pic>
          <p:nvPicPr>
            <p:cNvPr id="32" name="Picture 4" descr="left curly bracket | Times New Roman, Regular @ Graphemica">
              <a:extLst>
                <a:ext uri="{FF2B5EF4-FFF2-40B4-BE49-F238E27FC236}">
                  <a16:creationId xmlns:a16="http://schemas.microsoft.com/office/drawing/2014/main" id="{E88AB722-C997-254D-A5FE-DF5953F8E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006076" y="4183993"/>
              <a:ext cx="1930445" cy="193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7419D5-C1F9-4E40-AA98-D873469D0CD8}"/>
                </a:ext>
              </a:extLst>
            </p:cNvPr>
            <p:cNvSpPr txBox="1"/>
            <p:nvPr/>
          </p:nvSpPr>
          <p:spPr>
            <a:xfrm>
              <a:off x="9144217" y="4671800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CFE0C9-5BFA-334B-85BC-6DB1CB056EE4}"/>
              </a:ext>
            </a:extLst>
          </p:cNvPr>
          <p:cNvGrpSpPr/>
          <p:nvPr/>
        </p:nvGrpSpPr>
        <p:grpSpPr>
          <a:xfrm>
            <a:off x="1031547" y="3166444"/>
            <a:ext cx="7279289" cy="1520986"/>
            <a:chOff x="1031547" y="3285712"/>
            <a:chExt cx="7279289" cy="1520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86CA65-D367-E94D-A83B-59B2F3178B02}"/>
                </a:ext>
              </a:extLst>
            </p:cNvPr>
            <p:cNvSpPr txBox="1"/>
            <p:nvPr/>
          </p:nvSpPr>
          <p:spPr>
            <a:xfrm>
              <a:off x="1141234" y="3285712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OOL Phase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1B40701-5E10-8F46-B4E9-6AA66B6A6FA4}"/>
                </a:ext>
              </a:extLst>
            </p:cNvPr>
            <p:cNvGrpSpPr/>
            <p:nvPr/>
          </p:nvGrpSpPr>
          <p:grpSpPr>
            <a:xfrm>
              <a:off x="1031547" y="3586858"/>
              <a:ext cx="7279289" cy="1219840"/>
              <a:chOff x="1031547" y="3586858"/>
              <a:chExt cx="7279289" cy="121984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54CCF03-ADA1-6045-B5E4-F9160ADD9FFB}"/>
                  </a:ext>
                </a:extLst>
              </p:cNvPr>
              <p:cNvSpPr/>
              <p:nvPr/>
            </p:nvSpPr>
            <p:spPr>
              <a:xfrm>
                <a:off x="1068251" y="3655044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31E8AC65-6C27-8245-A574-65332D796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3993897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588E4C-9884-414D-845B-CAFFBA51E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4151433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2662199-8CCD-4241-8CE5-EDBC6B4A3451}"/>
                  </a:ext>
                </a:extLst>
              </p:cNvPr>
              <p:cNvSpPr/>
              <p:nvPr/>
            </p:nvSpPr>
            <p:spPr>
              <a:xfrm>
                <a:off x="1031547" y="3586858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381CC1-6FE3-F24B-AEB9-A4D4CF0E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994" y="3996321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A49EBB34-B847-D249-888C-973B008777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7897" y="3702513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C1ED8F0C-BD67-8048-A971-6D651EE80EF5}"/>
                  </a:ext>
                </a:extLst>
              </p:cNvPr>
              <p:cNvSpPr/>
              <p:nvPr/>
            </p:nvSpPr>
            <p:spPr>
              <a:xfrm>
                <a:off x="1361153" y="4204412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C07818-A134-694F-A91D-D34B40DB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4624685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E0D736EC-5511-8F47-B7F5-12EBC9B77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4319765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EAA9D1-D70D-AB4D-9C35-35719936B048}"/>
              </a:ext>
            </a:extLst>
          </p:cNvPr>
          <p:cNvGrpSpPr/>
          <p:nvPr/>
        </p:nvGrpSpPr>
        <p:grpSpPr>
          <a:xfrm>
            <a:off x="981580" y="1493319"/>
            <a:ext cx="7280358" cy="2138586"/>
            <a:chOff x="981580" y="1591960"/>
            <a:chExt cx="7280358" cy="21385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0B83623-9D30-F748-8CF8-EEE57A6E9DFF}"/>
                </a:ext>
              </a:extLst>
            </p:cNvPr>
            <p:cNvSpPr/>
            <p:nvPr/>
          </p:nvSpPr>
          <p:spPr>
            <a:xfrm>
              <a:off x="1019353" y="1961292"/>
              <a:ext cx="6775269" cy="409303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BCA16-926E-4947-B0FF-9DE5DF01134D}"/>
                </a:ext>
              </a:extLst>
            </p:cNvPr>
            <p:cNvSpPr txBox="1"/>
            <p:nvPr/>
          </p:nvSpPr>
          <p:spPr>
            <a:xfrm>
              <a:off x="1092336" y="1591960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OOL Magnitude</a:t>
              </a:r>
            </a:p>
          </p:txBody>
        </p:sp>
        <p:pic>
          <p:nvPicPr>
            <p:cNvPr id="2050" name="Picture 2" descr="Monogram Lower Case- T&amp;quot; iPad Case &amp;amp; Skin by DesignsByLeah | Redbubble">
              <a:extLst>
                <a:ext uri="{FF2B5EF4-FFF2-40B4-BE49-F238E27FC236}">
                  <a16:creationId xmlns:a16="http://schemas.microsoft.com/office/drawing/2014/main" id="{023033F4-E4F1-0C42-8709-5B6500BF3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395" y="2300145"/>
              <a:ext cx="429543" cy="52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736621-EBE5-854C-913C-866B380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353" y="2457681"/>
              <a:ext cx="69755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4791F9-B94F-944A-8D96-68406F0A7E26}"/>
                </a:ext>
              </a:extLst>
            </p:cNvPr>
            <p:cNvSpPr/>
            <p:nvPr/>
          </p:nvSpPr>
          <p:spPr>
            <a:xfrm>
              <a:off x="981580" y="1893105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73E2F-81E0-0840-9646-F4ECA64E1899}"/>
                </a:ext>
              </a:extLst>
            </p:cNvPr>
            <p:cNvSpPr txBox="1"/>
            <p:nvPr/>
          </p:nvSpPr>
          <p:spPr>
            <a:xfrm>
              <a:off x="2181342" y="3084215"/>
              <a:ext cx="210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- - - - - - - - - - -</a:t>
              </a:r>
            </a:p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885F72-85D9-A043-8E2D-07D63AAC7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6" y="2295037"/>
              <a:ext cx="145139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B28E6E1-4ABB-0640-BE9D-231082AF8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369" y="2001229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5BAD64C-2531-774A-8A22-007480233EB9}"/>
                </a:ext>
              </a:extLst>
            </p:cNvPr>
            <p:cNvSpPr/>
            <p:nvPr/>
          </p:nvSpPr>
          <p:spPr>
            <a:xfrm>
              <a:off x="1380039" y="2510603"/>
              <a:ext cx="1489165" cy="602286"/>
            </a:xfrm>
            <a:prstGeom prst="roundRect">
              <a:avLst/>
            </a:prstGeom>
            <a:solidFill>
              <a:schemeClr val="bg1">
                <a:lumMod val="50000"/>
                <a:alpha val="4385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4092033-A55E-E340-A526-582D5113A4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12" y="2930876"/>
              <a:ext cx="145139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2" descr="Calligraphy Alphabet Cursive N | Calligraphy alphabet, Calligraphy n, Fancy  cursive">
              <a:extLst>
                <a:ext uri="{FF2B5EF4-FFF2-40B4-BE49-F238E27FC236}">
                  <a16:creationId xmlns:a16="http://schemas.microsoft.com/office/drawing/2014/main" id="{588CEE89-10B1-2D41-B465-6308A6915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15" y="2625956"/>
              <a:ext cx="286278" cy="28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57333E-AC7F-7141-A013-E6955FCC2D7D}"/>
              </a:ext>
            </a:extLst>
          </p:cNvPr>
          <p:cNvGrpSpPr/>
          <p:nvPr/>
        </p:nvGrpSpPr>
        <p:grpSpPr>
          <a:xfrm>
            <a:off x="1030478" y="5012135"/>
            <a:ext cx="7280358" cy="1532571"/>
            <a:chOff x="1030478" y="4753721"/>
            <a:chExt cx="7280358" cy="1532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3F6C2D-70D5-C94D-9CA9-78D801E57588}"/>
                </a:ext>
              </a:extLst>
            </p:cNvPr>
            <p:cNvSpPr txBox="1"/>
            <p:nvPr/>
          </p:nvSpPr>
          <p:spPr>
            <a:xfrm>
              <a:off x="1141234" y="4753721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Centroid Error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E965D2E-3B4D-5849-B140-34211B5BC8A2}"/>
                </a:ext>
              </a:extLst>
            </p:cNvPr>
            <p:cNvGrpSpPr/>
            <p:nvPr/>
          </p:nvGrpSpPr>
          <p:grpSpPr>
            <a:xfrm>
              <a:off x="1030478" y="5058076"/>
              <a:ext cx="7280358" cy="1228216"/>
              <a:chOff x="1030478" y="5058076"/>
              <a:chExt cx="7280358" cy="1228216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5C05D4CA-7E64-A64D-9C4C-EC6743A278DB}"/>
                  </a:ext>
                </a:extLst>
              </p:cNvPr>
              <p:cNvSpPr/>
              <p:nvPr/>
            </p:nvSpPr>
            <p:spPr>
              <a:xfrm>
                <a:off x="1068251" y="5123053"/>
                <a:ext cx="6775269" cy="409303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Monogram Lower Case- T&amp;quot; iPad Case &amp;amp; Skin by DesignsByLeah | Redbubble">
                <a:extLst>
                  <a:ext uri="{FF2B5EF4-FFF2-40B4-BE49-F238E27FC236}">
                    <a16:creationId xmlns:a16="http://schemas.microsoft.com/office/drawing/2014/main" id="{BA618056-F7F7-4841-85E9-54B2DA224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1293" y="5461906"/>
                <a:ext cx="429543" cy="526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5E2CDA8-6B0F-724C-A071-08A1C1E50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51" y="5619442"/>
                <a:ext cx="69755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193D869-AA8D-2D49-8389-F60A304058C2}"/>
                  </a:ext>
                </a:extLst>
              </p:cNvPr>
              <p:cNvSpPr/>
              <p:nvPr/>
            </p:nvSpPr>
            <p:spPr>
              <a:xfrm>
                <a:off x="1030478" y="50622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8F5315-78E0-564E-AD93-C5F542611530}"/>
                  </a:ext>
                </a:extLst>
              </p:cNvPr>
              <p:cNvSpPr txBox="1"/>
              <p:nvPr/>
            </p:nvSpPr>
            <p:spPr>
              <a:xfrm>
                <a:off x="3315246" y="5123052"/>
                <a:ext cx="4543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- - - - - - - - - - - - - - - - - - - - - - - - - - - - - - - - - - -</a:t>
                </a:r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7144AC1-DAC1-A244-9247-CA376F94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70" y="5455370"/>
                <a:ext cx="145139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5386ADA0-5233-6746-8E62-354CDFD88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5773" y="5161562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C02AC2F-48EB-3341-961F-6237854A0DF0}"/>
                  </a:ext>
                </a:extLst>
              </p:cNvPr>
              <p:cNvSpPr/>
              <p:nvPr/>
            </p:nvSpPr>
            <p:spPr>
              <a:xfrm>
                <a:off x="2526096" y="5058076"/>
                <a:ext cx="318045" cy="602286"/>
              </a:xfrm>
              <a:prstGeom prst="roundRect">
                <a:avLst/>
              </a:prstGeom>
              <a:solidFill>
                <a:srgbClr val="7030A0">
                  <a:alpha val="4385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3092A3-022C-4E4B-989A-3CAB7550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130" y="5447840"/>
                <a:ext cx="306011" cy="140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443935-C2C0-F94F-8B40-B9CFECD2980B}"/>
                  </a:ext>
                </a:extLst>
              </p:cNvPr>
              <p:cNvSpPr txBox="1"/>
              <p:nvPr/>
            </p:nvSpPr>
            <p:spPr>
              <a:xfrm>
                <a:off x="2526096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8E0102A5-EE45-8244-9ED4-5A56DC3604F3}"/>
                  </a:ext>
                </a:extLst>
              </p:cNvPr>
              <p:cNvSpPr/>
              <p:nvPr/>
            </p:nvSpPr>
            <p:spPr>
              <a:xfrm>
                <a:off x="1361153" y="5684006"/>
                <a:ext cx="1489165" cy="602286"/>
              </a:xfrm>
              <a:prstGeom prst="roundRect">
                <a:avLst/>
              </a:prstGeom>
              <a:solidFill>
                <a:schemeClr val="bg1">
                  <a:lumMod val="50000"/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79977F-175F-5740-A948-81F0C770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926" y="6017191"/>
                <a:ext cx="145139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2" descr="Calligraphy Alphabet Cursive N | Calligraphy alphabet, Calligraphy n, Fancy  cursive">
                <a:extLst>
                  <a:ext uri="{FF2B5EF4-FFF2-40B4-BE49-F238E27FC236}">
                    <a16:creationId xmlns:a16="http://schemas.microsoft.com/office/drawing/2014/main" id="{DA220AA7-442B-8E45-A39F-2BE5E4F9E8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4829" y="5712271"/>
                <a:ext cx="286278" cy="28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8BF8341-E9FF-CC4E-8844-1A1824848603}"/>
                  </a:ext>
                </a:extLst>
              </p:cNvPr>
              <p:cNvSpPr/>
              <p:nvPr/>
            </p:nvSpPr>
            <p:spPr>
              <a:xfrm>
                <a:off x="2850594" y="5058076"/>
                <a:ext cx="318045" cy="602286"/>
              </a:xfrm>
              <a:prstGeom prst="roundRect">
                <a:avLst/>
              </a:prstGeom>
              <a:solidFill>
                <a:schemeClr val="accent2">
                  <a:alpha val="43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FB80F1-825F-944B-B035-394615052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628" y="5447840"/>
                <a:ext cx="306011" cy="1406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F7D501-F744-C849-976A-6B54280D9778}"/>
                  </a:ext>
                </a:extLst>
              </p:cNvPr>
              <p:cNvSpPr txBox="1"/>
              <p:nvPr/>
            </p:nvSpPr>
            <p:spPr>
              <a:xfrm>
                <a:off x="2850594" y="51230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CBCA741-8499-7644-9795-F9B9F51A4C6D}"/>
              </a:ext>
            </a:extLst>
          </p:cNvPr>
          <p:cNvSpPr txBox="1"/>
          <p:nvPr/>
        </p:nvSpPr>
        <p:spPr>
          <a:xfrm>
            <a:off x="3856156" y="769606"/>
            <a:ext cx="447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Windowing for time casting series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595DAE-4E2B-5047-9A1A-94910C11E229}"/>
              </a:ext>
            </a:extLst>
          </p:cNvPr>
          <p:cNvSpPr txBox="1"/>
          <p:nvPr/>
        </p:nvSpPr>
        <p:spPr>
          <a:xfrm>
            <a:off x="2176781" y="464013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CBB5F0-D5F6-6D43-A557-475EAFD0F976}"/>
              </a:ext>
            </a:extLst>
          </p:cNvPr>
          <p:cNvSpPr txBox="1"/>
          <p:nvPr/>
        </p:nvSpPr>
        <p:spPr>
          <a:xfrm>
            <a:off x="2170156" y="6482185"/>
            <a:ext cx="21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D825B1-CBC1-D44C-BEAF-789D55A62559}"/>
              </a:ext>
            </a:extLst>
          </p:cNvPr>
          <p:cNvSpPr txBox="1"/>
          <p:nvPr/>
        </p:nvSpPr>
        <p:spPr>
          <a:xfrm>
            <a:off x="4536126" y="192401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7A781C-815C-AC45-A9FA-6E5CE90DCDFE}"/>
              </a:ext>
            </a:extLst>
          </p:cNvPr>
          <p:cNvSpPr txBox="1"/>
          <p:nvPr/>
        </p:nvSpPr>
        <p:spPr>
          <a:xfrm>
            <a:off x="6266551" y="6479117"/>
            <a:ext cx="579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the literature it is also known by the term lagged features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12D2B-A196-234F-AE65-41FFDAD596BD}"/>
              </a:ext>
            </a:extLst>
          </p:cNvPr>
          <p:cNvSpPr txBox="1"/>
          <p:nvPr/>
        </p:nvSpPr>
        <p:spPr>
          <a:xfrm>
            <a:off x="8913061" y="197347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NN</a:t>
            </a:r>
          </a:p>
          <a:p>
            <a:pPr marL="285750" indent="-285750">
              <a:buFontTx/>
              <a:buChar char="-"/>
            </a:pPr>
            <a:r>
              <a:rPr lang="en-US">
                <a:highlight>
                  <a:srgbClr val="FFFF00"/>
                </a:highlight>
              </a:rPr>
              <a:t>RNN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552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468E3-41DA-744C-8CCA-49AF42A6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98" y="2302469"/>
            <a:ext cx="5677786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B5A0E-44E9-F044-AF6C-4DC0947CD633}"/>
              </a:ext>
            </a:extLst>
          </p:cNvPr>
          <p:cNvSpPr txBox="1"/>
          <p:nvPr/>
        </p:nvSpPr>
        <p:spPr>
          <a:xfrm>
            <a:off x="5519249" y="153479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142D1-7ED4-BF46-A030-2AEB2738DED0}"/>
              </a:ext>
            </a:extLst>
          </p:cNvPr>
          <p:cNvSpPr txBox="1"/>
          <p:nvPr/>
        </p:nvSpPr>
        <p:spPr>
          <a:xfrm>
            <a:off x="8458199" y="2225063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 TEST Data (20%)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C519-2F5D-264F-BCD2-F674C36E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" y="2225063"/>
            <a:ext cx="585386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464BD-CF1B-7141-8502-DF8CFDE2042A}"/>
              </a:ext>
            </a:extLst>
          </p:cNvPr>
          <p:cNvSpPr txBox="1"/>
          <p:nvPr/>
        </p:nvSpPr>
        <p:spPr>
          <a:xfrm>
            <a:off x="1974904" y="2225063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-- TRAIN Data (80%)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3152A-D144-854D-94E0-8EDFC2115B89}"/>
              </a:ext>
            </a:extLst>
          </p:cNvPr>
          <p:cNvGrpSpPr/>
          <p:nvPr/>
        </p:nvGrpSpPr>
        <p:grpSpPr>
          <a:xfrm>
            <a:off x="379370" y="578636"/>
            <a:ext cx="10473338" cy="1668007"/>
            <a:chOff x="279980" y="204089"/>
            <a:chExt cx="10473338" cy="1668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6AB48-7C3F-0146-BB18-B5C1EF24FABD}"/>
                </a:ext>
              </a:extLst>
            </p:cNvPr>
            <p:cNvSpPr txBox="1"/>
            <p:nvPr/>
          </p:nvSpPr>
          <p:spPr>
            <a:xfrm>
              <a:off x="2418899" y="277849"/>
              <a:ext cx="248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Hyperparameters tuning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DEC110-123C-784D-90A5-C34386A4F31D}"/>
                </a:ext>
              </a:extLst>
            </p:cNvPr>
            <p:cNvSpPr txBox="1"/>
            <p:nvPr/>
          </p:nvSpPr>
          <p:spPr>
            <a:xfrm>
              <a:off x="279980" y="1038093"/>
              <a:ext cx="2470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RandomForestRegressor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BDFD6-F330-DC40-951C-D8D5001341E6}"/>
                </a:ext>
              </a:extLst>
            </p:cNvPr>
            <p:cNvSpPr txBox="1"/>
            <p:nvPr/>
          </p:nvSpPr>
          <p:spPr>
            <a:xfrm>
              <a:off x="4899449" y="853427"/>
              <a:ext cx="5853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past_history</a:t>
              </a:r>
              <a:r>
                <a:rPr lang="en-US" dirty="0"/>
                <a:t> = 15 -- </a:t>
              </a:r>
              <a:r>
                <a:rPr lang="en-US" dirty="0" err="1"/>
                <a:t>forecast_horizon</a:t>
              </a:r>
              <a:r>
                <a:rPr lang="en-US" dirty="0"/>
                <a:t> = 1 -- model  = 300</a:t>
              </a:r>
            </a:p>
            <a:p>
              <a:endParaRPr lang="en-US" dirty="0"/>
            </a:p>
          </p:txBody>
        </p:sp>
        <p:pic>
          <p:nvPicPr>
            <p:cNvPr id="4098" name="Picture 2" descr="Actually) Free Transparent Arrow PNG Images You Can Use Anywhere">
              <a:extLst>
                <a:ext uri="{FF2B5EF4-FFF2-40B4-BE49-F238E27FC236}">
                  <a16:creationId xmlns:a16="http://schemas.microsoft.com/office/drawing/2014/main" id="{A957DA03-7EB4-9346-B6FE-306AAC19F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815" y="204089"/>
              <a:ext cx="2085009" cy="166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F6B700-30F6-0749-B7AB-3A69A0161D2C}"/>
              </a:ext>
            </a:extLst>
          </p:cNvPr>
          <p:cNvSpPr txBox="1"/>
          <p:nvPr/>
        </p:nvSpPr>
        <p:spPr>
          <a:xfrm>
            <a:off x="5240010" y="1703436"/>
            <a:ext cx="600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Metrics = | Real(</a:t>
            </a:r>
            <a:r>
              <a:rPr lang="en-US" u="sng" dirty="0" err="1"/>
              <a:t>CentroidError</a:t>
            </a:r>
            <a:r>
              <a:rPr lang="en-US" u="sng" dirty="0"/>
              <a:t>) -  Predicated(</a:t>
            </a:r>
            <a:r>
              <a:rPr lang="en-US" u="sng" dirty="0" err="1"/>
              <a:t>CentroidError</a:t>
            </a:r>
            <a:r>
              <a:rPr lang="en-US" u="sng" dirty="0"/>
              <a:t>) |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5F2AB-7DD3-234B-966C-0D1AD810C211}"/>
              </a:ext>
            </a:extLst>
          </p:cNvPr>
          <p:cNvSpPr txBox="1"/>
          <p:nvPr/>
        </p:nvSpPr>
        <p:spPr>
          <a:xfrm>
            <a:off x="8208194" y="244655"/>
            <a:ext cx="293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Look at the noise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08614-DD01-CB47-8E2A-8706105B99BF}"/>
              </a:ext>
            </a:extLst>
          </p:cNvPr>
          <p:cNvSpPr txBox="1"/>
          <p:nvPr/>
        </p:nvSpPr>
        <p:spPr>
          <a:xfrm>
            <a:off x="7227737" y="667052"/>
            <a:ext cx="483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ighlight>
                  <a:srgbClr val="00FF00"/>
                </a:highlight>
              </a:rPr>
              <a:t>Predicated(</a:t>
            </a:r>
            <a:r>
              <a:rPr lang="en-US" u="sng" dirty="0" err="1">
                <a:highlight>
                  <a:srgbClr val="00FF00"/>
                </a:highlight>
              </a:rPr>
              <a:t>CentroidError</a:t>
            </a:r>
            <a:r>
              <a:rPr lang="en-US" u="sng" dirty="0">
                <a:highlight>
                  <a:srgbClr val="00FF00"/>
                </a:highlight>
              </a:rPr>
              <a:t>)   vs Real(</a:t>
            </a:r>
            <a:r>
              <a:rPr lang="en-US" u="sng" dirty="0" err="1">
                <a:highlight>
                  <a:srgbClr val="00FF00"/>
                </a:highlight>
              </a:rPr>
              <a:t>CentroidError</a:t>
            </a:r>
            <a:r>
              <a:rPr lang="en-US" u="sng" dirty="0">
                <a:highlight>
                  <a:srgbClr val="00FF00"/>
                </a:highlight>
              </a:rPr>
              <a:t>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90734-79C6-304A-B7AA-C4A0B3752C94}"/>
              </a:ext>
            </a:extLst>
          </p:cNvPr>
          <p:cNvSpPr txBox="1"/>
          <p:nvPr/>
        </p:nvSpPr>
        <p:spPr>
          <a:xfrm>
            <a:off x="11037551" y="2526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6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3371536" y="323797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Conclusion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Promising results – With an easy model (not state-of-the-art for ML), we almost reached the target accuracy (i.e., 10^(-5)).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 More data:</a:t>
            </a:r>
          </a:p>
          <a:p>
            <a:r>
              <a:rPr lang="en-US" dirty="0"/>
              <a:t>	-More points.  </a:t>
            </a:r>
          </a:p>
          <a:p>
            <a:r>
              <a:rPr lang="en-US" dirty="0"/>
              <a:t>	-More variables.  </a:t>
            </a:r>
          </a:p>
          <a:p>
            <a:r>
              <a:rPr lang="en-US" dirty="0"/>
              <a:t>Already the evaluation on the training data is not performing incredibly well (i.e., 〖&lt;10〗^(-6) or&lt;10^(-7)).</a:t>
            </a:r>
          </a:p>
          <a:p>
            <a:endParaRPr lang="en-US" dirty="0"/>
          </a:p>
          <a:p>
            <a:r>
              <a:rPr lang="en-US" dirty="0"/>
              <a:t>-- I need to better understand the physics of the problems:  </a:t>
            </a:r>
          </a:p>
          <a:p>
            <a:r>
              <a:rPr lang="en-US" dirty="0"/>
              <a:t>	- I am Not sure what do you mean by centroid error (energy error?). </a:t>
            </a:r>
            <a:r>
              <a:rPr lang="en-US" dirty="0">
                <a:highlight>
                  <a:srgbClr val="00FF00"/>
                </a:highlight>
              </a:rPr>
              <a:t>NO</a:t>
            </a:r>
          </a:p>
          <a:p>
            <a:r>
              <a:rPr lang="en-US" dirty="0"/>
              <a:t>	-Why also for a data set taken OOL are also stored </a:t>
            </a:r>
            <a:r>
              <a:rPr lang="en-US" dirty="0" err="1"/>
              <a:t>InLoop</a:t>
            </a:r>
            <a:r>
              <a:rPr lang="en-US" dirty="0"/>
              <a:t> data?</a:t>
            </a:r>
          </a:p>
          <a:p>
            <a:r>
              <a:rPr lang="en-US" dirty="0"/>
              <a:t>	-Why between the RF signals are also stored </a:t>
            </a:r>
            <a:r>
              <a:rPr lang="en-US" dirty="0" err="1"/>
              <a:t>InLoop</a:t>
            </a:r>
            <a:r>
              <a:rPr lang="en-US" dirty="0"/>
              <a:t> Energy OOL Energy; referred to what?</a:t>
            </a:r>
          </a:p>
          <a:p>
            <a:endParaRPr lang="en-US" dirty="0"/>
          </a:p>
          <a:p>
            <a:r>
              <a:rPr lang="en-US" dirty="0"/>
              <a:t>-- Improve the way of storing and converting 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5362E-6BE6-D849-BCD8-CBAD1D393990}"/>
              </a:ext>
            </a:extLst>
          </p:cNvPr>
          <p:cNvSpPr txBox="1"/>
          <p:nvPr/>
        </p:nvSpPr>
        <p:spPr>
          <a:xfrm>
            <a:off x="1234824" y="5333874"/>
            <a:ext cx="557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Sincro:</a:t>
            </a:r>
          </a:p>
          <a:p>
            <a:r>
              <a:rPr lang="en-US" dirty="0">
                <a:highlight>
                  <a:srgbClr val="00FFFF"/>
                </a:highlight>
              </a:rPr>
              <a:t>-- Maximize the correlation shifting +-2</a:t>
            </a:r>
          </a:p>
          <a:p>
            <a:r>
              <a:rPr lang="en-US" dirty="0">
                <a:highlight>
                  <a:srgbClr val="00FF00"/>
                </a:highlight>
              </a:rPr>
              <a:t>-- Decide how to assess the centroid of the beam… Think!</a:t>
            </a:r>
          </a:p>
          <a:p>
            <a:r>
              <a:rPr lang="en-US" dirty="0">
                <a:highlight>
                  <a:srgbClr val="00FF00"/>
                </a:highlight>
              </a:rPr>
              <a:t>-- Look at the beam shape --&gt; Do residual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B709-6B82-D346-9259-2B4A715B27ED}"/>
              </a:ext>
            </a:extLst>
          </p:cNvPr>
          <p:cNvSpPr txBox="1"/>
          <p:nvPr/>
        </p:nvSpPr>
        <p:spPr>
          <a:xfrm>
            <a:off x="7789091" y="4845051"/>
            <a:ext cx="3741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List of what is needed experimentally:</a:t>
            </a:r>
          </a:p>
          <a:p>
            <a:r>
              <a:rPr lang="en-US" dirty="0">
                <a:highlight>
                  <a:srgbClr val="FFFF00"/>
                </a:highlight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</a:rPr>
              <a:t>-- </a:t>
            </a:r>
          </a:p>
          <a:p>
            <a:r>
              <a:rPr lang="en-US" dirty="0">
                <a:highlight>
                  <a:srgbClr val="FFFF00"/>
                </a:highlight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1407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40331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Laser Point stability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Non invasive energy measurement – Cherenkov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VHEE</a:t>
            </a:r>
          </a:p>
        </p:txBody>
      </p:sp>
    </p:spTree>
    <p:extLst>
      <p:ext uri="{BB962C8B-B14F-4D97-AF65-F5344CB8AC3E}">
        <p14:creationId xmlns:p14="http://schemas.microsoft.com/office/powerpoint/2010/main" val="206350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22DA1-EB23-AE41-94E2-1EFD033A0D05}"/>
              </a:ext>
            </a:extLst>
          </p:cNvPr>
          <p:cNvSpPr txBox="1"/>
          <p:nvPr/>
        </p:nvSpPr>
        <p:spPr>
          <a:xfrm>
            <a:off x="661436" y="403310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14F1-8932-294D-89CF-E714DE04443D}"/>
              </a:ext>
            </a:extLst>
          </p:cNvPr>
          <p:cNvSpPr txBox="1"/>
          <p:nvPr/>
        </p:nvSpPr>
        <p:spPr>
          <a:xfrm>
            <a:off x="661436" y="1222513"/>
            <a:ext cx="10549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Correlation coefficients  (0.9&gt;x&gt;0.7 -- -0.9&lt;x&lt;-0.7)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Random Forest – feature importance --1 past history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importances</a:t>
            </a:r>
            <a:r>
              <a:rPr lang="en-US" dirty="0"/>
              <a:t> = </a:t>
            </a:r>
            <a:r>
              <a:rPr lang="en-US" dirty="0" err="1"/>
              <a:t>forest.feature_importances</a:t>
            </a:r>
            <a:r>
              <a:rPr lang="en-US" dirty="0"/>
              <a:t>_)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-- Shift check (mean correlation)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F5C27-739D-944C-962B-18F002487388}"/>
              </a:ext>
            </a:extLst>
          </p:cNvPr>
          <p:cNvSpPr txBox="1"/>
          <p:nvPr/>
        </p:nvSpPr>
        <p:spPr>
          <a:xfrm>
            <a:off x="661436" y="4309241"/>
            <a:ext cx="9223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 err="1"/>
              <a:t>CrossValidate</a:t>
            </a:r>
            <a:r>
              <a:rPr lang="en-US" dirty="0"/>
              <a:t> the dataset</a:t>
            </a:r>
          </a:p>
          <a:p>
            <a:r>
              <a:rPr lang="en-US" dirty="0">
                <a:hlinkClick r:id="rId2"/>
              </a:rPr>
              <a:t>https://scikit-learn.org/stable/modules/generated/sklearn.model_selection.TimeSeriesSplit.html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51D83-43D7-E549-B4CA-CA9408EC1321}"/>
              </a:ext>
            </a:extLst>
          </p:cNvPr>
          <p:cNvSpPr txBox="1"/>
          <p:nvPr/>
        </p:nvSpPr>
        <p:spPr>
          <a:xfrm>
            <a:off x="661436" y="2690703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Istance</a:t>
            </a:r>
            <a:r>
              <a:rPr lang="en-US" sz="3600" dirty="0"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7CDE0-8B83-5D4A-9830-4C74F14059E7}"/>
              </a:ext>
            </a:extLst>
          </p:cNvPr>
          <p:cNvSpPr txBox="1"/>
          <p:nvPr/>
        </p:nvSpPr>
        <p:spPr>
          <a:xfrm>
            <a:off x="821048" y="3337034"/>
            <a:ext cx="1054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Dopo per </a:t>
            </a:r>
            <a:r>
              <a:rPr lang="en-US" dirty="0" err="1"/>
              <a:t>farlo</a:t>
            </a:r>
            <a:r>
              <a:rPr lang="en-US" dirty="0"/>
              <a:t> in streaming --&gt; Relearning and incremental approach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B068-B1C3-A143-846C-DFBB5814ADE8}"/>
              </a:ext>
            </a:extLst>
          </p:cNvPr>
          <p:cNvSpPr txBox="1"/>
          <p:nvPr/>
        </p:nvSpPr>
        <p:spPr>
          <a:xfrm>
            <a:off x="7504386" y="683172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Debugging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61747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575</Words>
  <Application>Microsoft Macintosh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10</cp:revision>
  <dcterms:created xsi:type="dcterms:W3CDTF">2021-11-29T20:26:58Z</dcterms:created>
  <dcterms:modified xsi:type="dcterms:W3CDTF">2021-12-03T23:58:00Z</dcterms:modified>
</cp:coreProperties>
</file>