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62" r:id="rId4"/>
    <p:sldId id="256" r:id="rId5"/>
    <p:sldId id="260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9"/>
    <p:restoredTop sz="94719"/>
  </p:normalViewPr>
  <p:slideViewPr>
    <p:cSldViewPr snapToGrid="0" snapToObjects="1">
      <p:cViewPr>
        <p:scale>
          <a:sx n="155" d="100"/>
          <a:sy n="155" d="100"/>
        </p:scale>
        <p:origin x="2096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32D95-B68C-864E-B2BA-ADEA0EDC3506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E71C7-3613-3342-A5FB-EE682C268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732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E71C7-3613-3342-A5FB-EE682C268A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691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2E70B-5EAF-494B-9235-7DB4FA1840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88432A-FC87-234C-B530-9BC5AC4EF1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B695A-998B-F348-B66C-BDD4BEE31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2D0AC-F70B-9C4C-A142-2CD344FE5795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1B4B0-44D9-414B-ACBA-07A9F378E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B5577-964A-6D49-9FFE-0C2453C81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3EC0-91E6-8243-8F2E-4DE2F7469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29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43DE8-3E5A-3445-8913-DB4EAF416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8AAEBD-027A-E54F-B8B8-956D09189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7A1FD-6E57-9448-9508-DACE18226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2D0AC-F70B-9C4C-A142-2CD344FE5795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5C8AB-FE26-294F-B4D2-A7FAF5919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4C0E4-D99E-4E43-95B8-0491A8F79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3EC0-91E6-8243-8F2E-4DE2F7469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830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69215C-8AE6-B34D-9734-DD93276973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E10041-02E2-604F-8BBA-4A4AD4ABE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61EE6-3B5C-2947-88F7-F80082325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2D0AC-F70B-9C4C-A142-2CD344FE5795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1A636-3AD3-A840-8B88-4D38591A8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9803B-A770-744B-86FB-9E1873016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3EC0-91E6-8243-8F2E-4DE2F7469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69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302D2-47FD-EA4C-AF7E-B4403D6D1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80441-3F51-1F47-B4B8-8B2C9D599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0F909-7F20-2B46-9E7E-B20E9A75C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2D0AC-F70B-9C4C-A142-2CD344FE5795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B93DA-500E-374A-B1E2-49481D486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03C09-D1C2-704B-B08C-FDD1B7579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3EC0-91E6-8243-8F2E-4DE2F7469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329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89F62-0837-B448-8ACB-E02B00DBE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615FF8-7E89-2240-A209-97C1A6953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BAE21-6C01-684C-8222-8ED5C2124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2D0AC-F70B-9C4C-A142-2CD344FE5795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33DDA-39D4-924E-9160-A0E341801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B84A0-D264-CA46-AE2B-FD3E22602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3EC0-91E6-8243-8F2E-4DE2F7469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46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54032-9217-064E-9AF6-5538782EF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10131-CE28-1948-9E06-3CA76FF196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7951E-5135-9F4C-AE1B-0A92815BA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CEB9A-6BA8-CE42-8F17-EF0AF6617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2D0AC-F70B-9C4C-A142-2CD344FE5795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C4FAFF-0ADB-DD47-980A-CC9657901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55480A-3325-DC47-851B-C554EE659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3EC0-91E6-8243-8F2E-4DE2F7469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830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4A07F-E4FA-0249-B691-87EDB883C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8F5B1F-2615-A44E-AFC2-AA586B2B2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7266D-7BD4-E54B-BABA-BB8C79E63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6C2418-CFB6-0243-960F-D45F055706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3D9460-48AB-CE41-A821-A0E5BA8207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D4134B-D926-A244-9734-2E2E53036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2D0AC-F70B-9C4C-A142-2CD344FE5795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9F766F-5E64-C840-B09E-7C934332D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2E570B-57FE-824F-A360-FD405FFC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3EC0-91E6-8243-8F2E-4DE2F7469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13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09A19-C3DE-D44C-81FF-C7D9795D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47224A-4A2E-634C-AD64-2421FFEC2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2D0AC-F70B-9C4C-A142-2CD344FE5795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7FD3C5-826C-334D-98E3-489BC5A6F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DF2807-0318-F542-84ED-74E3479EB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3EC0-91E6-8243-8F2E-4DE2F7469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01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A9FAF6-F351-E341-9891-5011D4079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2D0AC-F70B-9C4C-A142-2CD344FE5795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A97A66-46C1-E24D-B3DD-1B7479481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2DD99F-0A53-B741-B8DD-8CC582CCC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3EC0-91E6-8243-8F2E-4DE2F7469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42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54926-D65B-2041-A640-C455ED148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012F1-5126-8B4C-9C93-DAC273B7F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EDF7F0-517D-C94F-B651-95E32B16E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0C86F4-AD44-194D-9699-D5A4763E8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2D0AC-F70B-9C4C-A142-2CD344FE5795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A91052-F1B3-444C-A05E-5CFEDD365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E01D0B-60A4-D244-9776-E67CEF4F4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3EC0-91E6-8243-8F2E-4DE2F7469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9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4CCB8-BAEF-0447-B871-B3086C87F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3E5E0F-667F-9648-A51D-E364F432FC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7E8654-8D6D-E644-A365-12D11E20D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BE3594-A6D2-EE4F-9AC2-9F6131F23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2D0AC-F70B-9C4C-A142-2CD344FE5795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6674D1-4A94-E54D-9A88-C84CA4850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B8CF79-4BA7-8F4B-A3BC-B834598D4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3EC0-91E6-8243-8F2E-4DE2F7469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4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7EC7B8-1B22-A44A-AC4D-403CAF167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99267-2DD6-004C-9F1D-52E45719F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10DD1-42BE-E448-9311-1D02E8D977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2D0AC-F70B-9C4C-A142-2CD344FE5795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727BC-26E5-A440-AAB2-07D0B84968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1F6DC-6102-F944-97AB-6B66BBD0AD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43EC0-91E6-8243-8F2E-4DE2F7469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09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microsoft.com/office/2007/relationships/hdphoto" Target="../media/hdphoto8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microsoft.com/office/2007/relationships/hdphoto" Target="../media/hdphoto7.wdp"/><Relationship Id="rId5" Type="http://schemas.openxmlformats.org/officeDocument/2006/relationships/image" Target="../media/image5.jpeg"/><Relationship Id="rId10" Type="http://schemas.microsoft.com/office/2007/relationships/hdphoto" Target="../media/hdphoto6.wdp"/><Relationship Id="rId4" Type="http://schemas.microsoft.com/office/2007/relationships/hdphoto" Target="../media/hdphoto2.wdp"/><Relationship Id="rId9" Type="http://schemas.microsoft.com/office/2007/relationships/hdphoto" Target="../media/hdphoto5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E01930-7E35-714A-9285-8C2DA2E676AD}"/>
              </a:ext>
            </a:extLst>
          </p:cNvPr>
          <p:cNvSpPr txBox="1"/>
          <p:nvPr/>
        </p:nvSpPr>
        <p:spPr>
          <a:xfrm>
            <a:off x="939541" y="334831"/>
            <a:ext cx="110642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haroni" panose="02010803020104030203" pitchFamily="2" charset="-79"/>
                <a:cs typeface="Aharoni" panose="02010803020104030203" pitchFamily="2" charset="-79"/>
              </a:rPr>
              <a:t>Preliminary analysis of ML applied to </a:t>
            </a:r>
            <a:r>
              <a:rPr lang="en-US" sz="3600" dirty="0" err="1">
                <a:latin typeface="Aharoni" panose="02010803020104030203" pitchFamily="2" charset="-79"/>
                <a:cs typeface="Aharoni" panose="02010803020104030203" pitchFamily="2" charset="-79"/>
              </a:rPr>
              <a:t>HiRES</a:t>
            </a:r>
            <a:r>
              <a:rPr lang="en-US" sz="3600" dirty="0">
                <a:latin typeface="Aharoni" panose="02010803020104030203" pitchFamily="2" charset="-79"/>
                <a:cs typeface="Aharoni" panose="02010803020104030203" pitchFamily="2" charset="-79"/>
              </a:rPr>
              <a:t> data</a:t>
            </a:r>
          </a:p>
          <a:p>
            <a:r>
              <a:rPr lang="en-US" sz="3600" dirty="0">
                <a:latin typeface="Aharoni" panose="02010803020104030203" pitchFamily="2" charset="-79"/>
                <a:cs typeface="Aharoni" panose="02010803020104030203" pitchFamily="2" charset="-79"/>
              </a:rPr>
              <a:t>	 Case study: Energy Stability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1700C61-5273-1C42-BED0-EB43EE06C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465" y="2468046"/>
            <a:ext cx="9205067" cy="4252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C91B4E-2127-B44D-9BA1-C6D2C3BC525A}"/>
              </a:ext>
            </a:extLst>
          </p:cNvPr>
          <p:cNvSpPr txBox="1"/>
          <p:nvPr/>
        </p:nvSpPr>
        <p:spPr>
          <a:xfrm>
            <a:off x="5147727" y="1535160"/>
            <a:ext cx="1896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ANTONIO GILARDI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7F9D70-21EB-6243-A1CB-E473A6B2E656}"/>
              </a:ext>
            </a:extLst>
          </p:cNvPr>
          <p:cNvSpPr txBox="1"/>
          <p:nvPr/>
        </p:nvSpPr>
        <p:spPr>
          <a:xfrm>
            <a:off x="5445821" y="1816937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11/30/2021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5CA0B8-FBE8-5445-AFF4-33ED0708A9A9}"/>
              </a:ext>
            </a:extLst>
          </p:cNvPr>
          <p:cNvSpPr txBox="1"/>
          <p:nvPr/>
        </p:nvSpPr>
        <p:spPr>
          <a:xfrm>
            <a:off x="8861133" y="4110681"/>
            <a:ext cx="3142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YAG -- 100um thickness</a:t>
            </a:r>
          </a:p>
          <a:p>
            <a:r>
              <a:rPr lang="en-US" dirty="0">
                <a:highlight>
                  <a:srgbClr val="FFFF00"/>
                </a:highlight>
              </a:rPr>
              <a:t>Front coated 200nm aluminum </a:t>
            </a:r>
          </a:p>
        </p:txBody>
      </p:sp>
    </p:spTree>
    <p:extLst>
      <p:ext uri="{BB962C8B-B14F-4D97-AF65-F5344CB8AC3E}">
        <p14:creationId xmlns:p14="http://schemas.microsoft.com/office/powerpoint/2010/main" val="722254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922DA1-EB23-AE41-94E2-1EFD033A0D05}"/>
              </a:ext>
            </a:extLst>
          </p:cNvPr>
          <p:cNvSpPr txBox="1"/>
          <p:nvPr/>
        </p:nvSpPr>
        <p:spPr>
          <a:xfrm>
            <a:off x="4523293" y="249547"/>
            <a:ext cx="3017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haroni" panose="02010803020104030203" pitchFamily="2" charset="-79"/>
                <a:cs typeface="Aharoni" panose="02010803020104030203" pitchFamily="2" charset="-79"/>
              </a:rPr>
              <a:t>Dataset used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A43FB8-9BF2-7E4A-A2A6-4358AC6AFF83}"/>
              </a:ext>
            </a:extLst>
          </p:cNvPr>
          <p:cNvSpPr txBox="1"/>
          <p:nvPr/>
        </p:nvSpPr>
        <p:spPr>
          <a:xfrm>
            <a:off x="714103" y="1663337"/>
            <a:ext cx="18473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281BF56-68BF-B947-B1C4-0283DE4B7FF1}"/>
              </a:ext>
            </a:extLst>
          </p:cNvPr>
          <p:cNvGrpSpPr/>
          <p:nvPr/>
        </p:nvGrpSpPr>
        <p:grpSpPr>
          <a:xfrm>
            <a:off x="1246703" y="3037783"/>
            <a:ext cx="9407434" cy="1654744"/>
            <a:chOff x="879566" y="1402080"/>
            <a:chExt cx="9407434" cy="165474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85730C8-DA36-D84B-AE54-8F03CC214478}"/>
                </a:ext>
              </a:extLst>
            </p:cNvPr>
            <p:cNvSpPr txBox="1"/>
            <p:nvPr/>
          </p:nvSpPr>
          <p:spPr>
            <a:xfrm>
              <a:off x="879566" y="1402080"/>
              <a:ext cx="577472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RF data:</a:t>
              </a:r>
            </a:p>
            <a:p>
              <a:r>
                <a:rPr lang="en-US" dirty="0"/>
                <a:t>-- sync_acq_wsp4_5ch_1hz_ucam1_lcam1_long.rf.dat.post </a:t>
              </a:r>
            </a:p>
            <a:p>
              <a:endParaRPr lang="en-US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D838B7F-04CD-4A4B-B37C-BB0E1549C6C9}"/>
                </a:ext>
              </a:extLst>
            </p:cNvPr>
            <p:cNvGrpSpPr/>
            <p:nvPr/>
          </p:nvGrpSpPr>
          <p:grpSpPr>
            <a:xfrm>
              <a:off x="2449830" y="2225372"/>
              <a:ext cx="7837170" cy="831452"/>
              <a:chOff x="2449830" y="2225372"/>
              <a:chExt cx="7837170" cy="831452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A2498475-0AB3-A745-B1F8-6C211001B0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449830" y="2301174"/>
                <a:ext cx="7837170" cy="755650"/>
              </a:xfrm>
              <a:prstGeom prst="rect">
                <a:avLst/>
              </a:prstGeom>
            </p:spPr>
          </p:pic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B82D2DB-71B2-5044-B9DB-841F251A281E}"/>
                  </a:ext>
                </a:extLst>
              </p:cNvPr>
              <p:cNvSpPr/>
              <p:nvPr/>
            </p:nvSpPr>
            <p:spPr>
              <a:xfrm>
                <a:off x="5190321" y="2225372"/>
                <a:ext cx="1010182" cy="265886"/>
              </a:xfrm>
              <a:prstGeom prst="rect">
                <a:avLst/>
              </a:prstGeom>
              <a:solidFill>
                <a:schemeClr val="accent1">
                  <a:lumMod val="75000"/>
                  <a:alpha val="5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505F5A7-90CD-624E-8D52-3E5ADFDAC266}"/>
                  </a:ext>
                </a:extLst>
              </p:cNvPr>
              <p:cNvSpPr/>
              <p:nvPr/>
            </p:nvSpPr>
            <p:spPr>
              <a:xfrm>
                <a:off x="6261486" y="2229394"/>
                <a:ext cx="748914" cy="265886"/>
              </a:xfrm>
              <a:prstGeom prst="rect">
                <a:avLst/>
              </a:prstGeom>
              <a:solidFill>
                <a:schemeClr val="accent6">
                  <a:alpha val="54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43C374C-8F54-DC48-8688-B4396830F7B9}"/>
              </a:ext>
            </a:extLst>
          </p:cNvPr>
          <p:cNvGrpSpPr/>
          <p:nvPr/>
        </p:nvGrpSpPr>
        <p:grpSpPr>
          <a:xfrm>
            <a:off x="1081240" y="4842111"/>
            <a:ext cx="9572897" cy="1636182"/>
            <a:chOff x="733371" y="2715137"/>
            <a:chExt cx="9572897" cy="163618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E93AD8E-AD0E-BB40-BACA-1B719CCD7F9F}"/>
                </a:ext>
              </a:extLst>
            </p:cNvPr>
            <p:cNvSpPr txBox="1"/>
            <p:nvPr/>
          </p:nvSpPr>
          <p:spPr>
            <a:xfrm>
              <a:off x="733371" y="2715137"/>
              <a:ext cx="623536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Cam data:</a:t>
              </a:r>
            </a:p>
            <a:p>
              <a:r>
                <a:rPr lang="en-US" dirty="0"/>
                <a:t>-- sync_acq_wsp4_5ch_1hz_ucam1_lcam1_long.ucam1.dat.post</a:t>
              </a:r>
            </a:p>
            <a:p>
              <a:endParaRPr lang="en-US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5788F56-A3F5-864D-BB71-2D1934C3678F}"/>
                </a:ext>
              </a:extLst>
            </p:cNvPr>
            <p:cNvGrpSpPr/>
            <p:nvPr/>
          </p:nvGrpSpPr>
          <p:grpSpPr>
            <a:xfrm>
              <a:off x="2469098" y="3507198"/>
              <a:ext cx="7837170" cy="844121"/>
              <a:chOff x="2449830" y="5001188"/>
              <a:chExt cx="7837170" cy="844121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5246F9D9-01B6-2443-BBD8-5C21FBEC1D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49830" y="5089659"/>
                <a:ext cx="7837170" cy="755650"/>
              </a:xfrm>
              <a:prstGeom prst="rect">
                <a:avLst/>
              </a:prstGeom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E3F1D5A-7816-D84F-B442-614847502171}"/>
                  </a:ext>
                </a:extLst>
              </p:cNvPr>
              <p:cNvSpPr/>
              <p:nvPr/>
            </p:nvSpPr>
            <p:spPr>
              <a:xfrm>
                <a:off x="2599521" y="5001188"/>
                <a:ext cx="1136456" cy="265886"/>
              </a:xfrm>
              <a:prstGeom prst="rect">
                <a:avLst/>
              </a:prstGeom>
              <a:solidFill>
                <a:srgbClr val="FF0000">
                  <a:alpha val="5400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1EE3CAD-0ED2-4B44-B60E-4500886C3065}"/>
              </a:ext>
            </a:extLst>
          </p:cNvPr>
          <p:cNvSpPr txBox="1"/>
          <p:nvPr/>
        </p:nvSpPr>
        <p:spPr>
          <a:xfrm>
            <a:off x="414417" y="943848"/>
            <a:ext cx="658866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Readme:</a:t>
            </a:r>
          </a:p>
          <a:p>
            <a:r>
              <a:rPr lang="en-US" dirty="0"/>
              <a:t>“Open loop capture:</a:t>
            </a:r>
          </a:p>
          <a:p>
            <a:r>
              <a:rPr lang="en-US" dirty="0"/>
              <a:t>- 20m0s capture: OK (sync_acq_wsp4_5ch_1hz_ucam1_lcam1_long)</a:t>
            </a:r>
          </a:p>
          <a:p>
            <a:r>
              <a:rPr lang="en-US" dirty="0"/>
              <a:t>- Buncher off</a:t>
            </a:r>
          </a:p>
          <a:p>
            <a:r>
              <a:rPr lang="en-US" dirty="0"/>
              <a:t>- 7818 / 3x2 = 1303 RF buffers</a:t>
            </a:r>
          </a:p>
          <a:p>
            <a:r>
              <a:rPr lang="en-US" dirty="0"/>
              <a:t>- 1303 </a:t>
            </a:r>
            <a:r>
              <a:rPr lang="en-US" dirty="0" err="1"/>
              <a:t>ucam</a:t>
            </a:r>
            <a:r>
              <a:rPr lang="en-US" dirty="0"/>
              <a:t> buffers”</a:t>
            </a:r>
          </a:p>
          <a:p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A74A3FA-CEF6-CD48-A514-8EC4D972FF8A}"/>
              </a:ext>
            </a:extLst>
          </p:cNvPr>
          <p:cNvGrpSpPr/>
          <p:nvPr/>
        </p:nvGrpSpPr>
        <p:grpSpPr>
          <a:xfrm>
            <a:off x="9427043" y="3539694"/>
            <a:ext cx="3046378" cy="1778585"/>
            <a:chOff x="7303830" y="1530041"/>
            <a:chExt cx="3046378" cy="1778585"/>
          </a:xfrm>
        </p:grpSpPr>
        <p:pic>
          <p:nvPicPr>
            <p:cNvPr id="22" name="Picture 4" descr="left curly bracket | Times New Roman, Regular @ Graphemica">
              <a:extLst>
                <a:ext uri="{FF2B5EF4-FFF2-40B4-BE49-F238E27FC236}">
                  <a16:creationId xmlns:a16="http://schemas.microsoft.com/office/drawing/2014/main" id="{A78F3E00-90A5-7846-8570-2EC8BED705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7303830" y="1530041"/>
              <a:ext cx="3046378" cy="17785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6CA1FA9-8EB1-A94A-9450-592BBCDEAD04}"/>
                </a:ext>
              </a:extLst>
            </p:cNvPr>
            <p:cNvSpPr txBox="1"/>
            <p:nvPr/>
          </p:nvSpPr>
          <p:spPr>
            <a:xfrm>
              <a:off x="9065980" y="1959240"/>
              <a:ext cx="4235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X</a:t>
              </a:r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1286B2F-D738-4145-8102-079728BEDFC0}"/>
              </a:ext>
            </a:extLst>
          </p:cNvPr>
          <p:cNvGrpSpPr/>
          <p:nvPr/>
        </p:nvGrpSpPr>
        <p:grpSpPr>
          <a:xfrm>
            <a:off x="9427043" y="5303776"/>
            <a:ext cx="3046378" cy="1778585"/>
            <a:chOff x="7303830" y="1530041"/>
            <a:chExt cx="3046378" cy="1778585"/>
          </a:xfrm>
        </p:grpSpPr>
        <p:pic>
          <p:nvPicPr>
            <p:cNvPr id="25" name="Picture 4" descr="left curly bracket | Times New Roman, Regular @ Graphemica">
              <a:extLst>
                <a:ext uri="{FF2B5EF4-FFF2-40B4-BE49-F238E27FC236}">
                  <a16:creationId xmlns:a16="http://schemas.microsoft.com/office/drawing/2014/main" id="{BF850994-F755-2840-A4D9-5D2BEA3F9F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7303830" y="1530041"/>
              <a:ext cx="3046378" cy="17785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0EDA2E4-CFA2-7D40-BF26-EE16005C0CA1}"/>
                </a:ext>
              </a:extLst>
            </p:cNvPr>
            <p:cNvSpPr txBox="1"/>
            <p:nvPr/>
          </p:nvSpPr>
          <p:spPr>
            <a:xfrm>
              <a:off x="9065980" y="1959240"/>
              <a:ext cx="4235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Y</a:t>
              </a:r>
              <a:endParaRPr lang="en-US" dirty="0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972060F7-27DF-1A48-8F3F-3F0E56138C04}"/>
              </a:ext>
            </a:extLst>
          </p:cNvPr>
          <p:cNvSpPr/>
          <p:nvPr/>
        </p:nvSpPr>
        <p:spPr>
          <a:xfrm>
            <a:off x="3029794" y="3855705"/>
            <a:ext cx="2466681" cy="265886"/>
          </a:xfrm>
          <a:prstGeom prst="rect">
            <a:avLst/>
          </a:prstGeom>
          <a:solidFill>
            <a:srgbClr val="FFFF00">
              <a:alpha val="54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0C310F-B0D7-4E43-8FFD-16CF2DBD0551}"/>
              </a:ext>
            </a:extLst>
          </p:cNvPr>
          <p:cNvSpPr txBox="1"/>
          <p:nvPr/>
        </p:nvSpPr>
        <p:spPr>
          <a:xfrm>
            <a:off x="7340194" y="3499448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Laser Amplitude? - Phase?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80423F6-74B2-4049-AEBC-32DD29C349B8}"/>
              </a:ext>
            </a:extLst>
          </p:cNvPr>
          <p:cNvSpPr/>
          <p:nvPr/>
        </p:nvSpPr>
        <p:spPr>
          <a:xfrm>
            <a:off x="7438520" y="3865097"/>
            <a:ext cx="1988523" cy="265886"/>
          </a:xfrm>
          <a:prstGeom prst="rect">
            <a:avLst/>
          </a:prstGeom>
          <a:solidFill>
            <a:srgbClr val="FFFF00">
              <a:alpha val="54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35035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>
            <a:extLst>
              <a:ext uri="{FF2B5EF4-FFF2-40B4-BE49-F238E27FC236}">
                <a16:creationId xmlns:a16="http://schemas.microsoft.com/office/drawing/2014/main" id="{CE1FCCEB-810B-1749-BC0C-B652FFF4125C}"/>
              </a:ext>
            </a:extLst>
          </p:cNvPr>
          <p:cNvGrpSpPr/>
          <p:nvPr/>
        </p:nvGrpSpPr>
        <p:grpSpPr>
          <a:xfrm>
            <a:off x="7389872" y="1591960"/>
            <a:ext cx="3046378" cy="3255347"/>
            <a:chOff x="7389872" y="1591960"/>
            <a:chExt cx="3046378" cy="3255347"/>
          </a:xfrm>
        </p:grpSpPr>
        <p:pic>
          <p:nvPicPr>
            <p:cNvPr id="2052" name="Picture 4" descr="left curly bracket | Times New Roman, Regular @ Graphemica">
              <a:extLst>
                <a:ext uri="{FF2B5EF4-FFF2-40B4-BE49-F238E27FC236}">
                  <a16:creationId xmlns:a16="http://schemas.microsoft.com/office/drawing/2014/main" id="{E4A85F1F-A9A1-7B4E-AD91-73803605C4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7389872" y="1591960"/>
              <a:ext cx="3046378" cy="32553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91046AB-F170-8548-8341-AF858971E10E}"/>
                </a:ext>
              </a:extLst>
            </p:cNvPr>
            <p:cNvSpPr txBox="1"/>
            <p:nvPr/>
          </p:nvSpPr>
          <p:spPr>
            <a:xfrm>
              <a:off x="9137337" y="2662258"/>
              <a:ext cx="4235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X</a:t>
              </a:r>
              <a:endParaRPr lang="en-US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F02FF2A-8DA7-0645-B55C-3D7D52B6DBE3}"/>
              </a:ext>
            </a:extLst>
          </p:cNvPr>
          <p:cNvGrpSpPr/>
          <p:nvPr/>
        </p:nvGrpSpPr>
        <p:grpSpPr>
          <a:xfrm>
            <a:off x="8025806" y="4866544"/>
            <a:ext cx="1930445" cy="1930445"/>
            <a:chOff x="8006076" y="4183993"/>
            <a:chExt cx="1930445" cy="1930445"/>
          </a:xfrm>
        </p:grpSpPr>
        <p:pic>
          <p:nvPicPr>
            <p:cNvPr id="32" name="Picture 4" descr="left curly bracket | Times New Roman, Regular @ Graphemica">
              <a:extLst>
                <a:ext uri="{FF2B5EF4-FFF2-40B4-BE49-F238E27FC236}">
                  <a16:creationId xmlns:a16="http://schemas.microsoft.com/office/drawing/2014/main" id="{E88AB722-C997-254D-A5FE-DF5953F8E6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8006076" y="4183993"/>
              <a:ext cx="1930445" cy="19304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A7419D5-C1F9-4E40-AA98-D873469D0CD8}"/>
                </a:ext>
              </a:extLst>
            </p:cNvPr>
            <p:cNvSpPr txBox="1"/>
            <p:nvPr/>
          </p:nvSpPr>
          <p:spPr>
            <a:xfrm>
              <a:off x="9144217" y="4671800"/>
              <a:ext cx="4235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Y</a:t>
              </a:r>
              <a:endParaRPr lang="en-US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CCFE0C9-5BFA-334B-85BC-6DB1CB056EE4}"/>
              </a:ext>
            </a:extLst>
          </p:cNvPr>
          <p:cNvGrpSpPr/>
          <p:nvPr/>
        </p:nvGrpSpPr>
        <p:grpSpPr>
          <a:xfrm>
            <a:off x="1031547" y="3166444"/>
            <a:ext cx="7279289" cy="1520986"/>
            <a:chOff x="1031547" y="3285712"/>
            <a:chExt cx="7279289" cy="152098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386CA65-D367-E94D-A83B-59B2F3178B02}"/>
                </a:ext>
              </a:extLst>
            </p:cNvPr>
            <p:cNvSpPr txBox="1"/>
            <p:nvPr/>
          </p:nvSpPr>
          <p:spPr>
            <a:xfrm>
              <a:off x="1141234" y="3285712"/>
              <a:ext cx="11961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OOL Phase</a:t>
              </a:r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61B40701-5E10-8F46-B4E9-6AA66B6A6FA4}"/>
                </a:ext>
              </a:extLst>
            </p:cNvPr>
            <p:cNvGrpSpPr/>
            <p:nvPr/>
          </p:nvGrpSpPr>
          <p:grpSpPr>
            <a:xfrm>
              <a:off x="1031547" y="3586858"/>
              <a:ext cx="7279289" cy="1219840"/>
              <a:chOff x="1031547" y="3586858"/>
              <a:chExt cx="7279289" cy="1219840"/>
            </a:xfrm>
          </p:grpSpPr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A54CCF03-ADA1-6045-B5E4-F9160ADD9FFB}"/>
                  </a:ext>
                </a:extLst>
              </p:cNvPr>
              <p:cNvSpPr/>
              <p:nvPr/>
            </p:nvSpPr>
            <p:spPr>
              <a:xfrm>
                <a:off x="1068251" y="3655044"/>
                <a:ext cx="6775269" cy="409303"/>
              </a:xfrm>
              <a:prstGeom prst="roundRect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1" name="Picture 2" descr="Monogram Lower Case- T&amp;quot; iPad Case &amp;amp; Skin by DesignsByLeah | Redbubble">
                <a:extLst>
                  <a:ext uri="{FF2B5EF4-FFF2-40B4-BE49-F238E27FC236}">
                    <a16:creationId xmlns:a16="http://schemas.microsoft.com/office/drawing/2014/main" id="{31E8AC65-6C27-8245-A574-65332D7966A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81293" y="3993897"/>
                <a:ext cx="429543" cy="5268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B9588E4C-9884-414D-845B-CAFFBA51E7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8251" y="4151433"/>
                <a:ext cx="6975566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42662199-8CCD-4241-8CE5-EDBC6B4A3451}"/>
                  </a:ext>
                </a:extLst>
              </p:cNvPr>
              <p:cNvSpPr/>
              <p:nvPr/>
            </p:nvSpPr>
            <p:spPr>
              <a:xfrm>
                <a:off x="1031547" y="3586858"/>
                <a:ext cx="1489165" cy="602286"/>
              </a:xfrm>
              <a:prstGeom prst="roundRect">
                <a:avLst/>
              </a:prstGeom>
              <a:solidFill>
                <a:schemeClr val="bg1">
                  <a:lumMod val="50000"/>
                  <a:alpha val="43854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A4381CC1-6FE3-F24B-AEB9-A4D4CF0E50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1994" y="3996321"/>
                <a:ext cx="1451392" cy="0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9" name="Picture 2" descr="Calligraphy Alphabet Cursive N | Calligraphy alphabet, Calligraphy n, Fancy  cursive">
                <a:extLst>
                  <a:ext uri="{FF2B5EF4-FFF2-40B4-BE49-F238E27FC236}">
                    <a16:creationId xmlns:a16="http://schemas.microsoft.com/office/drawing/2014/main" id="{A49EBB34-B847-D249-888C-973B008777B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7897" y="3702513"/>
                <a:ext cx="286278" cy="2862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4" name="Rounded Rectangle 63">
                <a:extLst>
                  <a:ext uri="{FF2B5EF4-FFF2-40B4-BE49-F238E27FC236}">
                    <a16:creationId xmlns:a16="http://schemas.microsoft.com/office/drawing/2014/main" id="{C1ED8F0C-BD67-8048-A971-6D651EE80EF5}"/>
                  </a:ext>
                </a:extLst>
              </p:cNvPr>
              <p:cNvSpPr/>
              <p:nvPr/>
            </p:nvSpPr>
            <p:spPr>
              <a:xfrm>
                <a:off x="1361153" y="4204412"/>
                <a:ext cx="1489165" cy="602286"/>
              </a:xfrm>
              <a:prstGeom prst="roundRect">
                <a:avLst/>
              </a:prstGeom>
              <a:solidFill>
                <a:schemeClr val="bg1">
                  <a:lumMod val="50000"/>
                  <a:alpha val="43854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60C07818-A134-694F-A91D-D34B40DBB9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8926" y="4624685"/>
                <a:ext cx="1451392" cy="0"/>
              </a:xfrm>
              <a:prstGeom prst="straightConnector1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6" name="Picture 2" descr="Calligraphy Alphabet Cursive N | Calligraphy alphabet, Calligraphy n, Fancy  cursive">
                <a:extLst>
                  <a:ext uri="{FF2B5EF4-FFF2-40B4-BE49-F238E27FC236}">
                    <a16:creationId xmlns:a16="http://schemas.microsoft.com/office/drawing/2014/main" id="{E0D736EC-5511-8F47-B7F5-12EBC9B775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44829" y="4319765"/>
                <a:ext cx="286278" cy="2862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7DEAA9D1-D70D-AB4D-9C35-35719936B048}"/>
              </a:ext>
            </a:extLst>
          </p:cNvPr>
          <p:cNvGrpSpPr/>
          <p:nvPr/>
        </p:nvGrpSpPr>
        <p:grpSpPr>
          <a:xfrm>
            <a:off x="981580" y="1493319"/>
            <a:ext cx="7280358" cy="2138586"/>
            <a:chOff x="981580" y="1591960"/>
            <a:chExt cx="7280358" cy="2138586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D0B83623-9D30-F748-8CF8-EEE57A6E9DFF}"/>
                </a:ext>
              </a:extLst>
            </p:cNvPr>
            <p:cNvSpPr/>
            <p:nvPr/>
          </p:nvSpPr>
          <p:spPr>
            <a:xfrm>
              <a:off x="1019353" y="1961292"/>
              <a:ext cx="6775269" cy="409303"/>
            </a:xfrm>
            <a:prstGeom prst="round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66BCA16-926E-4947-B0FF-9DE5DF01134D}"/>
                </a:ext>
              </a:extLst>
            </p:cNvPr>
            <p:cNvSpPr txBox="1"/>
            <p:nvPr/>
          </p:nvSpPr>
          <p:spPr>
            <a:xfrm>
              <a:off x="1092336" y="1591960"/>
              <a:ext cx="16674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OOL Magnitude</a:t>
              </a:r>
            </a:p>
          </p:txBody>
        </p:sp>
        <p:pic>
          <p:nvPicPr>
            <p:cNvPr id="2050" name="Picture 2" descr="Monogram Lower Case- T&amp;quot; iPad Case &amp;amp; Skin by DesignsByLeah | Redbubble">
              <a:extLst>
                <a:ext uri="{FF2B5EF4-FFF2-40B4-BE49-F238E27FC236}">
                  <a16:creationId xmlns:a16="http://schemas.microsoft.com/office/drawing/2014/main" id="{023033F4-E4F1-0C42-8709-5B6500BF3A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2395" y="2300145"/>
              <a:ext cx="429543" cy="5268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B736621-EBE5-854C-913C-866B3803856A}"/>
                </a:ext>
              </a:extLst>
            </p:cNvPr>
            <p:cNvCxnSpPr>
              <a:cxnSpLocks/>
            </p:cNvCxnSpPr>
            <p:nvPr/>
          </p:nvCxnSpPr>
          <p:spPr>
            <a:xfrm>
              <a:off x="1019353" y="2457681"/>
              <a:ext cx="697556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EF4791F9-B94F-944A-8D96-68406F0A7E26}"/>
                </a:ext>
              </a:extLst>
            </p:cNvPr>
            <p:cNvSpPr/>
            <p:nvPr/>
          </p:nvSpPr>
          <p:spPr>
            <a:xfrm>
              <a:off x="981580" y="1893105"/>
              <a:ext cx="1489165" cy="602286"/>
            </a:xfrm>
            <a:prstGeom prst="roundRect">
              <a:avLst/>
            </a:prstGeom>
            <a:solidFill>
              <a:schemeClr val="bg1">
                <a:lumMod val="50000"/>
                <a:alpha val="4385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F073E2F-81E0-0840-9646-F4ECA64E1899}"/>
                </a:ext>
              </a:extLst>
            </p:cNvPr>
            <p:cNvSpPr txBox="1"/>
            <p:nvPr/>
          </p:nvSpPr>
          <p:spPr>
            <a:xfrm>
              <a:off x="2181342" y="3084215"/>
              <a:ext cx="21017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 - - - - - - - - - - -</a:t>
              </a:r>
            </a:p>
            <a:p>
              <a:endParaRPr lang="en-US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9885F72-85D9-A043-8E2D-07D63AAC75F8}"/>
                </a:ext>
              </a:extLst>
            </p:cNvPr>
            <p:cNvCxnSpPr>
              <a:cxnSpLocks/>
            </p:cNvCxnSpPr>
            <p:nvPr/>
          </p:nvCxnSpPr>
          <p:spPr>
            <a:xfrm>
              <a:off x="1000466" y="2295037"/>
              <a:ext cx="1451392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74" name="Picture 2" descr="Calligraphy Alphabet Cursive N | Calligraphy alphabet, Calligraphy n, Fancy  cursive">
              <a:extLst>
                <a:ext uri="{FF2B5EF4-FFF2-40B4-BE49-F238E27FC236}">
                  <a16:creationId xmlns:a16="http://schemas.microsoft.com/office/drawing/2014/main" id="{5B28E6E1-4ABB-0640-BE9D-231082AF8D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6369" y="2001229"/>
              <a:ext cx="286278" cy="2862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F5BAD64C-2531-774A-8A22-007480233EB9}"/>
                </a:ext>
              </a:extLst>
            </p:cNvPr>
            <p:cNvSpPr/>
            <p:nvPr/>
          </p:nvSpPr>
          <p:spPr>
            <a:xfrm>
              <a:off x="1380039" y="2510603"/>
              <a:ext cx="1489165" cy="602286"/>
            </a:xfrm>
            <a:prstGeom prst="roundRect">
              <a:avLst/>
            </a:prstGeom>
            <a:solidFill>
              <a:schemeClr val="bg1">
                <a:lumMod val="50000"/>
                <a:alpha val="4385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54092033-A55E-E340-A526-582D5113A4F0}"/>
                </a:ext>
              </a:extLst>
            </p:cNvPr>
            <p:cNvCxnSpPr>
              <a:cxnSpLocks/>
            </p:cNvCxnSpPr>
            <p:nvPr/>
          </p:nvCxnSpPr>
          <p:spPr>
            <a:xfrm>
              <a:off x="1417812" y="2930876"/>
              <a:ext cx="1451392" cy="0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1" name="Picture 2" descr="Calligraphy Alphabet Cursive N | Calligraphy alphabet, Calligraphy n, Fancy  cursive">
              <a:extLst>
                <a:ext uri="{FF2B5EF4-FFF2-40B4-BE49-F238E27FC236}">
                  <a16:creationId xmlns:a16="http://schemas.microsoft.com/office/drawing/2014/main" id="{588CEE89-10B1-2D41-B465-6308A69159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3715" y="2625956"/>
              <a:ext cx="286278" cy="2862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7457333E-AC7F-7141-A013-E6955FCC2D7D}"/>
              </a:ext>
            </a:extLst>
          </p:cNvPr>
          <p:cNvGrpSpPr/>
          <p:nvPr/>
        </p:nvGrpSpPr>
        <p:grpSpPr>
          <a:xfrm>
            <a:off x="1030478" y="5012135"/>
            <a:ext cx="7280358" cy="1532571"/>
            <a:chOff x="1030478" y="4753721"/>
            <a:chExt cx="7280358" cy="153257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13F6C2D-70D5-C94D-9CA9-78D801E57588}"/>
                </a:ext>
              </a:extLst>
            </p:cNvPr>
            <p:cNvSpPr txBox="1"/>
            <p:nvPr/>
          </p:nvSpPr>
          <p:spPr>
            <a:xfrm>
              <a:off x="1141234" y="4753721"/>
              <a:ext cx="1516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Centroid Error</a:t>
              </a:r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1E965D2E-3B4D-5849-B140-34211B5BC8A2}"/>
                </a:ext>
              </a:extLst>
            </p:cNvPr>
            <p:cNvGrpSpPr/>
            <p:nvPr/>
          </p:nvGrpSpPr>
          <p:grpSpPr>
            <a:xfrm>
              <a:off x="1030478" y="5058076"/>
              <a:ext cx="7280358" cy="1228216"/>
              <a:chOff x="1030478" y="5058076"/>
              <a:chExt cx="7280358" cy="1228216"/>
            </a:xfrm>
          </p:grpSpPr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5C05D4CA-7E64-A64D-9C4C-EC6743A278DB}"/>
                  </a:ext>
                </a:extLst>
              </p:cNvPr>
              <p:cNvSpPr/>
              <p:nvPr/>
            </p:nvSpPr>
            <p:spPr>
              <a:xfrm>
                <a:off x="1068251" y="5123053"/>
                <a:ext cx="6775269" cy="409303"/>
              </a:xfrm>
              <a:prstGeom prst="roundRect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6" name="Picture 2" descr="Monogram Lower Case- T&amp;quot; iPad Case &amp;amp; Skin by DesignsByLeah | Redbubble">
                <a:extLst>
                  <a:ext uri="{FF2B5EF4-FFF2-40B4-BE49-F238E27FC236}">
                    <a16:creationId xmlns:a16="http://schemas.microsoft.com/office/drawing/2014/main" id="{BA618056-F7F7-4841-85E9-54B2DA2246A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81293" y="5461906"/>
                <a:ext cx="429543" cy="5268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85E2CDA8-6B0F-724C-A071-08A1C1E50A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8251" y="5619442"/>
                <a:ext cx="6975566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Rounded Rectangle 39">
                <a:extLst>
                  <a:ext uri="{FF2B5EF4-FFF2-40B4-BE49-F238E27FC236}">
                    <a16:creationId xmlns:a16="http://schemas.microsoft.com/office/drawing/2014/main" id="{E193D869-AA8D-2D49-8389-F60A304058C2}"/>
                  </a:ext>
                </a:extLst>
              </p:cNvPr>
              <p:cNvSpPr/>
              <p:nvPr/>
            </p:nvSpPr>
            <p:spPr>
              <a:xfrm>
                <a:off x="1030478" y="5062206"/>
                <a:ext cx="1489165" cy="602286"/>
              </a:xfrm>
              <a:prstGeom prst="roundRect">
                <a:avLst/>
              </a:prstGeom>
              <a:solidFill>
                <a:schemeClr val="bg1">
                  <a:lumMod val="50000"/>
                  <a:alpha val="43854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D8F5315-78E0-564E-AD93-C5F542611530}"/>
                  </a:ext>
                </a:extLst>
              </p:cNvPr>
              <p:cNvSpPr txBox="1"/>
              <p:nvPr/>
            </p:nvSpPr>
            <p:spPr>
              <a:xfrm>
                <a:off x="3315246" y="5123052"/>
                <a:ext cx="454351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- - - - - - - - - - - - - - - - - - - - - - - - - - - - - - - - - - - -</a:t>
                </a:r>
              </a:p>
              <a:p>
                <a:endParaRPr lang="en-US" dirty="0"/>
              </a:p>
            </p:txBody>
          </p: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47144AC1-DAC1-A244-9247-CA376F94D7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9870" y="5455370"/>
                <a:ext cx="1451392" cy="0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1" name="Picture 2" descr="Calligraphy Alphabet Cursive N | Calligraphy alphabet, Calligraphy n, Fancy  cursive">
                <a:extLst>
                  <a:ext uri="{FF2B5EF4-FFF2-40B4-BE49-F238E27FC236}">
                    <a16:creationId xmlns:a16="http://schemas.microsoft.com/office/drawing/2014/main" id="{5386ADA0-5233-6746-8E62-354CDFD88FD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15773" y="5161562"/>
                <a:ext cx="286278" cy="2862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2" name="Rounded Rectangle 51">
                <a:extLst>
                  <a:ext uri="{FF2B5EF4-FFF2-40B4-BE49-F238E27FC236}">
                    <a16:creationId xmlns:a16="http://schemas.microsoft.com/office/drawing/2014/main" id="{1C02AC2F-48EB-3341-961F-6237854A0DF0}"/>
                  </a:ext>
                </a:extLst>
              </p:cNvPr>
              <p:cNvSpPr/>
              <p:nvPr/>
            </p:nvSpPr>
            <p:spPr>
              <a:xfrm>
                <a:off x="2526096" y="5058076"/>
                <a:ext cx="318045" cy="602286"/>
              </a:xfrm>
              <a:prstGeom prst="roundRect">
                <a:avLst/>
              </a:prstGeom>
              <a:solidFill>
                <a:srgbClr val="7030A0">
                  <a:alpha val="4385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AD3092A3-022C-4E4B-989A-3CAB7550E6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8130" y="5447840"/>
                <a:ext cx="306011" cy="14066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3443935-C2C0-F94F-8B40-B9CFECD2980B}"/>
                  </a:ext>
                </a:extLst>
              </p:cNvPr>
              <p:cNvSpPr txBox="1"/>
              <p:nvPr/>
            </p:nvSpPr>
            <p:spPr>
              <a:xfrm>
                <a:off x="2526096" y="512305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8E0102A5-EE45-8244-9ED4-5A56DC3604F3}"/>
                  </a:ext>
                </a:extLst>
              </p:cNvPr>
              <p:cNvSpPr/>
              <p:nvPr/>
            </p:nvSpPr>
            <p:spPr>
              <a:xfrm>
                <a:off x="1361153" y="5684006"/>
                <a:ext cx="1489165" cy="602286"/>
              </a:xfrm>
              <a:prstGeom prst="roundRect">
                <a:avLst/>
              </a:prstGeom>
              <a:solidFill>
                <a:schemeClr val="bg1">
                  <a:lumMod val="50000"/>
                  <a:alpha val="43854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7F79977F-175F-5740-A948-81F0C7703D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8926" y="6017191"/>
                <a:ext cx="1451392" cy="0"/>
              </a:xfrm>
              <a:prstGeom prst="straightConnector1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1" name="Picture 2" descr="Calligraphy Alphabet Cursive N | Calligraphy alphabet, Calligraphy n, Fancy  cursive">
                <a:extLst>
                  <a:ext uri="{FF2B5EF4-FFF2-40B4-BE49-F238E27FC236}">
                    <a16:creationId xmlns:a16="http://schemas.microsoft.com/office/drawing/2014/main" id="{DA220AA7-442B-8E45-A39F-2BE5E4F9E88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44829" y="5712271"/>
                <a:ext cx="286278" cy="2862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8" name="Rounded Rectangle 77">
                <a:extLst>
                  <a:ext uri="{FF2B5EF4-FFF2-40B4-BE49-F238E27FC236}">
                    <a16:creationId xmlns:a16="http://schemas.microsoft.com/office/drawing/2014/main" id="{B8BF8341-E9FF-CC4E-8844-1A1824848603}"/>
                  </a:ext>
                </a:extLst>
              </p:cNvPr>
              <p:cNvSpPr/>
              <p:nvPr/>
            </p:nvSpPr>
            <p:spPr>
              <a:xfrm>
                <a:off x="2850594" y="5058076"/>
                <a:ext cx="318045" cy="602286"/>
              </a:xfrm>
              <a:prstGeom prst="roundRect">
                <a:avLst/>
              </a:prstGeom>
              <a:solidFill>
                <a:schemeClr val="accent2">
                  <a:alpha val="43854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9EFB80F1-825F-944B-B035-3946150524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62628" y="5447840"/>
                <a:ext cx="306011" cy="14066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69F7D501-F744-C849-976A-6B54280D9778}"/>
                  </a:ext>
                </a:extLst>
              </p:cNvPr>
              <p:cNvSpPr txBox="1"/>
              <p:nvPr/>
            </p:nvSpPr>
            <p:spPr>
              <a:xfrm>
                <a:off x="2850594" y="512305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ACBCA741-8499-7644-9795-F9B9F51A4C6D}"/>
              </a:ext>
            </a:extLst>
          </p:cNvPr>
          <p:cNvSpPr txBox="1"/>
          <p:nvPr/>
        </p:nvSpPr>
        <p:spPr>
          <a:xfrm>
            <a:off x="3856156" y="769606"/>
            <a:ext cx="44796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/>
              <a:t>Windowing for time casting series 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1595DAE-4E2B-5047-9A1A-94910C11E229}"/>
              </a:ext>
            </a:extLst>
          </p:cNvPr>
          <p:cNvSpPr txBox="1"/>
          <p:nvPr/>
        </p:nvSpPr>
        <p:spPr>
          <a:xfrm>
            <a:off x="2176781" y="4640135"/>
            <a:ext cx="2101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- - - - - - - - - - -</a:t>
            </a:r>
          </a:p>
          <a:p>
            <a:endParaRPr 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4CBB5F0-D5F6-6D43-A557-475EAFD0F976}"/>
              </a:ext>
            </a:extLst>
          </p:cNvPr>
          <p:cNvSpPr txBox="1"/>
          <p:nvPr/>
        </p:nvSpPr>
        <p:spPr>
          <a:xfrm>
            <a:off x="2170156" y="6482185"/>
            <a:ext cx="2101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- - - - - - - - - - -</a:t>
            </a:r>
          </a:p>
          <a:p>
            <a:endParaRPr 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2D825B1-CBC1-D44C-BEAF-789D55A62559}"/>
              </a:ext>
            </a:extLst>
          </p:cNvPr>
          <p:cNvSpPr txBox="1"/>
          <p:nvPr/>
        </p:nvSpPr>
        <p:spPr>
          <a:xfrm>
            <a:off x="4536126" y="192401"/>
            <a:ext cx="3129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haroni" panose="02010803020104030203" pitchFamily="2" charset="-79"/>
                <a:cs typeface="Aharoni" panose="02010803020104030203" pitchFamily="2" charset="-79"/>
              </a:rPr>
              <a:t>Methodology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87A781C-815C-AC45-A9FA-6E5CE90DCDFE}"/>
              </a:ext>
            </a:extLst>
          </p:cNvPr>
          <p:cNvSpPr txBox="1"/>
          <p:nvPr/>
        </p:nvSpPr>
        <p:spPr>
          <a:xfrm>
            <a:off x="6266551" y="6479117"/>
            <a:ext cx="5794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In the literature it is also known by the term lagged features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3112D2B-A196-234F-AE65-41FFDAD596BD}"/>
              </a:ext>
            </a:extLst>
          </p:cNvPr>
          <p:cNvSpPr txBox="1"/>
          <p:nvPr/>
        </p:nvSpPr>
        <p:spPr>
          <a:xfrm>
            <a:off x="8913061" y="197347"/>
            <a:ext cx="25880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highlight>
                  <a:srgbClr val="FFFF00"/>
                </a:highlight>
              </a:rPr>
              <a:t>NN</a:t>
            </a:r>
          </a:p>
          <a:p>
            <a:pPr marL="285750" indent="-285750">
              <a:buFontTx/>
              <a:buChar char="-"/>
            </a:pPr>
            <a:r>
              <a:rPr lang="en-US" dirty="0">
                <a:highlight>
                  <a:srgbClr val="FFFF00"/>
                </a:highlight>
              </a:rPr>
              <a:t>RNN</a:t>
            </a:r>
          </a:p>
          <a:p>
            <a:pPr marL="285750" indent="-285750">
              <a:buFontTx/>
              <a:buChar char="-"/>
            </a:pPr>
            <a:r>
              <a:rPr lang="en-US" dirty="0">
                <a:highlight>
                  <a:srgbClr val="FFFF00"/>
                </a:highlight>
              </a:rPr>
              <a:t>- Reinforment learning</a:t>
            </a:r>
          </a:p>
          <a:p>
            <a:pPr marL="285750" indent="-285750">
              <a:buFontTx/>
              <a:buChar char="-"/>
            </a:pP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95528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5C468E3-41DA-744C-8CCA-49AF42A6A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398" y="2302469"/>
            <a:ext cx="5677786" cy="4572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FDB5A0E-44E9-F044-AF6C-4DC0947CD633}"/>
              </a:ext>
            </a:extLst>
          </p:cNvPr>
          <p:cNvSpPr txBox="1"/>
          <p:nvPr/>
        </p:nvSpPr>
        <p:spPr>
          <a:xfrm>
            <a:off x="5519249" y="153479"/>
            <a:ext cx="1770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haroni" panose="02010803020104030203" pitchFamily="2" charset="-79"/>
                <a:cs typeface="Aharoni" panose="02010803020104030203" pitchFamily="2" charset="-79"/>
              </a:rPr>
              <a:t>Results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8142D1-7ED4-BF46-A030-2AEB2738DED0}"/>
              </a:ext>
            </a:extLst>
          </p:cNvPr>
          <p:cNvSpPr txBox="1"/>
          <p:nvPr/>
        </p:nvSpPr>
        <p:spPr>
          <a:xfrm>
            <a:off x="8458199" y="2225063"/>
            <a:ext cx="271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Metrics --  TEST Data (20%)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5CC519-2F5D-264F-BCD2-F674C36E5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68" y="2225063"/>
            <a:ext cx="5853869" cy="4572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3464BD-CF1B-7141-8502-DF8CFDE2042A}"/>
              </a:ext>
            </a:extLst>
          </p:cNvPr>
          <p:cNvSpPr txBox="1"/>
          <p:nvPr/>
        </p:nvSpPr>
        <p:spPr>
          <a:xfrm>
            <a:off x="1974904" y="2225063"/>
            <a:ext cx="2799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Metrics -- TRAIN Data (80%)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D13152A-D144-854D-94E0-8EDFC2115B89}"/>
              </a:ext>
            </a:extLst>
          </p:cNvPr>
          <p:cNvGrpSpPr/>
          <p:nvPr/>
        </p:nvGrpSpPr>
        <p:grpSpPr>
          <a:xfrm>
            <a:off x="379370" y="578636"/>
            <a:ext cx="10473338" cy="1668007"/>
            <a:chOff x="279980" y="204089"/>
            <a:chExt cx="10473338" cy="166800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116AB48-7C3F-0146-BB18-B5C1EF24FABD}"/>
                </a:ext>
              </a:extLst>
            </p:cNvPr>
            <p:cNvSpPr txBox="1"/>
            <p:nvPr/>
          </p:nvSpPr>
          <p:spPr>
            <a:xfrm>
              <a:off x="2418899" y="277849"/>
              <a:ext cx="24805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Hyperparameters tuning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DEC110-123C-784D-90A5-C34386A4F31D}"/>
                </a:ext>
              </a:extLst>
            </p:cNvPr>
            <p:cNvSpPr txBox="1"/>
            <p:nvPr/>
          </p:nvSpPr>
          <p:spPr>
            <a:xfrm>
              <a:off x="279980" y="1038093"/>
              <a:ext cx="24708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RandomForestRegressor</a:t>
              </a:r>
              <a:endParaRPr lang="en-US" dirty="0"/>
            </a:p>
            <a:p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94BDFD6-F330-DC40-951C-D8D5001341E6}"/>
                </a:ext>
              </a:extLst>
            </p:cNvPr>
            <p:cNvSpPr txBox="1"/>
            <p:nvPr/>
          </p:nvSpPr>
          <p:spPr>
            <a:xfrm>
              <a:off x="4899449" y="853427"/>
              <a:ext cx="58538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past_history</a:t>
              </a:r>
              <a:r>
                <a:rPr lang="en-US" dirty="0"/>
                <a:t> = 15 -- </a:t>
              </a:r>
              <a:r>
                <a:rPr lang="en-US" dirty="0" err="1"/>
                <a:t>forecast_horizon</a:t>
              </a:r>
              <a:r>
                <a:rPr lang="en-US" dirty="0"/>
                <a:t> = 1 -- model  = 300</a:t>
              </a:r>
            </a:p>
            <a:p>
              <a:endParaRPr lang="en-US" dirty="0"/>
            </a:p>
          </p:txBody>
        </p:sp>
        <p:pic>
          <p:nvPicPr>
            <p:cNvPr id="4098" name="Picture 2" descr="Actually) Free Transparent Arrow PNG Images You Can Use Anywhere">
              <a:extLst>
                <a:ext uri="{FF2B5EF4-FFF2-40B4-BE49-F238E27FC236}">
                  <a16:creationId xmlns:a16="http://schemas.microsoft.com/office/drawing/2014/main" id="{A957DA03-7EB4-9346-B6FE-306AAC19F8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9815" y="204089"/>
              <a:ext cx="2085009" cy="1668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2F6B700-30F6-0749-B7AB-3A69A0161D2C}"/>
              </a:ext>
            </a:extLst>
          </p:cNvPr>
          <p:cNvSpPr txBox="1"/>
          <p:nvPr/>
        </p:nvSpPr>
        <p:spPr>
          <a:xfrm>
            <a:off x="5240010" y="1703436"/>
            <a:ext cx="6009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Metrics = | Real(</a:t>
            </a:r>
            <a:r>
              <a:rPr lang="en-US" u="sng" dirty="0" err="1"/>
              <a:t>CentroidError</a:t>
            </a:r>
            <a:r>
              <a:rPr lang="en-US" u="sng" dirty="0"/>
              <a:t>) -  Predicated(</a:t>
            </a:r>
            <a:r>
              <a:rPr lang="en-US" u="sng" dirty="0" err="1"/>
              <a:t>CentroidError</a:t>
            </a:r>
            <a:r>
              <a:rPr lang="en-US" u="sng" dirty="0"/>
              <a:t>) |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95F2AB-7DD3-234B-966C-0D1AD810C211}"/>
              </a:ext>
            </a:extLst>
          </p:cNvPr>
          <p:cNvSpPr txBox="1"/>
          <p:nvPr/>
        </p:nvSpPr>
        <p:spPr>
          <a:xfrm>
            <a:off x="8196637" y="364088"/>
            <a:ext cx="293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Look at the noise distribution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908614-DD01-CB47-8E2A-8706105B99BF}"/>
              </a:ext>
            </a:extLst>
          </p:cNvPr>
          <p:cNvSpPr txBox="1"/>
          <p:nvPr/>
        </p:nvSpPr>
        <p:spPr>
          <a:xfrm>
            <a:off x="7227737" y="667052"/>
            <a:ext cx="4831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highlight>
                  <a:srgbClr val="FFFF00"/>
                </a:highlight>
              </a:rPr>
              <a:t>Predicated(</a:t>
            </a:r>
            <a:r>
              <a:rPr lang="en-US" u="sng" dirty="0" err="1">
                <a:highlight>
                  <a:srgbClr val="FFFF00"/>
                </a:highlight>
              </a:rPr>
              <a:t>CentroidError</a:t>
            </a:r>
            <a:r>
              <a:rPr lang="en-US" u="sng" dirty="0">
                <a:highlight>
                  <a:srgbClr val="FFFF00"/>
                </a:highlight>
              </a:rPr>
              <a:t>)   vs Real(</a:t>
            </a:r>
            <a:r>
              <a:rPr lang="en-US" u="sng" dirty="0" err="1">
                <a:highlight>
                  <a:srgbClr val="FFFF00"/>
                </a:highlight>
              </a:rPr>
              <a:t>CentroidError</a:t>
            </a:r>
            <a:r>
              <a:rPr lang="en-US" u="sng" dirty="0">
                <a:highlight>
                  <a:srgbClr val="FFFF00"/>
                </a:highlight>
              </a:rPr>
              <a:t>)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16646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922DA1-EB23-AE41-94E2-1EFD033A0D05}"/>
              </a:ext>
            </a:extLst>
          </p:cNvPr>
          <p:cNvSpPr txBox="1"/>
          <p:nvPr/>
        </p:nvSpPr>
        <p:spPr>
          <a:xfrm>
            <a:off x="3371536" y="323797"/>
            <a:ext cx="5448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haroni" panose="02010803020104030203" pitchFamily="2" charset="-79"/>
                <a:cs typeface="Aharoni" panose="02010803020104030203" pitchFamily="2" charset="-79"/>
              </a:rPr>
              <a:t>Conclusion &amp; Next Steps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B814F1-8932-294D-89CF-E714DE04443D}"/>
              </a:ext>
            </a:extLst>
          </p:cNvPr>
          <p:cNvSpPr txBox="1"/>
          <p:nvPr/>
        </p:nvSpPr>
        <p:spPr>
          <a:xfrm>
            <a:off x="661436" y="1222513"/>
            <a:ext cx="1054990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-- Promising results – With an easy model (not state-of-the-art for ML), we almost reached the target accuracy (i.e., 10^(-5)).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-- More data:</a:t>
            </a:r>
          </a:p>
          <a:p>
            <a:r>
              <a:rPr lang="en-US" dirty="0"/>
              <a:t>	-More points.  </a:t>
            </a:r>
          </a:p>
          <a:p>
            <a:r>
              <a:rPr lang="en-US" dirty="0"/>
              <a:t>	-More variables.  </a:t>
            </a:r>
          </a:p>
          <a:p>
            <a:r>
              <a:rPr lang="en-US" dirty="0"/>
              <a:t>Already the evaluation on the training data is not performing incredibly well (i.e., 〖&lt;10〗^(-6) or&lt;10^(-7)).</a:t>
            </a:r>
          </a:p>
          <a:p>
            <a:endParaRPr lang="en-US" dirty="0"/>
          </a:p>
          <a:p>
            <a:r>
              <a:rPr lang="en-US" dirty="0"/>
              <a:t>-- I need to better understand the physics of the problems:  </a:t>
            </a:r>
          </a:p>
          <a:p>
            <a:r>
              <a:rPr lang="en-US" dirty="0"/>
              <a:t>	- I am Not sure what do you mean by centroid error (energy error?). </a:t>
            </a:r>
            <a:r>
              <a:rPr lang="en-US" dirty="0">
                <a:highlight>
                  <a:srgbClr val="FFFF00"/>
                </a:highlight>
              </a:rPr>
              <a:t>NO</a:t>
            </a:r>
          </a:p>
          <a:p>
            <a:r>
              <a:rPr lang="en-US" dirty="0"/>
              <a:t>	-Why also for a data set taken OOL are also stored </a:t>
            </a:r>
            <a:r>
              <a:rPr lang="en-US" dirty="0" err="1"/>
              <a:t>InLoop</a:t>
            </a:r>
            <a:r>
              <a:rPr lang="en-US" dirty="0"/>
              <a:t> data?</a:t>
            </a:r>
          </a:p>
          <a:p>
            <a:r>
              <a:rPr lang="en-US" dirty="0"/>
              <a:t>	-Why between the RF signals are also stored </a:t>
            </a:r>
            <a:r>
              <a:rPr lang="en-US" dirty="0" err="1"/>
              <a:t>InLoop</a:t>
            </a:r>
            <a:r>
              <a:rPr lang="en-US" dirty="0"/>
              <a:t> Energy OOL Energy; referred to what?</a:t>
            </a:r>
          </a:p>
          <a:p>
            <a:endParaRPr lang="en-US" dirty="0"/>
          </a:p>
          <a:p>
            <a:r>
              <a:rPr lang="en-US" dirty="0"/>
              <a:t>-- Improve the way of storing and converting files.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95362E-6BE6-D849-BCD8-CBAD1D393990}"/>
              </a:ext>
            </a:extLst>
          </p:cNvPr>
          <p:cNvSpPr txBox="1"/>
          <p:nvPr/>
        </p:nvSpPr>
        <p:spPr>
          <a:xfrm>
            <a:off x="1276865" y="5445216"/>
            <a:ext cx="55730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Sincro:</a:t>
            </a:r>
          </a:p>
          <a:p>
            <a:r>
              <a:rPr lang="en-US" dirty="0">
                <a:highlight>
                  <a:srgbClr val="FFFF00"/>
                </a:highlight>
              </a:rPr>
              <a:t>-- Maximize the correlation shifting +-1</a:t>
            </a:r>
          </a:p>
          <a:p>
            <a:r>
              <a:rPr lang="en-US" dirty="0">
                <a:highlight>
                  <a:srgbClr val="FFFF00"/>
                </a:highlight>
              </a:rPr>
              <a:t>-- Decide how to assess the centroid of the beam… Think!</a:t>
            </a:r>
          </a:p>
          <a:p>
            <a:r>
              <a:rPr lang="en-US" dirty="0">
                <a:highlight>
                  <a:srgbClr val="FFFF00"/>
                </a:highlight>
              </a:rPr>
              <a:t>-- Look at the beam shape --&gt; Do residual plot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92B709-6B82-D346-9259-2B4A715B27ED}"/>
              </a:ext>
            </a:extLst>
          </p:cNvPr>
          <p:cNvSpPr txBox="1"/>
          <p:nvPr/>
        </p:nvSpPr>
        <p:spPr>
          <a:xfrm>
            <a:off x="7789091" y="5134358"/>
            <a:ext cx="37414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List of what is needed experimentally:</a:t>
            </a:r>
          </a:p>
          <a:p>
            <a:r>
              <a:rPr lang="en-US" dirty="0">
                <a:highlight>
                  <a:srgbClr val="FFFF00"/>
                </a:highlight>
              </a:rPr>
              <a:t>--</a:t>
            </a:r>
          </a:p>
          <a:p>
            <a:r>
              <a:rPr lang="en-US" dirty="0">
                <a:highlight>
                  <a:srgbClr val="FFFF00"/>
                </a:highlight>
              </a:rPr>
              <a:t>-- </a:t>
            </a:r>
          </a:p>
          <a:p>
            <a:r>
              <a:rPr lang="en-US" dirty="0">
                <a:highlight>
                  <a:srgbClr val="FFFF00"/>
                </a:highlight>
              </a:rPr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140700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922DA1-EB23-AE41-94E2-1EFD033A0D05}"/>
              </a:ext>
            </a:extLst>
          </p:cNvPr>
          <p:cNvSpPr txBox="1"/>
          <p:nvPr/>
        </p:nvSpPr>
        <p:spPr>
          <a:xfrm>
            <a:off x="661436" y="403310"/>
            <a:ext cx="1467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haroni" panose="02010803020104030203" pitchFamily="2" charset="-79"/>
                <a:cs typeface="Aharoni" panose="02010803020104030203" pitchFamily="2" charset="-79"/>
              </a:rPr>
              <a:t>IDEAS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B814F1-8932-294D-89CF-E714DE04443D}"/>
              </a:ext>
            </a:extLst>
          </p:cNvPr>
          <p:cNvSpPr txBox="1"/>
          <p:nvPr/>
        </p:nvSpPr>
        <p:spPr>
          <a:xfrm>
            <a:off x="661436" y="1222513"/>
            <a:ext cx="105499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dirty="0"/>
              <a:t>Laser Point stability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/>
              <a:t>Non invasive energy measurement – Cherenkov</a:t>
            </a:r>
          </a:p>
          <a:p>
            <a:pPr marL="400050" indent="-400050">
              <a:buFont typeface="+mj-lt"/>
              <a:buAutoNum type="romanUcPeriod"/>
            </a:pPr>
            <a:endParaRPr lang="en-US" dirty="0"/>
          </a:p>
          <a:p>
            <a:pPr marL="400050" indent="-400050">
              <a:buFont typeface="+mj-lt"/>
              <a:buAutoNum type="romanUcPeriod"/>
            </a:pPr>
            <a:endParaRPr lang="en-US" dirty="0"/>
          </a:p>
          <a:p>
            <a:pPr marL="400050" indent="-400050">
              <a:buFont typeface="+mj-lt"/>
              <a:buAutoNum type="romanUcPeriod"/>
            </a:pPr>
            <a:endParaRPr lang="en-US" dirty="0"/>
          </a:p>
          <a:p>
            <a:pPr marL="400050" indent="-400050">
              <a:buFont typeface="+mj-lt"/>
              <a:buAutoNum type="romanUcPeriod"/>
            </a:pPr>
            <a:endParaRPr lang="en-US" dirty="0"/>
          </a:p>
          <a:p>
            <a:pPr marL="400050" indent="-400050">
              <a:buFont typeface="+mj-lt"/>
              <a:buAutoNum type="romanUcPeriod"/>
            </a:pPr>
            <a:endParaRPr lang="en-US" dirty="0"/>
          </a:p>
          <a:p>
            <a:pPr marL="400050" indent="-400050">
              <a:buFont typeface="+mj-lt"/>
              <a:buAutoNum type="romanUcPeriod"/>
            </a:pPr>
            <a:r>
              <a:rPr lang="en-US" dirty="0"/>
              <a:t>VHEE</a:t>
            </a:r>
          </a:p>
        </p:txBody>
      </p:sp>
    </p:spTree>
    <p:extLst>
      <p:ext uri="{BB962C8B-B14F-4D97-AF65-F5344CB8AC3E}">
        <p14:creationId xmlns:p14="http://schemas.microsoft.com/office/powerpoint/2010/main" val="2063502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495</Words>
  <Application>Microsoft Macintosh PowerPoint</Application>
  <PresentationFormat>Widescreen</PresentationFormat>
  <Paragraphs>83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Aharoni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ANTONIO GILARDI</dc:creator>
  <cp:lastModifiedBy>ANTONIO GILARDI</cp:lastModifiedBy>
  <cp:revision>7</cp:revision>
  <dcterms:created xsi:type="dcterms:W3CDTF">2021-11-29T20:26:58Z</dcterms:created>
  <dcterms:modified xsi:type="dcterms:W3CDTF">2021-11-30T21:09:06Z</dcterms:modified>
</cp:coreProperties>
</file>