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B3C8-A011-D245-8D51-D2376A24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5977-B0B8-BA44-BA04-95C6C1A53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7117-42BD-5A43-B258-9B185D0B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55EC-B7B3-D944-B034-74E04A2D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A88-15F8-304E-8689-22CED3C8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079A-740E-8A45-9158-C3A3FDD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81AF6-D574-404F-80CB-001AE6A8D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7007-934A-6F47-88BB-DD9C652F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432F-D189-CC4B-BC67-F641356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2684-BC77-0A4A-9AF9-8696F4E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1ED4-4433-6142-91CA-0E3A72609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4BAA-A704-C749-8B69-2A81C20F8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EB6A-B581-1F4C-9B84-BB2A6807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1CAC-EA53-FB43-80B8-AC848DF4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13C7-A960-FA40-A2D4-4505FB3E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0342-53AE-EE47-BDFF-F1251B94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23E2-CED5-A846-9E28-27461812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2AE0-D4A5-3349-BF99-AAF5E4E9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4DBA-C0D5-714B-A753-3137E93C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C8C-EC43-9C4E-BCE5-75196CF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567C-7846-534F-8B93-43BB023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0F1C-F4EE-AC48-996F-E40FAB4A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94E9-13EF-9641-A3F7-8DAC375C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2C66-32FF-BF4A-95EE-D4210748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35D9-EC26-C44A-A76C-B90A3E4F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F717-30FB-CB41-B550-80DE8F7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20DA-5B3B-6647-8F11-2081F69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5534-9120-DB4E-B4AA-C648DADB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420D5-1899-7E41-A67C-AB01685B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FB414-C0E8-204E-9A85-C21C705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75FD-8221-6344-A216-8DA4533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3D6A-DB00-3A47-9640-CE997C4D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0FDB-B168-EA44-9E0E-B3560511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F685-994D-D341-9D25-6928147E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9470-A973-CE4B-BA5D-C000B719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B49C5-2C54-CE4C-BC35-E2A9FC865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4CA49-115E-B742-8BB3-45F588F2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89781-A3D3-9B41-931C-EEC80061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2C608-DC95-FF42-9B52-004D09A5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34D-36C8-794D-AC84-F07ADB0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2275B-F021-D540-BFB9-28506891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5E085-33BB-BA43-BADF-0EEE2C2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E8C9F-D27A-9548-B110-7EDD261E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42241-81DB-2845-A4F4-27239DD4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AD816-D31B-7947-B798-C5EF339D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C799-97D2-7846-AF3F-58DDEBEC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ACD-A584-6F42-8D74-F46BB74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CCD5-36D9-744B-BE55-8180187D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4A6AE-5B93-2145-B2B9-CE1210AB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F1F7-18D5-B34E-866A-8302ADB7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425-2EBD-C24E-A132-BBAF4DEA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E5D9-0BB6-964E-AE82-85A71DB2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69AF-3882-2A4A-96B2-CE544C0C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0F1-7C29-BE48-AC6C-0294DC00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52C57-CAAC-2741-A6F0-6FAD7BDE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C28A-E561-A946-93D1-865FB0FF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FFD1A-695C-614D-9E2F-224DE1E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BDE0D-D041-0940-868C-A7095688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7C3C6-38B1-9B40-85D6-BE905A6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53C6D-4122-E547-8DF2-30E13D78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2192-846C-104C-A96C-06CD286D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BADE-C24B-B441-86E0-AE9EC191DA33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5BD1-8576-454D-9095-9514A5AF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75D3-1C9C-524A-8F83-DE84DC98C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F9DD-1B40-9840-9522-9B447BE73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01930-7E35-714A-9285-8C2DA2E676AD}"/>
              </a:ext>
            </a:extLst>
          </p:cNvPr>
          <p:cNvSpPr txBox="1"/>
          <p:nvPr/>
        </p:nvSpPr>
        <p:spPr>
          <a:xfrm>
            <a:off x="676651" y="334831"/>
            <a:ext cx="11123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Intermediate analysis of ML applied to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HiRES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 Case study: Energy Stability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700C61-5273-1C42-BED0-EB43EE0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65" y="2468046"/>
            <a:ext cx="9205067" cy="42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91B4E-2127-B44D-9BA1-C6D2C3BC525A}"/>
              </a:ext>
            </a:extLst>
          </p:cNvPr>
          <p:cNvSpPr txBox="1"/>
          <p:nvPr/>
        </p:nvSpPr>
        <p:spPr>
          <a:xfrm>
            <a:off x="5147727" y="1535160"/>
            <a:ext cx="18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GILARDI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F9D70-21EB-6243-A1CB-E473A6B2E656}"/>
              </a:ext>
            </a:extLst>
          </p:cNvPr>
          <p:cNvSpPr txBox="1"/>
          <p:nvPr/>
        </p:nvSpPr>
        <p:spPr>
          <a:xfrm>
            <a:off x="5445821" y="18169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03/02/2022</a:t>
            </a:r>
          </a:p>
        </p:txBody>
      </p:sp>
    </p:spTree>
    <p:extLst>
      <p:ext uri="{BB962C8B-B14F-4D97-AF65-F5344CB8AC3E}">
        <p14:creationId xmlns:p14="http://schemas.microsoft.com/office/powerpoint/2010/main" val="7222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243F4FD-0CAF-1645-A488-4E2CC7AA7589}"/>
              </a:ext>
            </a:extLst>
          </p:cNvPr>
          <p:cNvGrpSpPr/>
          <p:nvPr/>
        </p:nvGrpSpPr>
        <p:grpSpPr>
          <a:xfrm>
            <a:off x="930493" y="4843995"/>
            <a:ext cx="10531551" cy="1990625"/>
            <a:chOff x="1242549" y="2813622"/>
            <a:chExt cx="10531551" cy="19906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15394C-F833-5843-B194-D69E421B121A}"/>
                </a:ext>
              </a:extLst>
            </p:cNvPr>
            <p:cNvSpPr/>
            <p:nvPr/>
          </p:nvSpPr>
          <p:spPr>
            <a:xfrm>
              <a:off x="1510411" y="4112318"/>
              <a:ext cx="5751095" cy="142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592BE-F30E-C440-B9ED-2981E23B2987}"/>
                </a:ext>
              </a:extLst>
            </p:cNvPr>
            <p:cNvSpPr txBox="1"/>
            <p:nvPr/>
          </p:nvSpPr>
          <p:spPr>
            <a:xfrm>
              <a:off x="7093064" y="439882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1BF42-FCCF-8740-861D-D67DD89B2E48}"/>
                </a:ext>
              </a:extLst>
            </p:cNvPr>
            <p:cNvSpPr txBox="1"/>
            <p:nvPr/>
          </p:nvSpPr>
          <p:spPr>
            <a:xfrm>
              <a:off x="5755143" y="44349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D8D1ED-4531-4343-9F99-5E43B4E8E3B5}"/>
                </a:ext>
              </a:extLst>
            </p:cNvPr>
            <p:cNvSpPr txBox="1"/>
            <p:nvPr/>
          </p:nvSpPr>
          <p:spPr>
            <a:xfrm>
              <a:off x="1242549" y="4398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9ACBDA-67CA-9A45-9255-86A4D9A92E48}"/>
                </a:ext>
              </a:extLst>
            </p:cNvPr>
            <p:cNvSpPr/>
            <p:nvPr/>
          </p:nvSpPr>
          <p:spPr>
            <a:xfrm>
              <a:off x="1510411" y="3975197"/>
              <a:ext cx="5751095" cy="1421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F55BE3-3BC0-7643-89C2-4A3F31B8FE90}"/>
                </a:ext>
              </a:extLst>
            </p:cNvPr>
            <p:cNvSpPr/>
            <p:nvPr/>
          </p:nvSpPr>
          <p:spPr>
            <a:xfrm>
              <a:off x="6051245" y="3521664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897E40-CBE3-5845-BCF5-1C46447639E4}"/>
                </a:ext>
              </a:extLst>
            </p:cNvPr>
            <p:cNvSpPr/>
            <p:nvPr/>
          </p:nvSpPr>
          <p:spPr>
            <a:xfrm>
              <a:off x="6278023" y="3182009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3132FB-EE02-A54A-9364-3EAACA6365C2}"/>
                </a:ext>
              </a:extLst>
            </p:cNvPr>
            <p:cNvSpPr txBox="1"/>
            <p:nvPr/>
          </p:nvSpPr>
          <p:spPr>
            <a:xfrm>
              <a:off x="8845541" y="3182009"/>
              <a:ext cx="29285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chemeClr val="accent1"/>
                  </a:solidFill>
                  <a:sym typeface="Wingdings" pitchFamily="2" charset="2"/>
                </a:rPr>
                <a:t>REAL Y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ORANGE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chemeClr val="accent2"/>
                  </a:solidFill>
                  <a:sym typeface="Wingdings" pitchFamily="2" charset="2"/>
                </a:rPr>
                <a:t>REAL X 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PURPLE</a:t>
              </a:r>
              <a:r>
                <a:rPr lang="en-US" b="1" dirty="0"/>
                <a:t> </a:t>
              </a:r>
              <a:r>
                <a:rPr lang="en-US" b="1" dirty="0">
                  <a:sym typeface="Wingdings" pitchFamily="2" charset="2"/>
                </a:rPr>
                <a:t> 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OLD PREDICTED Y</a:t>
              </a:r>
            </a:p>
            <a:p>
              <a:r>
                <a:rPr lang="en-US" b="1" dirty="0"/>
                <a:t>BLACK </a:t>
              </a:r>
              <a:r>
                <a:rPr lang="en-US" b="1" dirty="0">
                  <a:sym typeface="Wingdings" pitchFamily="2" charset="2"/>
                </a:rPr>
                <a:t> LAST PREDICTED</a:t>
              </a:r>
              <a:endParaRPr lang="en-US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E5F9A-5AB4-5843-8139-598CBC8E0925}"/>
                </a:ext>
              </a:extLst>
            </p:cNvPr>
            <p:cNvSpPr/>
            <p:nvPr/>
          </p:nvSpPr>
          <p:spPr>
            <a:xfrm>
              <a:off x="6054474" y="3677732"/>
              <a:ext cx="408359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EEA364-F6D8-6E4B-A378-D82726D2A179}"/>
                </a:ext>
              </a:extLst>
            </p:cNvPr>
            <p:cNvSpPr/>
            <p:nvPr/>
          </p:nvSpPr>
          <p:spPr>
            <a:xfrm>
              <a:off x="6462833" y="3666711"/>
              <a:ext cx="22678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74E1AE-29B6-CB4D-887D-1558B9C937D0}"/>
                </a:ext>
              </a:extLst>
            </p:cNvPr>
            <p:cNvSpPr/>
            <p:nvPr/>
          </p:nvSpPr>
          <p:spPr>
            <a:xfrm>
              <a:off x="6689619" y="3349182"/>
              <a:ext cx="25501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A11891-1910-4142-B468-AE0926EDB5F4}"/>
                </a:ext>
              </a:extLst>
            </p:cNvPr>
            <p:cNvSpPr/>
            <p:nvPr/>
          </p:nvSpPr>
          <p:spPr>
            <a:xfrm>
              <a:off x="6278023" y="3353965"/>
              <a:ext cx="314425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DB35BE-DB62-554A-825E-B962A450E76F}"/>
                </a:ext>
              </a:extLst>
            </p:cNvPr>
            <p:cNvSpPr/>
            <p:nvPr/>
          </p:nvSpPr>
          <p:spPr>
            <a:xfrm>
              <a:off x="6571444" y="2827487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71ED08-3F8B-F349-A05C-BE58D3EFE514}"/>
                </a:ext>
              </a:extLst>
            </p:cNvPr>
            <p:cNvSpPr/>
            <p:nvPr/>
          </p:nvSpPr>
          <p:spPr>
            <a:xfrm>
              <a:off x="6983040" y="2994660"/>
              <a:ext cx="205453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6FCDDE-599D-7E43-AA38-9AD8E7E8A0C2}"/>
                </a:ext>
              </a:extLst>
            </p:cNvPr>
            <p:cNvSpPr/>
            <p:nvPr/>
          </p:nvSpPr>
          <p:spPr>
            <a:xfrm>
              <a:off x="6571444" y="2999443"/>
              <a:ext cx="314425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5A8932-BFD0-C24F-832C-D6A250E55097}"/>
                </a:ext>
              </a:extLst>
            </p:cNvPr>
            <p:cNvSpPr/>
            <p:nvPr/>
          </p:nvSpPr>
          <p:spPr>
            <a:xfrm>
              <a:off x="6462833" y="3353965"/>
              <a:ext cx="226786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B51B50-8C45-8140-A214-FAEF657F12FE}"/>
                </a:ext>
              </a:extLst>
            </p:cNvPr>
            <p:cNvSpPr/>
            <p:nvPr/>
          </p:nvSpPr>
          <p:spPr>
            <a:xfrm>
              <a:off x="6799779" y="2994363"/>
              <a:ext cx="168020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6BFC7-3211-9E4C-9B72-46078AEAA599}"/>
                </a:ext>
              </a:extLst>
            </p:cNvPr>
            <p:cNvSpPr/>
            <p:nvPr/>
          </p:nvSpPr>
          <p:spPr>
            <a:xfrm>
              <a:off x="6571443" y="2994659"/>
              <a:ext cx="205453" cy="16344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EC7F7A-C3BE-344F-929E-927BFEAA4704}"/>
                </a:ext>
              </a:extLst>
            </p:cNvPr>
            <p:cNvSpPr txBox="1"/>
            <p:nvPr/>
          </p:nvSpPr>
          <p:spPr>
            <a:xfrm>
              <a:off x="6770002" y="350837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736806-C3EA-6D45-BF62-A25EB8527634}"/>
                </a:ext>
              </a:extLst>
            </p:cNvPr>
            <p:cNvSpPr txBox="1"/>
            <p:nvPr/>
          </p:nvSpPr>
          <p:spPr>
            <a:xfrm>
              <a:off x="6983040" y="3182954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DFA0B-A224-D641-91C2-8642452685A7}"/>
                </a:ext>
              </a:extLst>
            </p:cNvPr>
            <p:cNvSpPr txBox="1"/>
            <p:nvPr/>
          </p:nvSpPr>
          <p:spPr>
            <a:xfrm>
              <a:off x="7196264" y="2813622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Interation</a:t>
              </a:r>
              <a:r>
                <a:rPr lang="en-US" dirty="0"/>
                <a:t>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EE68FA-87E0-994D-A441-D776DA8FAC8A}"/>
                </a:ext>
              </a:extLst>
            </p:cNvPr>
            <p:cNvSpPr/>
            <p:nvPr/>
          </p:nvSpPr>
          <p:spPr>
            <a:xfrm>
              <a:off x="1507182" y="3590859"/>
              <a:ext cx="411596" cy="1634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5DE598-4647-334D-BEE7-51E3E0E35450}"/>
                </a:ext>
              </a:extLst>
            </p:cNvPr>
            <p:cNvSpPr/>
            <p:nvPr/>
          </p:nvSpPr>
          <p:spPr>
            <a:xfrm>
              <a:off x="1510411" y="3746927"/>
              <a:ext cx="408359" cy="15542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4DFFC0-D6BC-C243-A0CD-8D0FBD28307A}"/>
                </a:ext>
              </a:extLst>
            </p:cNvPr>
            <p:cNvSpPr/>
            <p:nvPr/>
          </p:nvSpPr>
          <p:spPr>
            <a:xfrm>
              <a:off x="1918770" y="3735906"/>
              <a:ext cx="226786" cy="1634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7B5A8D5-C25E-FF45-B01F-E885B779919C}"/>
                </a:ext>
              </a:extLst>
            </p:cNvPr>
            <p:cNvGrpSpPr/>
            <p:nvPr/>
          </p:nvGrpSpPr>
          <p:grpSpPr>
            <a:xfrm>
              <a:off x="1709432" y="3233708"/>
              <a:ext cx="638374" cy="311494"/>
              <a:chOff x="1659582" y="3743259"/>
              <a:chExt cx="638374" cy="3114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8F82F4-732C-4F4E-A211-75BDA42FAFE8}"/>
                  </a:ext>
                </a:extLst>
              </p:cNvPr>
              <p:cNvSpPr/>
              <p:nvPr/>
            </p:nvSpPr>
            <p:spPr>
              <a:xfrm>
                <a:off x="1659582" y="3743259"/>
                <a:ext cx="411596" cy="1634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7BE6BC3-2147-9047-A437-2AAC9786789A}"/>
                  </a:ext>
                </a:extLst>
              </p:cNvPr>
              <p:cNvSpPr/>
              <p:nvPr/>
            </p:nvSpPr>
            <p:spPr>
              <a:xfrm>
                <a:off x="1662811" y="3899327"/>
                <a:ext cx="408359" cy="1554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0753CB2-7AA8-9B47-BD2C-EF7E34062AFB}"/>
                  </a:ext>
                </a:extLst>
              </p:cNvPr>
              <p:cNvSpPr/>
              <p:nvPr/>
            </p:nvSpPr>
            <p:spPr>
              <a:xfrm>
                <a:off x="2071170" y="3888306"/>
                <a:ext cx="226786" cy="1634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F56D71-2283-AB45-BD24-CAB88F5C1164}"/>
                </a:ext>
              </a:extLst>
            </p:cNvPr>
            <p:cNvGrpSpPr/>
            <p:nvPr/>
          </p:nvGrpSpPr>
          <p:grpSpPr>
            <a:xfrm>
              <a:off x="1922989" y="2846674"/>
              <a:ext cx="638374" cy="311494"/>
              <a:chOff x="1659582" y="3743259"/>
              <a:chExt cx="638374" cy="31149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FC9B9D-2F0C-9D4F-B242-B6D18432EEEB}"/>
                  </a:ext>
                </a:extLst>
              </p:cNvPr>
              <p:cNvSpPr/>
              <p:nvPr/>
            </p:nvSpPr>
            <p:spPr>
              <a:xfrm>
                <a:off x="1659582" y="3743259"/>
                <a:ext cx="411596" cy="1634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90E981-79BD-D64E-95D6-BA4210AD44D8}"/>
                  </a:ext>
                </a:extLst>
              </p:cNvPr>
              <p:cNvSpPr/>
              <p:nvPr/>
            </p:nvSpPr>
            <p:spPr>
              <a:xfrm>
                <a:off x="1662811" y="3899327"/>
                <a:ext cx="408359" cy="15542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87A53B0-2542-264F-AEE6-E4505F76F9C4}"/>
                  </a:ext>
                </a:extLst>
              </p:cNvPr>
              <p:cNvSpPr/>
              <p:nvPr/>
            </p:nvSpPr>
            <p:spPr>
              <a:xfrm>
                <a:off x="2071170" y="3888306"/>
                <a:ext cx="226786" cy="1634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C332E6-F701-3C42-8E70-C1F7471A08F6}"/>
              </a:ext>
            </a:extLst>
          </p:cNvPr>
          <p:cNvSpPr txBox="1"/>
          <p:nvPr/>
        </p:nvSpPr>
        <p:spPr>
          <a:xfrm>
            <a:off x="611283" y="437767"/>
            <a:ext cx="2780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windows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248A1-D5B2-C64E-97E1-A85C197DD7A1}"/>
              </a:ext>
            </a:extLst>
          </p:cNvPr>
          <p:cNvSpPr txBox="1"/>
          <p:nvPr/>
        </p:nvSpPr>
        <p:spPr>
          <a:xfrm>
            <a:off x="723404" y="1189525"/>
            <a:ext cx="23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 adopted: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BB63D1-3344-154E-B22B-730E2807673B}"/>
              </a:ext>
            </a:extLst>
          </p:cNvPr>
          <p:cNvGrpSpPr/>
          <p:nvPr/>
        </p:nvGrpSpPr>
        <p:grpSpPr>
          <a:xfrm>
            <a:off x="4911840" y="785862"/>
            <a:ext cx="6503258" cy="1644679"/>
            <a:chOff x="3937617" y="1208780"/>
            <a:chExt cx="6503258" cy="164467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4A2DF0-1685-BF4D-96AE-28348AF6FFFC}"/>
                </a:ext>
              </a:extLst>
            </p:cNvPr>
            <p:cNvGrpSpPr/>
            <p:nvPr/>
          </p:nvGrpSpPr>
          <p:grpSpPr>
            <a:xfrm>
              <a:off x="3937617" y="1208780"/>
              <a:ext cx="6503258" cy="1644679"/>
              <a:chOff x="1091706" y="445168"/>
              <a:chExt cx="6503258" cy="164467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BAAD7-7B50-6044-B50B-7E0EE65142E1}"/>
                  </a:ext>
                </a:extLst>
              </p:cNvPr>
              <p:cNvSpPr/>
              <p:nvPr/>
            </p:nvSpPr>
            <p:spPr>
              <a:xfrm>
                <a:off x="1359568" y="1082842"/>
                <a:ext cx="5751095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7C242-9F9A-5647-B573-FDBD25ADA010}"/>
                  </a:ext>
                </a:extLst>
              </p:cNvPr>
              <p:cNvSpPr txBox="1"/>
              <p:nvPr/>
            </p:nvSpPr>
            <p:spPr>
              <a:xfrm>
                <a:off x="6942221" y="1684421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717D13-1173-174F-8EF9-D0872B978FBC}"/>
                  </a:ext>
                </a:extLst>
              </p:cNvPr>
              <p:cNvCxnSpPr/>
              <p:nvPr/>
            </p:nvCxnSpPr>
            <p:spPr>
              <a:xfrm>
                <a:off x="5872162" y="445168"/>
                <a:ext cx="0" cy="127534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73292-F8A2-E14C-9CD7-44A7F306EC4C}"/>
                  </a:ext>
                </a:extLst>
              </p:cNvPr>
              <p:cNvSpPr txBox="1"/>
              <p:nvPr/>
            </p:nvSpPr>
            <p:spPr>
              <a:xfrm>
                <a:off x="5604300" y="1720515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800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1291A-055B-114E-8959-B793EC031D0B}"/>
                  </a:ext>
                </a:extLst>
              </p:cNvPr>
              <p:cNvSpPr txBox="1"/>
              <p:nvPr/>
            </p:nvSpPr>
            <p:spPr>
              <a:xfrm>
                <a:off x="1091706" y="1684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37C6EA-5734-5040-B1FA-D4DD34D59D2C}"/>
                </a:ext>
              </a:extLst>
            </p:cNvPr>
            <p:cNvSpPr txBox="1"/>
            <p:nvPr/>
          </p:nvSpPr>
          <p:spPr>
            <a:xfrm>
              <a:off x="6104372" y="134698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B3D9AD-FDD4-5A4D-AB7E-561FA4CA20CB}"/>
                </a:ext>
              </a:extLst>
            </p:cNvPr>
            <p:cNvSpPr txBox="1"/>
            <p:nvPr/>
          </p:nvSpPr>
          <p:spPr>
            <a:xfrm>
              <a:off x="9199262" y="1374191"/>
              <a:ext cx="62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9625BD-E836-4642-8573-89291C2DAD6E}"/>
              </a:ext>
            </a:extLst>
          </p:cNvPr>
          <p:cNvSpPr txBox="1"/>
          <p:nvPr/>
        </p:nvSpPr>
        <p:spPr>
          <a:xfrm>
            <a:off x="723404" y="3037329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divided in small windows: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200EA-CAF8-B64F-9341-B09E07773B27}"/>
              </a:ext>
            </a:extLst>
          </p:cNvPr>
          <p:cNvSpPr txBox="1"/>
          <p:nvPr/>
        </p:nvSpPr>
        <p:spPr>
          <a:xfrm>
            <a:off x="6527941" y="3451152"/>
            <a:ext cx="4547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definition:</a:t>
            </a:r>
          </a:p>
          <a:p>
            <a:r>
              <a:rPr lang="en-US" dirty="0"/>
              <a:t>	X </a:t>
            </a:r>
            <a:r>
              <a:rPr lang="en-US" dirty="0">
                <a:sym typeface="Wingdings" pitchFamily="2" charset="2"/>
              </a:rPr>
              <a:t> All the info used in the training </a:t>
            </a:r>
          </a:p>
          <a:p>
            <a:r>
              <a:rPr lang="en-US" dirty="0">
                <a:sym typeface="Wingdings" pitchFamily="2" charset="2"/>
              </a:rPr>
              <a:t>	Y  Beam Centroid  to be identified 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F9DDE1-C168-3E4A-AD36-0E4D02F204C1}"/>
              </a:ext>
            </a:extLst>
          </p:cNvPr>
          <p:cNvCxnSpPr/>
          <p:nvPr/>
        </p:nvCxnSpPr>
        <p:spPr>
          <a:xfrm>
            <a:off x="818454" y="2823339"/>
            <a:ext cx="1075563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75D52B-3625-3E4B-85C2-17DBB4500D17}"/>
              </a:ext>
            </a:extLst>
          </p:cNvPr>
          <p:cNvCxnSpPr/>
          <p:nvPr/>
        </p:nvCxnSpPr>
        <p:spPr>
          <a:xfrm>
            <a:off x="5710949" y="5189941"/>
            <a:ext cx="0" cy="127534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971C5F-0DE1-F747-BE63-7D0CA32613EF}"/>
              </a:ext>
            </a:extLst>
          </p:cNvPr>
          <p:cNvSpPr txBox="1"/>
          <p:nvPr/>
        </p:nvSpPr>
        <p:spPr>
          <a:xfrm>
            <a:off x="541257" y="1552336"/>
            <a:ext cx="10638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>
                <a:solidFill>
                  <a:srgbClr val="00B050"/>
                </a:solidFill>
              </a:rPr>
              <a:t>OL_phs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OL_amp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ILmOL_phs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ILmOL_amp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laser_Phs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laser_amp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Egain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cam </a:t>
            </a:r>
            <a:r>
              <a:rPr lang="en-US" dirty="0"/>
              <a:t>= </a:t>
            </a:r>
            <a:r>
              <a:rPr lang="en-US" dirty="0">
                <a:solidFill>
                  <a:srgbClr val="7030A0"/>
                </a:solidFill>
              </a:rPr>
              <a:t>loading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InOrOut</a:t>
            </a:r>
            <a:r>
              <a:rPr lang="en-US" dirty="0"/>
              <a:t> = "</a:t>
            </a:r>
            <a:r>
              <a:rPr lang="en-US" dirty="0" err="1"/>
              <a:t>OutLoop</a:t>
            </a:r>
            <a:r>
              <a:rPr lang="en-US" dirty="0"/>
              <a:t>")</a:t>
            </a:r>
          </a:p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percentage</a:t>
            </a:r>
            <a:r>
              <a:rPr lang="en-US" dirty="0"/>
              <a:t> = 80 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fit_or_proj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"fit" 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past_history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30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forecast_horizon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1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normalization_method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'</a:t>
            </a:r>
            <a:r>
              <a:rPr lang="en-US" dirty="0" err="1"/>
              <a:t>zscore</a:t>
            </a:r>
            <a:r>
              <a:rPr lang="en-US" dirty="0"/>
              <a:t>’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targetShift</a:t>
            </a:r>
            <a:r>
              <a:rPr lang="en-US" dirty="0"/>
              <a:t> = -2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fetureSelection</a:t>
            </a:r>
            <a:r>
              <a:rPr lang="en-US" dirty="0"/>
              <a:t> = 1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feature_names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['Cam', ‘RF Amplitude', 'RF Phase']</a:t>
            </a:r>
          </a:p>
          <a:p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shouldIplot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&gt;&gt; </a:t>
            </a:r>
            <a:r>
              <a:rPr lang="en-US" dirty="0" err="1">
                <a:solidFill>
                  <a:srgbClr val="FF0000"/>
                </a:solidFill>
              </a:rPr>
              <a:t>loadboth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00753-A2E5-F74D-AA17-AA3DB6F594AE}"/>
              </a:ext>
            </a:extLst>
          </p:cNvPr>
          <p:cNvSpPr txBox="1"/>
          <p:nvPr/>
        </p:nvSpPr>
        <p:spPr>
          <a:xfrm>
            <a:off x="541257" y="372904"/>
            <a:ext cx="556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 </a:t>
            </a:r>
          </a:p>
          <a:p>
            <a:r>
              <a:rPr lang="en-US" dirty="0">
                <a:solidFill>
                  <a:srgbClr val="7030A0"/>
                </a:solidFill>
              </a:rPr>
              <a:t>Function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Setting variable </a:t>
            </a:r>
            <a:r>
              <a:rPr lang="en-US" dirty="0"/>
              <a:t>– Setting variable value – </a:t>
            </a:r>
            <a:r>
              <a:rPr lang="en-US" dirty="0">
                <a:solidFill>
                  <a:srgbClr val="00B050"/>
                </a:solidFill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649D5-08D4-C749-9F80-76108EFAD6DF}"/>
              </a:ext>
            </a:extLst>
          </p:cNvPr>
          <p:cNvSpPr txBox="1"/>
          <p:nvPr/>
        </p:nvSpPr>
        <p:spPr>
          <a:xfrm>
            <a:off x="414602" y="4934455"/>
            <a:ext cx="9088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tried:</a:t>
            </a:r>
          </a:p>
          <a:p>
            <a:r>
              <a:rPr lang="en-US" dirty="0"/>
              <a:t>	Decision Tree – Linear Regressor – Random Forest (in different flavor) – MLP – LSTM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2F0A0-66FB-8D4F-A7A9-14549FB82952}"/>
              </a:ext>
            </a:extLst>
          </p:cNvPr>
          <p:cNvSpPr txBox="1"/>
          <p:nvPr/>
        </p:nvSpPr>
        <p:spPr>
          <a:xfrm>
            <a:off x="414602" y="5719285"/>
            <a:ext cx="5128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performance achieved with: </a:t>
            </a:r>
          </a:p>
          <a:p>
            <a:r>
              <a:rPr lang="en-US" dirty="0"/>
              <a:t>	LSTM – </a:t>
            </a:r>
            <a:r>
              <a:rPr lang="en-US" dirty="0" err="1"/>
              <a:t>XGBRegressor</a:t>
            </a:r>
            <a:r>
              <a:rPr lang="en-US" dirty="0"/>
              <a:t> (Random Forest like)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65E89A-4D38-E849-884A-ACE390322546}"/>
              </a:ext>
            </a:extLst>
          </p:cNvPr>
          <p:cNvCxnSpPr/>
          <p:nvPr/>
        </p:nvCxnSpPr>
        <p:spPr>
          <a:xfrm>
            <a:off x="727722" y="4817745"/>
            <a:ext cx="1075563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A3180-9A98-0847-BE84-2E74862A24F1}"/>
              </a:ext>
            </a:extLst>
          </p:cNvPr>
          <p:cNvCxnSpPr/>
          <p:nvPr/>
        </p:nvCxnSpPr>
        <p:spPr>
          <a:xfrm>
            <a:off x="718185" y="1207531"/>
            <a:ext cx="1075563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CF8EE7-A2CC-554B-AA69-4E5A65047304}"/>
              </a:ext>
            </a:extLst>
          </p:cNvPr>
          <p:cNvSpPr txBox="1"/>
          <p:nvPr/>
        </p:nvSpPr>
        <p:spPr>
          <a:xfrm>
            <a:off x="5472414" y="1215182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6299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F61F6-4090-574A-99A9-29461854CB53}"/>
              </a:ext>
            </a:extLst>
          </p:cNvPr>
          <p:cNvSpPr txBox="1"/>
          <p:nvPr/>
        </p:nvSpPr>
        <p:spPr>
          <a:xfrm>
            <a:off x="448892" y="4897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30755-24BB-DF48-AE91-97908847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617"/>
            <a:ext cx="12192000" cy="4925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BD2C7-0B68-5C4D-8DCA-DBF54CB29683}"/>
              </a:ext>
            </a:extLst>
          </p:cNvPr>
          <p:cNvSpPr txBox="1"/>
          <p:nvPr/>
        </p:nvSpPr>
        <p:spPr>
          <a:xfrm>
            <a:off x="448892" y="361952"/>
            <a:ext cx="491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Buncher OFF - Open Loop on the GUN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6A32A-B8D9-DB4C-AA5B-2F4E65CB366C}"/>
              </a:ext>
            </a:extLst>
          </p:cNvPr>
          <p:cNvSpPr txBox="1"/>
          <p:nvPr/>
        </p:nvSpPr>
        <p:spPr>
          <a:xfrm>
            <a:off x="633623" y="5711217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RMSE ['8.45e-05']</a:t>
            </a:r>
          </a:p>
          <a:p>
            <a:r>
              <a:rPr lang="en-US" dirty="0"/>
              <a:t>Test RMSE ['2.09e-04']</a:t>
            </a:r>
          </a:p>
        </p:txBody>
      </p:sp>
    </p:spTree>
    <p:extLst>
      <p:ext uri="{BB962C8B-B14F-4D97-AF65-F5344CB8AC3E}">
        <p14:creationId xmlns:p14="http://schemas.microsoft.com/office/powerpoint/2010/main" val="325231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F61F6-4090-574A-99A9-29461854CB53}"/>
              </a:ext>
            </a:extLst>
          </p:cNvPr>
          <p:cNvSpPr txBox="1"/>
          <p:nvPr/>
        </p:nvSpPr>
        <p:spPr>
          <a:xfrm>
            <a:off x="448892" y="4897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BD2C7-0B68-5C4D-8DCA-DBF54CB29683}"/>
              </a:ext>
            </a:extLst>
          </p:cNvPr>
          <p:cNvSpPr txBox="1"/>
          <p:nvPr/>
        </p:nvSpPr>
        <p:spPr>
          <a:xfrm>
            <a:off x="448892" y="361952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Buncher OFF - Close Loop on the GUN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9FA3E-EB85-B24D-8E10-3C74A1BA579D}"/>
              </a:ext>
            </a:extLst>
          </p:cNvPr>
          <p:cNvSpPr txBox="1"/>
          <p:nvPr/>
        </p:nvSpPr>
        <p:spPr>
          <a:xfrm>
            <a:off x="3223260" y="603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7669B-6512-2046-8D39-21A66C67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71"/>
            <a:ext cx="12192000" cy="4881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EF67D-2B93-324D-A767-2B5FDF121B2F}"/>
              </a:ext>
            </a:extLst>
          </p:cNvPr>
          <p:cNvSpPr txBox="1"/>
          <p:nvPr/>
        </p:nvSpPr>
        <p:spPr>
          <a:xfrm>
            <a:off x="633623" y="5711217"/>
            <a:ext cx="264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RMSE ['2.28e-05']</a:t>
            </a:r>
          </a:p>
          <a:p>
            <a:r>
              <a:rPr lang="en-US" dirty="0"/>
              <a:t>Test RMSE ['3.99e-05']</a:t>
            </a:r>
          </a:p>
        </p:txBody>
      </p:sp>
    </p:spTree>
    <p:extLst>
      <p:ext uri="{BB962C8B-B14F-4D97-AF65-F5344CB8AC3E}">
        <p14:creationId xmlns:p14="http://schemas.microsoft.com/office/powerpoint/2010/main" val="339878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278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GILARDI</dc:creator>
  <cp:lastModifiedBy>ANTONIO GILARDI</cp:lastModifiedBy>
  <cp:revision>5</cp:revision>
  <dcterms:created xsi:type="dcterms:W3CDTF">2022-03-03T04:35:07Z</dcterms:created>
  <dcterms:modified xsi:type="dcterms:W3CDTF">2022-03-04T19:28:50Z</dcterms:modified>
</cp:coreProperties>
</file>