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306" r:id="rId13"/>
    <p:sldId id="307" r:id="rId14"/>
    <p:sldId id="308" r:id="rId15"/>
    <p:sldId id="309" r:id="rId16"/>
    <p:sldId id="30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FEDA38EF-B630-40AE-B29A-67B8CA41D4F2}"/>
    <pc:docChg chg="custSel delSld modSld">
      <pc:chgData name="Anton Vasilyev" userId="c9a2c3308cbc88f4" providerId="LiveId" clId="{FEDA38EF-B630-40AE-B29A-67B8CA41D4F2}" dt="2023-02-04T16:42:12.035" v="364" actId="20577"/>
      <pc:docMkLst>
        <pc:docMk/>
      </pc:docMkLst>
      <pc:sldChg chg="modSp mod">
        <pc:chgData name="Anton Vasilyev" userId="c9a2c3308cbc88f4" providerId="LiveId" clId="{FEDA38EF-B630-40AE-B29A-67B8CA41D4F2}" dt="2023-02-04T16:40:21.139" v="10" actId="20577"/>
        <pc:sldMkLst>
          <pc:docMk/>
          <pc:sldMk cId="109857222" sldId="256"/>
        </pc:sldMkLst>
        <pc:spChg chg="mod">
          <ac:chgData name="Anton Vasilyev" userId="c9a2c3308cbc88f4" providerId="LiveId" clId="{FEDA38EF-B630-40AE-B29A-67B8CA41D4F2}" dt="2023-02-04T16:40:21.139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945272560" sldId="269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672457300" sldId="271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2028285975" sldId="272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009522904" sldId="273"/>
        </pc:sldMkLst>
      </pc:sldChg>
      <pc:sldChg chg="modSp mod">
        <pc:chgData name="Anton Vasilyev" userId="c9a2c3308cbc88f4" providerId="LiveId" clId="{FEDA38EF-B630-40AE-B29A-67B8CA41D4F2}" dt="2023-02-04T16:42:12.035" v="364" actId="20577"/>
        <pc:sldMkLst>
          <pc:docMk/>
          <pc:sldMk cId="3234011780" sldId="303"/>
        </pc:sldMkLst>
        <pc:spChg chg="mod">
          <ac:chgData name="Anton Vasilyev" userId="c9a2c3308cbc88f4" providerId="LiveId" clId="{FEDA38EF-B630-40AE-B29A-67B8CA41D4F2}" dt="2023-02-04T16:42:12.035" v="364" actId="20577"/>
          <ac:spMkLst>
            <pc:docMk/>
            <pc:sldMk cId="3234011780" sldId="303"/>
            <ac:spMk id="3" creationId="{6EB5EA79-2747-4663-9DD7-388DB5EDF6F6}"/>
          </ac:spMkLst>
        </pc:spChg>
      </pc:sldChg>
      <pc:sldChg chg="del">
        <pc:chgData name="Anton Vasilyev" userId="c9a2c3308cbc88f4" providerId="LiveId" clId="{FEDA38EF-B630-40AE-B29A-67B8CA41D4F2}" dt="2023-02-04T16:39:39.628" v="0" actId="2696"/>
        <pc:sldMkLst>
          <pc:docMk/>
          <pc:sldMk cId="621353742" sldId="304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183563235" sldId="310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047985178" sldId="311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677533097" sldId="312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955119190" sldId="313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677972372" sldId="314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740205360" sldId="315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110677521" sldId="316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919062890" sldId="317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196236977" sldId="318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2919403923" sldId="319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080387400" sldId="320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21201633" sldId="321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984271710" sldId="322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373405479" sldId="323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310179085" sldId="324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422144707" sldId="325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770868458" sldId="326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519347594" sldId="327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704717991" sldId="328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113330323" sldId="329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2515457032" sldId="330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4189737549" sldId="331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166477713" sldId="332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464958213" sldId="333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722468750" sldId="334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3010912533" sldId="335"/>
        </pc:sldMkLst>
      </pc:sldChg>
      <pc:sldChg chg="del">
        <pc:chgData name="Anton Vasilyev" userId="c9a2c3308cbc88f4" providerId="LiveId" clId="{FEDA38EF-B630-40AE-B29A-67B8CA41D4F2}" dt="2023-02-04T16:39:53.109" v="1" actId="47"/>
        <pc:sldMkLst>
          <pc:docMk/>
          <pc:sldMk cId="1555568497" sldId="336"/>
        </pc:sldMkLst>
      </pc:sldChg>
      <pc:sldChg chg="del">
        <pc:chgData name="Anton Vasilyev" userId="c9a2c3308cbc88f4" providerId="LiveId" clId="{FEDA38EF-B630-40AE-B29A-67B8CA41D4F2}" dt="2023-02-04T16:40:12.792" v="3" actId="2696"/>
        <pc:sldMkLst>
          <pc:docMk/>
          <pc:sldMk cId="1765748564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640К как-то не хватает =)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11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45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14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23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83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веселее, когда к этому добавляется звуковая карта =) В итоге большинство старых игр для </a:t>
            </a:r>
            <a:r>
              <a:rPr lang="en-US" dirty="0"/>
              <a:t>MS-DOS </a:t>
            </a:r>
            <a:r>
              <a:rPr lang="ru-RU" dirty="0"/>
              <a:t>работают в режиме</a:t>
            </a:r>
            <a:r>
              <a:rPr lang="en-US" dirty="0"/>
              <a:t> VGA – 320 </a:t>
            </a:r>
            <a:r>
              <a:rPr lang="ru-RU" dirty="0"/>
              <a:t>на 200, 256 цветов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4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многозадачность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36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7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13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67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05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7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2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lib.ru/book/1000253771-assembler-uchebnyj-kurs-disketa-sbornik-v-i-yurov" TargetMode="External"/><Relationship Id="rId7" Type="http://schemas.openxmlformats.org/officeDocument/2006/relationships/hyperlink" Target="https://developer.amd.com/wordpress/media/2013/10/SI_3D_register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ddi/_display/" TargetMode="External"/><Relationship Id="rId5" Type="http://schemas.openxmlformats.org/officeDocument/2006/relationships/hyperlink" Target="https://www.ozon.ru/product/sovremennye-operatsionnye-sistemy-148011280/?sh=CMQgUZJiOg" TargetMode="External"/><Relationship Id="rId4" Type="http://schemas.openxmlformats.org/officeDocument/2006/relationships/hyperlink" Target="https://www.amazon.com/Zen-Graphics-Programming-Ultimate-Writing/dp/188357708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1. </a:t>
            </a:r>
            <a:r>
              <a:rPr lang="ru-RU" sz="4800" dirty="0">
                <a:ea typeface="+mj-lt"/>
                <a:cs typeface="+mj-lt"/>
              </a:rPr>
              <a:t>История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Копирование спрайта</a:t>
            </a:r>
            <a:r>
              <a:rPr lang="en-US" dirty="0"/>
              <a:t> </a:t>
            </a:r>
            <a:r>
              <a:rPr lang="ru-RU" dirty="0"/>
              <a:t>с «прямым» доступом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7436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Поверхность для рисования – описание (дескриптор) части экранного буфера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B1403A-CC5F-49A2-8875-D757C372EFDE}"/>
              </a:ext>
            </a:extLst>
          </p:cNvPr>
          <p:cNvGrpSpPr/>
          <p:nvPr/>
        </p:nvGrpSpPr>
        <p:grpSpPr>
          <a:xfrm>
            <a:off x="986894" y="3192739"/>
            <a:ext cx="9048646" cy="2142153"/>
            <a:chOff x="986894" y="3192739"/>
            <a:chExt cx="9048646" cy="214215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309610A-FA08-40B2-A797-F0BCA375B2C7}"/>
                </a:ext>
              </a:extLst>
            </p:cNvPr>
            <p:cNvSpPr/>
            <p:nvPr/>
          </p:nvSpPr>
          <p:spPr>
            <a:xfrm>
              <a:off x="1619089" y="4706512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Спрайт в памяти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94268C6-8D49-4FBA-8AE5-3B14502A3475}"/>
                </a:ext>
              </a:extLst>
            </p:cNvPr>
            <p:cNvSpPr/>
            <p:nvPr/>
          </p:nvSpPr>
          <p:spPr>
            <a:xfrm>
              <a:off x="8114960" y="4702390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Экранная буфер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A32AF1-1DDA-4298-9E31-8A4F24F4053C}"/>
                </a:ext>
              </a:extLst>
            </p:cNvPr>
            <p:cNvSpPr txBox="1"/>
            <p:nvPr/>
          </p:nvSpPr>
          <p:spPr>
            <a:xfrm>
              <a:off x="4868099" y="4555635"/>
              <a:ext cx="151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Копирование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Стрелка: вправо 18">
              <a:extLst>
                <a:ext uri="{FF2B5EF4-FFF2-40B4-BE49-F238E27FC236}">
                  <a16:creationId xmlns:a16="http://schemas.microsoft.com/office/drawing/2014/main" id="{D2FA4224-B408-45CD-8884-8797406D521D}"/>
                </a:ext>
              </a:extLst>
            </p:cNvPr>
            <p:cNvSpPr/>
            <p:nvPr/>
          </p:nvSpPr>
          <p:spPr>
            <a:xfrm>
              <a:off x="3389136" y="4824788"/>
              <a:ext cx="4474704" cy="3835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Стрелка: вниз 19">
              <a:extLst>
                <a:ext uri="{FF2B5EF4-FFF2-40B4-BE49-F238E27FC236}">
                  <a16:creationId xmlns:a16="http://schemas.microsoft.com/office/drawing/2014/main" id="{A31D054D-FA28-4EE4-8410-49D33691041C}"/>
                </a:ext>
              </a:extLst>
            </p:cNvPr>
            <p:cNvSpPr/>
            <p:nvPr/>
          </p:nvSpPr>
          <p:spPr>
            <a:xfrm>
              <a:off x="2167890" y="3839071"/>
              <a:ext cx="354330" cy="6999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D8D73-D789-46A4-BCCC-F9AE4C373061}"/>
                </a:ext>
              </a:extLst>
            </p:cNvPr>
            <p:cNvSpPr txBox="1"/>
            <p:nvPr/>
          </p:nvSpPr>
          <p:spPr>
            <a:xfrm>
              <a:off x="1653363" y="3192739"/>
              <a:ext cx="1516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Команда на копирование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E20B1779-3C69-4CDC-A043-E2F8D53D33A4}"/>
                </a:ext>
              </a:extLst>
            </p:cNvPr>
            <p:cNvCxnSpPr/>
            <p:nvPr/>
          </p:nvCxnSpPr>
          <p:spPr>
            <a:xfrm>
              <a:off x="1024890" y="4309110"/>
              <a:ext cx="90106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6DBFC0-1804-4449-918E-BDC8150C53C6}"/>
                </a:ext>
              </a:extLst>
            </p:cNvPr>
            <p:cNvSpPr txBox="1"/>
            <p:nvPr/>
          </p:nvSpPr>
          <p:spPr>
            <a:xfrm>
              <a:off x="986894" y="4313232"/>
              <a:ext cx="681708" cy="36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KMD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06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</a:t>
            </a:r>
            <a:r>
              <a:rPr lang="en-US" dirty="0"/>
              <a:t> </a:t>
            </a:r>
            <a:r>
              <a:rPr lang="ru-RU" dirty="0"/>
              <a:t>аналога прямого доступа в защищенном режиме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Прямой доступ к звуковым устройствам – </a:t>
            </a:r>
            <a:r>
              <a:rPr lang="en-US" dirty="0">
                <a:cs typeface="Calibri"/>
              </a:rPr>
              <a:t>DirectSound</a:t>
            </a:r>
          </a:p>
          <a:p>
            <a:r>
              <a:rPr lang="ru-RU" dirty="0">
                <a:cs typeface="Calibri"/>
              </a:rPr>
              <a:t>Прямой доступ к устройствам ввода – </a:t>
            </a:r>
            <a:r>
              <a:rPr lang="en-US" dirty="0">
                <a:cs typeface="Calibri"/>
              </a:rPr>
              <a:t>DirectInput</a:t>
            </a:r>
          </a:p>
          <a:p>
            <a:r>
              <a:rPr lang="ru-RU" dirty="0">
                <a:cs typeface="Calibri"/>
              </a:rPr>
              <a:t>Прямой доступ к устройству вывода графики – </a:t>
            </a:r>
            <a:r>
              <a:rPr lang="en-US" dirty="0">
                <a:cs typeface="Calibri"/>
              </a:rPr>
              <a:t>DirectDraw</a:t>
            </a:r>
          </a:p>
          <a:p>
            <a:r>
              <a:rPr lang="ru-RU" dirty="0">
                <a:cs typeface="Calibri"/>
              </a:rPr>
              <a:t>Прямой доступ к </a:t>
            </a:r>
            <a:r>
              <a:rPr lang="en-US" dirty="0">
                <a:cs typeface="Calibri"/>
              </a:rPr>
              <a:t>3D </a:t>
            </a:r>
            <a:r>
              <a:rPr lang="ru-RU" dirty="0">
                <a:cs typeface="Calibri"/>
              </a:rPr>
              <a:t>ускорителю – </a:t>
            </a:r>
            <a:r>
              <a:rPr lang="en-US" dirty="0">
                <a:cs typeface="Calibri"/>
              </a:rPr>
              <a:t>Direct3D</a:t>
            </a:r>
          </a:p>
          <a:p>
            <a:r>
              <a:rPr lang="ru-RU" dirty="0">
                <a:cs typeface="Calibri"/>
              </a:rPr>
              <a:t>Все вместе –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DirectX</a:t>
            </a:r>
            <a:r>
              <a:rPr lang="en-US" dirty="0">
                <a:cs typeface="Calibri"/>
              </a:rPr>
              <a:t>!</a:t>
            </a:r>
            <a:endParaRPr lang="ru-RU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8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Развитие </a:t>
            </a:r>
            <a:r>
              <a:rPr lang="en-US" dirty="0"/>
              <a:t>DirectX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Первая версия - 30 сентября 1995</a:t>
            </a:r>
          </a:p>
          <a:p>
            <a:r>
              <a:rPr lang="ru-RU" dirty="0">
                <a:cs typeface="Calibri"/>
              </a:rPr>
              <a:t>Удобно для игровой графики в высоких разрешениях</a:t>
            </a:r>
          </a:p>
          <a:p>
            <a:r>
              <a:rPr lang="ru-RU" dirty="0">
                <a:cs typeface="Calibri"/>
              </a:rPr>
              <a:t>Начало мирного сосуществования </a:t>
            </a:r>
            <a:r>
              <a:rPr lang="en-US" dirty="0">
                <a:cs typeface="Calibri"/>
              </a:rPr>
              <a:t>MS-DOS </a:t>
            </a:r>
            <a:r>
              <a:rPr lang="ru-RU" dirty="0">
                <a:cs typeface="Calibri"/>
              </a:rPr>
              <a:t>и </a:t>
            </a:r>
            <a:r>
              <a:rPr lang="en-US" dirty="0">
                <a:cs typeface="Calibri"/>
              </a:rPr>
              <a:t>Windows 95 </a:t>
            </a:r>
            <a:r>
              <a:rPr lang="ru-RU" dirty="0">
                <a:cs typeface="Calibri"/>
              </a:rPr>
              <a:t>на одном компьютере</a:t>
            </a:r>
          </a:p>
          <a:p>
            <a:r>
              <a:rPr lang="ru-RU" dirty="0">
                <a:cs typeface="Calibri"/>
              </a:rPr>
              <a:t>Некоторые игры выпускаются сразу с двумя исполняемыми файлами</a:t>
            </a:r>
          </a:p>
          <a:p>
            <a:pPr lvl="1"/>
            <a:r>
              <a:rPr lang="en-US" dirty="0">
                <a:cs typeface="Calibri"/>
              </a:rPr>
              <a:t>Red Alert – </a:t>
            </a:r>
            <a:r>
              <a:rPr lang="ru-RU" dirty="0">
                <a:cs typeface="Calibri"/>
              </a:rPr>
              <a:t>версия </a:t>
            </a:r>
            <a:r>
              <a:rPr lang="en-US" dirty="0">
                <a:cs typeface="Calibri"/>
              </a:rPr>
              <a:t>320 </a:t>
            </a:r>
            <a:r>
              <a:rPr lang="ru-RU" dirty="0">
                <a:cs typeface="Calibri"/>
              </a:rPr>
              <a:t>на 200, 256 цветов под </a:t>
            </a:r>
            <a:r>
              <a:rPr lang="en-US" dirty="0">
                <a:cs typeface="Calibri"/>
              </a:rPr>
              <a:t>MS-DOS;</a:t>
            </a:r>
            <a:r>
              <a:rPr lang="ru-RU" dirty="0">
                <a:cs typeface="Calibri"/>
              </a:rPr>
              <a:t> версия 640 на 480, 256 цветов под </a:t>
            </a:r>
            <a:r>
              <a:rPr lang="en-US" dirty="0">
                <a:cs typeface="Calibri"/>
              </a:rPr>
              <a:t>Windows 95</a:t>
            </a:r>
            <a:endParaRPr lang="ru-RU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Развитие </a:t>
            </a:r>
            <a:r>
              <a:rPr lang="en-US" dirty="0"/>
              <a:t>DirectX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Весьма вовремя – </a:t>
            </a:r>
            <a:r>
              <a:rPr lang="en-US" dirty="0">
                <a:cs typeface="Calibri"/>
              </a:rPr>
              <a:t>3D </a:t>
            </a:r>
            <a:r>
              <a:rPr lang="ru-RU" dirty="0">
                <a:cs typeface="Calibri"/>
              </a:rPr>
              <a:t>ускорители управляются через свои регистры, описание регистров для </a:t>
            </a:r>
            <a:r>
              <a:rPr lang="en-US" dirty="0">
                <a:cs typeface="Calibri"/>
              </a:rPr>
              <a:t>Radeon HD7x00 </a:t>
            </a:r>
            <a:r>
              <a:rPr lang="ru-RU" dirty="0">
                <a:cs typeface="Calibri"/>
              </a:rPr>
              <a:t>занимает 230 страниц </a:t>
            </a:r>
            <a:r>
              <a:rPr lang="en-US" dirty="0">
                <a:cs typeface="Calibri"/>
              </a:rPr>
              <a:t>A4</a:t>
            </a:r>
            <a:r>
              <a:rPr lang="en-US" baseline="30000" dirty="0">
                <a:cs typeface="Calibri"/>
                <a:hlinkClick r:id="rId3" action="ppaction://hlinksldjump"/>
              </a:rPr>
              <a:t>[5]</a:t>
            </a:r>
            <a:endParaRPr lang="ru-RU" baseline="30000" dirty="0">
              <a:cs typeface="Calibri"/>
            </a:endParaRPr>
          </a:p>
          <a:p>
            <a:r>
              <a:rPr lang="ru-RU" dirty="0">
                <a:cs typeface="Calibri"/>
              </a:rPr>
              <a:t>Сотрудничество с </a:t>
            </a:r>
            <a:r>
              <a:rPr lang="en-US" dirty="0">
                <a:cs typeface="Calibri"/>
              </a:rPr>
              <a:t>IHV (independent hardware vendor</a:t>
            </a:r>
            <a:r>
              <a:rPr lang="ru-RU" dirty="0">
                <a:cs typeface="Calibri"/>
              </a:rPr>
              <a:t>, производители видеокарт</a:t>
            </a:r>
            <a:r>
              <a:rPr lang="en-US" dirty="0">
                <a:cs typeface="Calibri"/>
              </a:rPr>
              <a:t>)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Выпуск </a:t>
            </a:r>
            <a:r>
              <a:rPr lang="en-US" dirty="0">
                <a:cs typeface="Calibri"/>
              </a:rPr>
              <a:t>Xbox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Начало массового распространения </a:t>
            </a:r>
            <a:r>
              <a:rPr lang="en-US" dirty="0">
                <a:cs typeface="Calibri"/>
              </a:rPr>
              <a:t>DirectX </a:t>
            </a:r>
            <a:r>
              <a:rPr lang="ru-RU" dirty="0">
                <a:cs typeface="Calibri"/>
              </a:rPr>
              <a:t>для разработки игр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41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DirectX</a:t>
            </a:r>
            <a:r>
              <a:rPr lang="ru-RU" dirty="0"/>
              <a:t> 11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Вышел 22 октября 2009</a:t>
            </a:r>
          </a:p>
          <a:p>
            <a:r>
              <a:rPr lang="ru-RU" dirty="0">
                <a:cs typeface="Calibri"/>
              </a:rPr>
              <a:t>Продуманный интерфейс, унаследован от </a:t>
            </a:r>
            <a:r>
              <a:rPr lang="en-US" dirty="0">
                <a:cs typeface="Calibri"/>
              </a:rPr>
              <a:t>DirectX 10</a:t>
            </a:r>
            <a:r>
              <a:rPr lang="ru-RU" dirty="0">
                <a:cs typeface="Calibri"/>
              </a:rPr>
              <a:t>, покрывающий все возможности современных (для себя) видеокарт и задел на будущее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Очень популярен до сих пор</a:t>
            </a:r>
          </a:p>
          <a:p>
            <a:r>
              <a:rPr lang="ru-RU" dirty="0">
                <a:cs typeface="Calibri"/>
              </a:rPr>
              <a:t>Расширяется за счет минорных изменений</a:t>
            </a:r>
          </a:p>
          <a:p>
            <a:pPr lvl="1"/>
            <a:r>
              <a:rPr lang="ru-RU" dirty="0">
                <a:cs typeface="Calibri"/>
              </a:rPr>
              <a:t>Поддержка частичного обновления константных буферов</a:t>
            </a:r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Не без косяков</a:t>
            </a:r>
          </a:p>
          <a:p>
            <a:pPr lvl="1"/>
            <a:r>
              <a:rPr lang="en-US" dirty="0" err="1"/>
              <a:t>OMSetRenderTargetsAndUnorderedAccessView</a:t>
            </a:r>
            <a:r>
              <a:rPr lang="ru-RU" dirty="0"/>
              <a:t> =)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3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DirectX</a:t>
            </a:r>
            <a:r>
              <a:rPr lang="ru-RU" dirty="0"/>
              <a:t> 11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Существует уже долгое время</a:t>
            </a:r>
          </a:p>
          <a:p>
            <a:r>
              <a:rPr lang="ru-RU" dirty="0">
                <a:cs typeface="Calibri"/>
              </a:rPr>
              <a:t>Огромное количество приложений (десятки тысяч), не только игр, которые его используют</a:t>
            </a:r>
          </a:p>
          <a:p>
            <a:r>
              <a:rPr lang="ru-RU" dirty="0">
                <a:cs typeface="Calibri"/>
              </a:rPr>
              <a:t>Очень хорошо отлаженные драйвера от </a:t>
            </a:r>
            <a:r>
              <a:rPr lang="en-US" dirty="0">
                <a:cs typeface="Calibri"/>
              </a:rPr>
              <a:t>IHV</a:t>
            </a:r>
            <a:r>
              <a:rPr lang="ru-RU" dirty="0">
                <a:cs typeface="Calibri"/>
              </a:rPr>
              <a:t> и сама реализация от </a:t>
            </a:r>
            <a:r>
              <a:rPr lang="en-US" dirty="0">
                <a:cs typeface="Calibri"/>
              </a:rPr>
              <a:t>Microsoft</a:t>
            </a:r>
          </a:p>
          <a:p>
            <a:r>
              <a:rPr lang="ru-RU" dirty="0">
                <a:cs typeface="Calibri"/>
              </a:rPr>
              <a:t>Нет багов и высокая производительность</a:t>
            </a:r>
          </a:p>
          <a:p>
            <a:r>
              <a:rPr lang="ru-RU" dirty="0">
                <a:cs typeface="Calibri"/>
              </a:rPr>
              <a:t>Относительно простой =)</a:t>
            </a:r>
            <a:endParaRPr lang="en-US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0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Долгое время работа с графикой осуществлялась через «прямой» доступ к железу – это было трудоемко, но эффективно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Современные операционные системы такого не разрешают, поскольку работают в защищенном режиме для поддержания многозадачности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Парк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и их сложности выросли в десятки раз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Работаем с графикой через специализированные </a:t>
            </a:r>
            <a:r>
              <a:rPr lang="en-US" sz="2400" dirty="0">
                <a:solidFill>
                  <a:srgbClr val="333333"/>
                </a:solidFill>
              </a:rPr>
              <a:t>API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en-US" sz="2400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зрелый и удобный программный интерфейс, отлаженный, относительно простой и эффективный – хорош как для большинства коммерческих продуктов, так и для обучения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  <a:hlinkClick r:id="rId3"/>
              </a:rPr>
              <a:t>Юров, </a:t>
            </a:r>
            <a:r>
              <a:rPr lang="ru-RU" dirty="0" err="1">
                <a:cs typeface="Calibri"/>
                <a:hlinkClick r:id="rId3"/>
              </a:rPr>
              <a:t>Хорошенко</a:t>
            </a:r>
            <a:r>
              <a:rPr lang="ru-RU" dirty="0">
                <a:cs typeface="Calibri"/>
                <a:hlinkClick r:id="rId3"/>
              </a:rPr>
              <a:t>, </a:t>
            </a:r>
            <a:r>
              <a:rPr lang="en-US" dirty="0">
                <a:cs typeface="Calibri"/>
                <a:hlinkClick r:id="rId3"/>
              </a:rPr>
              <a:t>“</a:t>
            </a:r>
            <a:r>
              <a:rPr lang="ru-RU" dirty="0">
                <a:cs typeface="Calibri"/>
                <a:hlinkClick r:id="rId3"/>
              </a:rPr>
              <a:t>Ассемблер: учебный курс</a:t>
            </a:r>
            <a:r>
              <a:rPr lang="en-US" dirty="0">
                <a:cs typeface="Calibri"/>
                <a:hlinkClick r:id="rId3"/>
              </a:rPr>
              <a:t>”</a:t>
            </a:r>
            <a:endParaRPr lang="ru-RU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Abrash, “Zen of Graphics Programming”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  <a:hlinkClick r:id="rId5"/>
              </a:rPr>
              <a:t>Таненбаум, "Современные операционные системы“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6"/>
              </a:rPr>
              <a:t>Microsoft, Display Drivers Specification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7"/>
              </a:rPr>
              <a:t>AMD, Southern Islands Registers Specification</a:t>
            </a:r>
            <a:endParaRPr lang="ru-RU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8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Разработка графики под </a:t>
            </a:r>
            <a:r>
              <a:rPr lang="en-US" dirty="0"/>
              <a:t>MS-DOS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Одноядерные компьютеры</a:t>
            </a:r>
          </a:p>
          <a:p>
            <a:r>
              <a:rPr lang="ru-RU" sz="2400" dirty="0">
                <a:cs typeface="Calibri"/>
              </a:rPr>
              <a:t>Нет графического ускорителя</a:t>
            </a:r>
          </a:p>
          <a:p>
            <a:r>
              <a:rPr lang="ru-RU" sz="2400" dirty="0">
                <a:cs typeface="Calibri"/>
              </a:rPr>
              <a:t>Все графика в главном потоке, там же, где логика самой игры</a:t>
            </a:r>
          </a:p>
          <a:p>
            <a:r>
              <a:rPr lang="ru-RU" sz="2400" dirty="0">
                <a:cs typeface="Calibri"/>
              </a:rPr>
              <a:t>Требуется максимальная производительность</a:t>
            </a:r>
          </a:p>
          <a:p>
            <a:r>
              <a:rPr lang="ru-RU" sz="2400" dirty="0">
                <a:cs typeface="Calibri"/>
              </a:rPr>
              <a:t>Наиболее популярная операция – вывод на экран спрайта</a:t>
            </a:r>
          </a:p>
          <a:p>
            <a:r>
              <a:rPr lang="ru-RU" sz="2400" dirty="0">
                <a:cs typeface="Calibri"/>
              </a:rPr>
              <a:t>Задача решается </a:t>
            </a:r>
            <a:r>
              <a:rPr lang="en-US" sz="2400" dirty="0">
                <a:cs typeface="Calibri"/>
              </a:rPr>
              <a:t>“</a:t>
            </a:r>
            <a:r>
              <a:rPr lang="ru-RU" sz="2400" dirty="0">
                <a:cs typeface="Calibri"/>
              </a:rPr>
              <a:t>прямым доступом</a:t>
            </a:r>
            <a:r>
              <a:rPr lang="en-US" sz="2400" dirty="0">
                <a:cs typeface="Calibri"/>
              </a:rPr>
              <a:t>”</a:t>
            </a:r>
            <a:r>
              <a:rPr lang="ru-RU" sz="2400" dirty="0">
                <a:cs typeface="Calibri"/>
              </a:rPr>
              <a:t> к железу</a:t>
            </a:r>
          </a:p>
          <a:p>
            <a:pPr lvl="1"/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Отрисовка спрайта в режиме 640</a:t>
            </a:r>
            <a:r>
              <a:rPr lang="en-US" dirty="0"/>
              <a:t>x480, 256 </a:t>
            </a:r>
            <a:r>
              <a:rPr lang="ru-RU" dirty="0"/>
              <a:t>цветов (</a:t>
            </a:r>
            <a:r>
              <a:rPr lang="en-US" dirty="0"/>
              <a:t>SVGA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Определить адрес спрайта в расширенной памяти</a:t>
            </a:r>
          </a:p>
          <a:p>
            <a:r>
              <a:rPr lang="ru-RU" sz="2400" dirty="0">
                <a:cs typeface="Calibri"/>
              </a:rPr>
              <a:t>Отобразить нужную страницу расширенной памяти в физическую память</a:t>
            </a:r>
          </a:p>
          <a:p>
            <a:r>
              <a:rPr lang="ru-RU" sz="2400" dirty="0">
                <a:cs typeface="Calibri"/>
              </a:rPr>
              <a:t>Определить банк памяти экранного буфера</a:t>
            </a:r>
          </a:p>
          <a:p>
            <a:r>
              <a:rPr lang="ru-RU" sz="2400" dirty="0">
                <a:cs typeface="Calibri"/>
              </a:rPr>
              <a:t>Отобразить нужный банк памяти в физическую память</a:t>
            </a:r>
          </a:p>
          <a:p>
            <a:r>
              <a:rPr lang="ru-RU" sz="2400" dirty="0">
                <a:cs typeface="Calibri"/>
              </a:rPr>
              <a:t>Скопировать первую строку спрайта в память экранного буфера при помощи цепочечной команды, обработав ситуацию, когда достигнута граница банка или страницы расширенной памяти</a:t>
            </a:r>
          </a:p>
          <a:p>
            <a:r>
              <a:rPr lang="ru-RU" sz="2400" dirty="0">
                <a:cs typeface="Calibri"/>
              </a:rPr>
              <a:t>Перейти к следующей строке спрайта и экранного буфера</a:t>
            </a:r>
          </a:p>
          <a:p>
            <a:r>
              <a:rPr lang="ru-RU" sz="2400" dirty="0">
                <a:cs typeface="Calibri"/>
              </a:rPr>
              <a:t>Повторить =)</a:t>
            </a:r>
            <a:endParaRPr lang="ru-RU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Отрисовка спрайта в режиме 640</a:t>
            </a:r>
            <a:r>
              <a:rPr lang="en-US" dirty="0"/>
              <a:t>x480, 256 </a:t>
            </a:r>
            <a:r>
              <a:rPr lang="ru-RU" dirty="0"/>
              <a:t>цветов (</a:t>
            </a:r>
            <a:r>
              <a:rPr lang="en-US" dirty="0"/>
              <a:t>SVGA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571817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Функция на 600+ строк ассемблерного кода</a:t>
            </a:r>
          </a:p>
          <a:p>
            <a:r>
              <a:rPr lang="ru-RU" dirty="0">
                <a:cs typeface="Calibri"/>
              </a:rPr>
              <a:t>Только для одного режима, только для некоторых адаптеров, поддерживающих стандарт </a:t>
            </a:r>
            <a:r>
              <a:rPr lang="en-US" dirty="0">
                <a:cs typeface="Calibri"/>
              </a:rPr>
              <a:t>VESA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Подробнее про Ассемблер</a:t>
            </a:r>
            <a:r>
              <a:rPr lang="en-US" baseline="30000" dirty="0">
                <a:cs typeface="Calibri"/>
                <a:hlinkClick r:id="" action="ppaction://noaction"/>
              </a:rPr>
              <a:t>[1]</a:t>
            </a:r>
            <a:endParaRPr lang="en-US" baseline="30000" dirty="0">
              <a:cs typeface="Calibri"/>
            </a:endParaRPr>
          </a:p>
          <a:p>
            <a:r>
              <a:rPr lang="ru-RU" dirty="0">
                <a:cs typeface="Calibri"/>
              </a:rPr>
              <a:t>Подробнее про графику под </a:t>
            </a:r>
            <a:r>
              <a:rPr lang="en-US" dirty="0">
                <a:cs typeface="Calibri"/>
              </a:rPr>
              <a:t>MS-DOS</a:t>
            </a:r>
            <a:r>
              <a:rPr lang="en-US" baseline="30000" dirty="0">
                <a:cs typeface="Calibri"/>
                <a:hlinkClick r:id="" action="ppaction://noaction"/>
              </a:rPr>
              <a:t>[2]</a:t>
            </a:r>
            <a:endParaRPr lang="ru-RU" baseline="30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275514-1D8A-41C4-8991-7FE66BA7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84" y="2504106"/>
            <a:ext cx="3379182" cy="2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Персональный компьютер, как инструмент для работы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Бухгалтер работает с калькулятором, счетами, письмами, таблицами</a:t>
            </a:r>
          </a:p>
          <a:p>
            <a:r>
              <a:rPr lang="ru-RU" dirty="0">
                <a:cs typeface="Calibri"/>
              </a:rPr>
              <a:t>Компьютер без оконного интерфейса может заменить что-то одно</a:t>
            </a:r>
          </a:p>
          <a:p>
            <a:r>
              <a:rPr lang="ru-RU" dirty="0">
                <a:cs typeface="Calibri"/>
              </a:rPr>
              <a:t>А хотелось бы, чтобы сразу все + синергию от такого решения (данные между инструментами не нужно переносить вручную)</a:t>
            </a:r>
          </a:p>
          <a:p>
            <a:r>
              <a:rPr lang="ru-RU" dirty="0">
                <a:cs typeface="Calibri"/>
              </a:rPr>
              <a:t>Возникает потребность в оконных интерфейсах и многозадачных ОС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3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Многозадачная ОС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Если приложения имеют доступ к физической памяти, они могут залезть в память друг к другу</a:t>
            </a:r>
          </a:p>
          <a:p>
            <a:r>
              <a:rPr lang="ru-RU" dirty="0">
                <a:cs typeface="Calibri"/>
              </a:rPr>
              <a:t>Чтобы этого избежать, существует реализованный на аппаратном уровне защищенный режим работы</a:t>
            </a:r>
          </a:p>
          <a:p>
            <a:r>
              <a:rPr lang="ru-RU" dirty="0">
                <a:cs typeface="Calibri"/>
              </a:rPr>
              <a:t>Приложения работают с виртуальной памятью</a:t>
            </a:r>
          </a:p>
          <a:p>
            <a:r>
              <a:rPr lang="ru-RU" dirty="0">
                <a:cs typeface="Calibri"/>
              </a:rPr>
              <a:t>Доступа к физической памяти нет, напрямую к железу тоже</a:t>
            </a:r>
          </a:p>
          <a:p>
            <a:r>
              <a:rPr lang="ru-RU" dirty="0">
                <a:cs typeface="Calibri"/>
              </a:rPr>
              <a:t>Подробнее у Таненбаума</a:t>
            </a:r>
            <a:r>
              <a:rPr lang="en-US" baseline="30000" dirty="0">
                <a:cs typeface="Calibri"/>
                <a:hlinkClick r:id="" action="ppaction://noaction"/>
              </a:rPr>
              <a:t>[3]</a:t>
            </a:r>
            <a:endParaRPr lang="ru-RU" baseline="30000" dirty="0">
              <a:cs typeface="Calibri"/>
            </a:endParaRPr>
          </a:p>
          <a:p>
            <a:r>
              <a:rPr lang="ru-RU" b="1" dirty="0">
                <a:cs typeface="Calibri"/>
              </a:rPr>
              <a:t>Противоречие: ПК как инструмент против ПК для игр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GDI </a:t>
            </a:r>
            <a:r>
              <a:rPr lang="ru-RU" dirty="0"/>
              <a:t>под </a:t>
            </a:r>
            <a:r>
              <a:rPr lang="en-US" dirty="0"/>
              <a:t>Windows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6424559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Поддержка кистей и стиля линий</a:t>
            </a:r>
          </a:p>
          <a:p>
            <a:r>
              <a:rPr lang="ru-RU" dirty="0">
                <a:cs typeface="Calibri"/>
              </a:rPr>
              <a:t>Шрифты и вывод текста</a:t>
            </a:r>
          </a:p>
          <a:p>
            <a:r>
              <a:rPr lang="ru-RU" dirty="0">
                <a:cs typeface="Calibri"/>
              </a:rPr>
              <a:t>Графические примитивы</a:t>
            </a:r>
          </a:p>
          <a:p>
            <a:r>
              <a:rPr lang="ru-RU" dirty="0">
                <a:cs typeface="Calibri"/>
              </a:rPr>
              <a:t>Единый </a:t>
            </a:r>
            <a:r>
              <a:rPr lang="en-US" dirty="0">
                <a:cs typeface="Calibri"/>
              </a:rPr>
              <a:t>API </a:t>
            </a:r>
            <a:r>
              <a:rPr lang="ru-RU" dirty="0">
                <a:cs typeface="Calibri"/>
              </a:rPr>
              <a:t>для монитора, принтера и так далее</a:t>
            </a:r>
          </a:p>
          <a:p>
            <a:r>
              <a:rPr lang="ru-RU" dirty="0">
                <a:cs typeface="Calibri"/>
              </a:rPr>
              <a:t>Мощная</a:t>
            </a:r>
          </a:p>
          <a:p>
            <a:r>
              <a:rPr lang="ru-RU" dirty="0">
                <a:cs typeface="Calibri"/>
              </a:rPr>
              <a:t>Гибкая</a:t>
            </a:r>
          </a:p>
          <a:p>
            <a:r>
              <a:rPr lang="ru-RU" dirty="0">
                <a:cs typeface="Calibri"/>
              </a:rPr>
              <a:t>Универсальная</a:t>
            </a:r>
          </a:p>
          <a:p>
            <a:r>
              <a:rPr lang="ru-RU" b="1" dirty="0">
                <a:cs typeface="Calibri"/>
              </a:rPr>
              <a:t>Тормозная =(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DI Drawing Example, VC++ Source Code, Download, Draw Clock Tool">
            <a:extLst>
              <a:ext uri="{FF2B5EF4-FFF2-40B4-BE49-F238E27FC236}">
                <a16:creationId xmlns:a16="http://schemas.microsoft.com/office/drawing/2014/main" id="{6CD5ED56-4D74-44DC-824C-5ED8C575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2" y="2176272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BAA76B-7B28-429A-BE34-4FB4954A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3583" y="4330212"/>
            <a:ext cx="2543175" cy="147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</a:t>
            </a:r>
            <a:r>
              <a:rPr lang="en-US" dirty="0"/>
              <a:t> </a:t>
            </a:r>
            <a:r>
              <a:rPr lang="ru-RU" dirty="0"/>
              <a:t>аналога прямого доступа в защищенном режиме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5C15440-65CC-4317-89E2-E8C6BFEAC9A7}"/>
              </a:ext>
            </a:extLst>
          </p:cNvPr>
          <p:cNvGrpSpPr/>
          <p:nvPr/>
        </p:nvGrpSpPr>
        <p:grpSpPr>
          <a:xfrm>
            <a:off x="971654" y="1920240"/>
            <a:ext cx="5521070" cy="4261329"/>
            <a:chOff x="3484254" y="1838731"/>
            <a:chExt cx="5521070" cy="426132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738E5E8-14FB-4FEF-B9E9-182C0F544F37}"/>
                </a:ext>
              </a:extLst>
            </p:cNvPr>
            <p:cNvSpPr/>
            <p:nvPr/>
          </p:nvSpPr>
          <p:spPr>
            <a:xfrm>
              <a:off x="5578575" y="1838731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Программа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843F6D9-C3F6-4ED3-A64E-5AE5BA2B18D0}"/>
                </a:ext>
              </a:extLst>
            </p:cNvPr>
            <p:cNvSpPr/>
            <p:nvPr/>
          </p:nvSpPr>
          <p:spPr>
            <a:xfrm>
              <a:off x="5578574" y="2896864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D4375E4-453C-4A91-84F1-BE7241D5853F}"/>
                </a:ext>
              </a:extLst>
            </p:cNvPr>
            <p:cNvSpPr/>
            <p:nvPr/>
          </p:nvSpPr>
          <p:spPr>
            <a:xfrm>
              <a:off x="5279551" y="3954996"/>
              <a:ext cx="2114821" cy="1145709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Реализация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HAL/UMD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5C6E48E-9960-4160-9819-F251FCA5BCB3}"/>
                </a:ext>
              </a:extLst>
            </p:cNvPr>
            <p:cNvSpPr/>
            <p:nvPr/>
          </p:nvSpPr>
          <p:spPr>
            <a:xfrm>
              <a:off x="5578574" y="3960630"/>
              <a:ext cx="1516777" cy="32101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HAL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A8F503D-A657-4C3A-95C1-42D9DF52A7E3}"/>
                </a:ext>
              </a:extLst>
            </p:cNvPr>
            <p:cNvSpPr/>
            <p:nvPr/>
          </p:nvSpPr>
          <p:spPr>
            <a:xfrm>
              <a:off x="5279550" y="5530457"/>
              <a:ext cx="2114821" cy="5696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KMD</a:t>
              </a:r>
            </a:p>
          </p:txBody>
        </p:sp>
        <p:sp>
          <p:nvSpPr>
            <p:cNvPr id="9" name="Стрелка: вниз 8">
              <a:extLst>
                <a:ext uri="{FF2B5EF4-FFF2-40B4-BE49-F238E27FC236}">
                  <a16:creationId xmlns:a16="http://schemas.microsoft.com/office/drawing/2014/main" id="{A4B8A105-9692-4C81-A31A-433028F765BC}"/>
                </a:ext>
              </a:extLst>
            </p:cNvPr>
            <p:cNvSpPr/>
            <p:nvPr/>
          </p:nvSpPr>
          <p:spPr>
            <a:xfrm>
              <a:off x="6162029" y="2507106"/>
              <a:ext cx="349862" cy="3497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Стрелка: вниз 15">
              <a:extLst>
                <a:ext uri="{FF2B5EF4-FFF2-40B4-BE49-F238E27FC236}">
                  <a16:creationId xmlns:a16="http://schemas.microsoft.com/office/drawing/2014/main" id="{F6608C57-93C0-444C-B877-5E844B46C713}"/>
                </a:ext>
              </a:extLst>
            </p:cNvPr>
            <p:cNvSpPr/>
            <p:nvPr/>
          </p:nvSpPr>
          <p:spPr>
            <a:xfrm>
              <a:off x="6162029" y="3560634"/>
              <a:ext cx="349862" cy="3497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Стрелка: вниз 16">
              <a:extLst>
                <a:ext uri="{FF2B5EF4-FFF2-40B4-BE49-F238E27FC236}">
                  <a16:creationId xmlns:a16="http://schemas.microsoft.com/office/drawing/2014/main" id="{6EEF7D64-32E0-451E-8811-CDE1374EC835}"/>
                </a:ext>
              </a:extLst>
            </p:cNvPr>
            <p:cNvSpPr/>
            <p:nvPr/>
          </p:nvSpPr>
          <p:spPr>
            <a:xfrm>
              <a:off x="6162029" y="5140700"/>
              <a:ext cx="349862" cy="3497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C373BBE-794B-4451-B462-405E89B51C01}"/>
                </a:ext>
              </a:extLst>
            </p:cNvPr>
            <p:cNvCxnSpPr/>
            <p:nvPr/>
          </p:nvCxnSpPr>
          <p:spPr>
            <a:xfrm>
              <a:off x="3484255" y="5248050"/>
              <a:ext cx="552106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A5E01C-31B4-4647-8F1E-37D882CA169C}"/>
                </a:ext>
              </a:extLst>
            </p:cNvPr>
            <p:cNvSpPr txBox="1"/>
            <p:nvPr/>
          </p:nvSpPr>
          <p:spPr>
            <a:xfrm>
              <a:off x="3484255" y="4501063"/>
              <a:ext cx="1547113" cy="64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Режим пользователя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FF454F-6733-48DC-93B0-5742BF9D3F1D}"/>
                </a:ext>
              </a:extLst>
            </p:cNvPr>
            <p:cNvSpPr txBox="1"/>
            <p:nvPr/>
          </p:nvSpPr>
          <p:spPr>
            <a:xfrm>
              <a:off x="3484254" y="5376712"/>
              <a:ext cx="154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Режим ядра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A6EAC7-92EA-4F91-BBA0-B5E37A32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947" y="1920240"/>
            <a:ext cx="4955452" cy="3916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API – Application Programming Interface</a:t>
            </a:r>
          </a:p>
          <a:p>
            <a:r>
              <a:rPr lang="en-US" dirty="0">
                <a:cs typeface="Calibri"/>
              </a:rPr>
              <a:t>HAL – Hardware Abstraction Layer</a:t>
            </a:r>
          </a:p>
          <a:p>
            <a:r>
              <a:rPr lang="en-US" dirty="0">
                <a:cs typeface="Calibri"/>
              </a:rPr>
              <a:t>UMD – User Mode Driver</a:t>
            </a:r>
          </a:p>
          <a:p>
            <a:r>
              <a:rPr lang="en-US" dirty="0">
                <a:cs typeface="Calibri"/>
              </a:rPr>
              <a:t>KMD – Kernel Mode Driver</a:t>
            </a:r>
          </a:p>
          <a:p>
            <a:r>
              <a:rPr lang="ru-RU" dirty="0">
                <a:cs typeface="Calibri"/>
              </a:rPr>
              <a:t>Спецификация в открытом доступе</a:t>
            </a:r>
            <a:r>
              <a:rPr lang="en-US" baseline="30000" dirty="0">
                <a:cs typeface="Calibri"/>
                <a:hlinkClick r:id="" action="ppaction://noaction"/>
              </a:rPr>
              <a:t>[4]</a:t>
            </a:r>
            <a:endParaRPr lang="ru-RU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9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Копирование спрайта в </a:t>
            </a:r>
            <a:r>
              <a:rPr lang="en-US" dirty="0"/>
              <a:t>GDI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50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Поверхность для рисования – двумерный массив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8B23D8F-5655-4A87-87C0-7EEF72494FDB}"/>
              </a:ext>
            </a:extLst>
          </p:cNvPr>
          <p:cNvGrpSpPr/>
          <p:nvPr/>
        </p:nvGrpSpPr>
        <p:grpSpPr>
          <a:xfrm>
            <a:off x="986894" y="3167161"/>
            <a:ext cx="9048646" cy="2167731"/>
            <a:chOff x="986894" y="3167161"/>
            <a:chExt cx="9048646" cy="216773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309610A-FA08-40B2-A797-F0BCA375B2C7}"/>
                </a:ext>
              </a:extLst>
            </p:cNvPr>
            <p:cNvSpPr/>
            <p:nvPr/>
          </p:nvSpPr>
          <p:spPr>
            <a:xfrm>
              <a:off x="1619089" y="4706512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Спрайт в памяти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Стрелка: изогнутая 4">
              <a:extLst>
                <a:ext uri="{FF2B5EF4-FFF2-40B4-BE49-F238E27FC236}">
                  <a16:creationId xmlns:a16="http://schemas.microsoft.com/office/drawing/2014/main" id="{08840538-322E-4AA2-AFD7-6DCD51D456B7}"/>
                </a:ext>
              </a:extLst>
            </p:cNvPr>
            <p:cNvSpPr/>
            <p:nvPr/>
          </p:nvSpPr>
          <p:spPr>
            <a:xfrm>
              <a:off x="2250023" y="3578463"/>
              <a:ext cx="786482" cy="87106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F5A18C6-3D0B-4DE4-AFC3-74294CB02F49}"/>
                </a:ext>
              </a:extLst>
            </p:cNvPr>
            <p:cNvSpPr/>
            <p:nvPr/>
          </p:nvSpPr>
          <p:spPr>
            <a:xfrm>
              <a:off x="3291973" y="3316345"/>
              <a:ext cx="1516777" cy="871062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Поверхность для рисования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1FAB5D5-0967-43D0-89CF-BE0EAEC34F40}"/>
                </a:ext>
              </a:extLst>
            </p:cNvPr>
            <p:cNvSpPr/>
            <p:nvPr/>
          </p:nvSpPr>
          <p:spPr>
            <a:xfrm>
              <a:off x="6281381" y="3316345"/>
              <a:ext cx="1516777" cy="871062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Буфер рабочего стола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94268C6-8D49-4FBA-8AE5-3B14502A3475}"/>
                </a:ext>
              </a:extLst>
            </p:cNvPr>
            <p:cNvSpPr/>
            <p:nvPr/>
          </p:nvSpPr>
          <p:spPr>
            <a:xfrm>
              <a:off x="8114960" y="4702390"/>
              <a:ext cx="1516777" cy="62838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Экранный буфер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Стрелка: вправо 5">
              <a:extLst>
                <a:ext uri="{FF2B5EF4-FFF2-40B4-BE49-F238E27FC236}">
                  <a16:creationId xmlns:a16="http://schemas.microsoft.com/office/drawing/2014/main" id="{09732DA9-F8BA-4A27-9C69-6950B33050A5}"/>
                </a:ext>
              </a:extLst>
            </p:cNvPr>
            <p:cNvSpPr/>
            <p:nvPr/>
          </p:nvSpPr>
          <p:spPr>
            <a:xfrm>
              <a:off x="5023626" y="3574341"/>
              <a:ext cx="1057133" cy="3835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Стрелка: изогнутая 14">
              <a:extLst>
                <a:ext uri="{FF2B5EF4-FFF2-40B4-BE49-F238E27FC236}">
                  <a16:creationId xmlns:a16="http://schemas.microsoft.com/office/drawing/2014/main" id="{1AE781B3-E3F5-4189-AF45-8DDB6F871305}"/>
                </a:ext>
              </a:extLst>
            </p:cNvPr>
            <p:cNvSpPr/>
            <p:nvPr/>
          </p:nvSpPr>
          <p:spPr>
            <a:xfrm rot="5400000">
              <a:off x="8219633" y="3616632"/>
              <a:ext cx="786482" cy="87106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A32AF1-1DDA-4298-9E31-8A4F24F4053C}"/>
                </a:ext>
              </a:extLst>
            </p:cNvPr>
            <p:cNvSpPr txBox="1"/>
            <p:nvPr/>
          </p:nvSpPr>
          <p:spPr>
            <a:xfrm>
              <a:off x="1656286" y="3171283"/>
              <a:ext cx="151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Копирование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4531E6-50B2-4FCA-A70E-6031E2D3C332}"/>
                </a:ext>
              </a:extLst>
            </p:cNvPr>
            <p:cNvSpPr txBox="1"/>
            <p:nvPr/>
          </p:nvSpPr>
          <p:spPr>
            <a:xfrm>
              <a:off x="4795936" y="3167161"/>
              <a:ext cx="151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Копирование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DADBDA-0194-4492-B10B-6D90F0DB8A71}"/>
                </a:ext>
              </a:extLst>
            </p:cNvPr>
            <p:cNvSpPr txBox="1"/>
            <p:nvPr/>
          </p:nvSpPr>
          <p:spPr>
            <a:xfrm>
              <a:off x="7816676" y="3176873"/>
              <a:ext cx="151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Копирование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F55ED4E-E0D1-4233-832D-AED74845B219}"/>
                </a:ext>
              </a:extLst>
            </p:cNvPr>
            <p:cNvCxnSpPr/>
            <p:nvPr/>
          </p:nvCxnSpPr>
          <p:spPr>
            <a:xfrm>
              <a:off x="1024890" y="4309110"/>
              <a:ext cx="90106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018FC4-8C25-42B6-85AA-662F47C4FAE2}"/>
                </a:ext>
              </a:extLst>
            </p:cNvPr>
            <p:cNvSpPr txBox="1"/>
            <p:nvPr/>
          </p:nvSpPr>
          <p:spPr>
            <a:xfrm>
              <a:off x="986894" y="4313232"/>
              <a:ext cx="681708" cy="36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KMD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3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16122</TotalTime>
  <Words>810</Words>
  <Application>Microsoft Office PowerPoint</Application>
  <PresentationFormat>Widescreen</PresentationFormat>
  <Paragraphs>149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Глава 1. История</vt:lpstr>
      <vt:lpstr>Разработка графики под MS-DOS</vt:lpstr>
      <vt:lpstr>Отрисовка спрайта в режиме 640x480, 256 цветов (SVGA)</vt:lpstr>
      <vt:lpstr>Отрисовка спрайта в режиме 640x480, 256 цветов (SVGA)</vt:lpstr>
      <vt:lpstr>Персональный компьютер, как инструмент для работы</vt:lpstr>
      <vt:lpstr>Многозадачная ОС</vt:lpstr>
      <vt:lpstr>Библиотека GDI под Windows</vt:lpstr>
      <vt:lpstr>Идея аналога прямого доступа в защищенном режиме</vt:lpstr>
      <vt:lpstr>Копирование спрайта в GDI</vt:lpstr>
      <vt:lpstr>Копирование спрайта с «прямым» доступом</vt:lpstr>
      <vt:lpstr>Идея аналога прямого доступа в защищенном режиме</vt:lpstr>
      <vt:lpstr>Развитие DirectX</vt:lpstr>
      <vt:lpstr>Развитие DirectX</vt:lpstr>
      <vt:lpstr>DirectX 11</vt:lpstr>
      <vt:lpstr>DirectX 11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170</cp:revision>
  <dcterms:created xsi:type="dcterms:W3CDTF">2020-11-03T09:20:39Z</dcterms:created>
  <dcterms:modified xsi:type="dcterms:W3CDTF">2023-02-04T16:42:19Z</dcterms:modified>
</cp:coreProperties>
</file>