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68" r:id="rId14"/>
    <p:sldId id="270" r:id="rId15"/>
    <p:sldId id="291" r:id="rId16"/>
    <p:sldId id="289" r:id="rId17"/>
    <p:sldId id="271" r:id="rId18"/>
    <p:sldId id="272" r:id="rId19"/>
    <p:sldId id="269" r:id="rId20"/>
    <p:sldId id="273" r:id="rId21"/>
    <p:sldId id="29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E7DD-7C54-4C01-A2A4-6BA49D7CC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984AB-7A32-44A8-A618-498D67B6B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смешивание двух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ru-RU" dirty="0"/>
              <a:t> с разными </a:t>
            </a:r>
            <a:r>
              <a:rPr lang="en-US" dirty="0"/>
              <a:t>DirectX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3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</a:t>
            </a:r>
            <a:r>
              <a:rPr lang="en-US" dirty="0"/>
              <a:t>tiling </a:t>
            </a:r>
            <a:r>
              <a:rPr lang="ru-RU" dirty="0"/>
              <a:t>и </a:t>
            </a:r>
            <a:r>
              <a:rPr lang="en-US" dirty="0" err="1"/>
              <a:t>cmask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4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знаю, зачем там </a:t>
            </a:r>
            <a:r>
              <a:rPr lang="en-US" dirty="0"/>
              <a:t>Close() </a:t>
            </a:r>
            <a:r>
              <a:rPr lang="ru-RU" dirty="0"/>
              <a:t>и </a:t>
            </a:r>
            <a:r>
              <a:rPr lang="en-US" dirty="0"/>
              <a:t>Reset()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3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984AB-7A32-44A8-A618-498D67B6BB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-Graphics-Sampl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thark/DX12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13. DirectX 12</a:t>
            </a:r>
            <a:r>
              <a:rPr lang="ru-RU" sz="4800" dirty="0">
                <a:ea typeface="+mj-lt"/>
                <a:cs typeface="+mj-lt"/>
              </a:rPr>
              <a:t>, инициализация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Включение отладочного слоя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367204" cy="146832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400" dirty="0">
                <a:cs typeface="Calibri"/>
              </a:rPr>
              <a:t>Полезная информация о том, что мы сделали не так =)</a:t>
            </a:r>
          </a:p>
          <a:p>
            <a:r>
              <a:rPr lang="ru-RU" sz="2400" dirty="0">
                <a:cs typeface="Calibri"/>
              </a:rPr>
              <a:t>Есть </a:t>
            </a:r>
            <a:r>
              <a:rPr lang="en-US" sz="2400" dirty="0">
                <a:cs typeface="Calibri"/>
              </a:rPr>
              <a:t>CPU</a:t>
            </a:r>
            <a:r>
              <a:rPr lang="ru-RU" sz="2400" dirty="0">
                <a:cs typeface="Calibri"/>
              </a:rPr>
              <a:t> отладка и валидация на </a:t>
            </a:r>
            <a:r>
              <a:rPr lang="en-US" sz="2400" dirty="0">
                <a:cs typeface="Calibri"/>
              </a:rPr>
              <a:t>GPU</a:t>
            </a:r>
          </a:p>
          <a:p>
            <a:r>
              <a:rPr lang="ru-RU" sz="2400" dirty="0">
                <a:cs typeface="Calibri"/>
              </a:rPr>
              <a:t>Валидация на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сильно замедляет, но дает больше информации, кроме того не видно по </a:t>
            </a:r>
            <a:r>
              <a:rPr lang="en-US" sz="2400" dirty="0" err="1">
                <a:cs typeface="Calibri"/>
              </a:rPr>
              <a:t>callstack</a:t>
            </a:r>
            <a:r>
              <a:rPr lang="ru-RU" sz="2400" dirty="0">
                <a:cs typeface="Calibri"/>
              </a:rPr>
              <a:t>, где случилась проблема, так что нужно использовать отладочные имена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3852582"/>
            <a:ext cx="10195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ID3D12Debug1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D3D12GetDebugInterface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ID3D12Debug1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EnableDebugLayer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SetEnableGPUBasedValidation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3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ID3D12CommandQueue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Бывают нескольких типов</a:t>
            </a:r>
          </a:p>
          <a:p>
            <a:r>
              <a:rPr lang="ru-RU" sz="2000" dirty="0">
                <a:cs typeface="Calibri"/>
              </a:rPr>
              <a:t>Каждый тип – абстракция над частями аппаратной структуры </a:t>
            </a:r>
            <a:r>
              <a:rPr lang="en-US" sz="2000" dirty="0">
                <a:cs typeface="Calibri"/>
              </a:rPr>
              <a:t>GPU</a:t>
            </a:r>
            <a:endParaRPr lang="ru-RU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D3D_COMMAND_LIST_TYPE_DIRECT</a:t>
            </a:r>
          </a:p>
          <a:p>
            <a:pPr lvl="1"/>
            <a:r>
              <a:rPr lang="ru-RU" sz="1600" dirty="0">
                <a:cs typeface="Calibri"/>
              </a:rPr>
              <a:t>Отрисовка (</a:t>
            </a:r>
            <a:r>
              <a:rPr lang="en-US" sz="1600" dirty="0">
                <a:cs typeface="Calibri"/>
              </a:rPr>
              <a:t>Draw()</a:t>
            </a:r>
            <a:r>
              <a:rPr lang="ru-RU" sz="1600" dirty="0">
                <a:cs typeface="Calibri"/>
              </a:rPr>
              <a:t>), вычислительные шейдеры (</a:t>
            </a:r>
            <a:r>
              <a:rPr lang="en-US" sz="1600" dirty="0">
                <a:cs typeface="Calibri"/>
              </a:rPr>
              <a:t>Dispatch()</a:t>
            </a:r>
            <a:r>
              <a:rPr lang="ru-RU" sz="1600" dirty="0">
                <a:cs typeface="Calibri"/>
              </a:rPr>
              <a:t>), копирование с помощью вычислительных блоков</a:t>
            </a:r>
          </a:p>
          <a:p>
            <a:pPr lvl="1"/>
            <a:r>
              <a:rPr lang="ru-RU" sz="1600" dirty="0">
                <a:cs typeface="Calibri"/>
              </a:rPr>
              <a:t>Все команды выполняются последовательно</a:t>
            </a:r>
          </a:p>
          <a:p>
            <a:r>
              <a:rPr lang="en-US" sz="2000" dirty="0">
                <a:cs typeface="Calibri"/>
              </a:rPr>
              <a:t>D3D_COMMAND_LIST_TYPE_COMPUTE</a:t>
            </a:r>
          </a:p>
          <a:p>
            <a:pPr lvl="1"/>
            <a:r>
              <a:rPr lang="ru-RU" sz="1600" dirty="0">
                <a:cs typeface="Calibri"/>
              </a:rPr>
              <a:t>Поскольку при отрисовке мелкой геометрии часть блоков может простаивать, позволяет параллельно с отрисовкой выполнять вычислительные шейдеры</a:t>
            </a:r>
          </a:p>
          <a:p>
            <a:pPr lvl="1"/>
            <a:r>
              <a:rPr lang="ru-RU" sz="1600" dirty="0">
                <a:cs typeface="Calibri"/>
              </a:rPr>
              <a:t>Вычислительные шейдеры (</a:t>
            </a:r>
            <a:r>
              <a:rPr lang="en-US" sz="1600" dirty="0">
                <a:cs typeface="Calibri"/>
              </a:rPr>
              <a:t>Dispatch()</a:t>
            </a:r>
            <a:r>
              <a:rPr lang="ru-RU" sz="1600" dirty="0">
                <a:cs typeface="Calibri"/>
              </a:rPr>
              <a:t>), копирование с помощью вычислительных блоков</a:t>
            </a:r>
          </a:p>
          <a:p>
            <a:r>
              <a:rPr lang="en-US" sz="2000" dirty="0">
                <a:cs typeface="Calibri"/>
              </a:rPr>
              <a:t>D3D_COMMAND_LIST_TYPE_COPY</a:t>
            </a:r>
          </a:p>
          <a:p>
            <a:pPr lvl="1"/>
            <a:r>
              <a:rPr lang="ru-RU" sz="1600" dirty="0">
                <a:cs typeface="Calibri"/>
              </a:rPr>
              <a:t>Отдельный блок </a:t>
            </a:r>
            <a:r>
              <a:rPr lang="en-US" sz="1600" dirty="0">
                <a:cs typeface="Calibri"/>
              </a:rPr>
              <a:t>GPU</a:t>
            </a:r>
            <a:r>
              <a:rPr lang="ru-RU" sz="1600" dirty="0">
                <a:cs typeface="Calibri"/>
              </a:rPr>
              <a:t>, отвечающий за копирование, в том числе при помощи </a:t>
            </a:r>
            <a:r>
              <a:rPr lang="en-US" sz="1600" dirty="0">
                <a:cs typeface="Calibri"/>
              </a:rPr>
              <a:t>DMA (</a:t>
            </a:r>
            <a:r>
              <a:rPr lang="ru-RU" sz="1600" dirty="0">
                <a:cs typeface="Calibri"/>
              </a:rPr>
              <a:t>то есть с </a:t>
            </a:r>
            <a:r>
              <a:rPr lang="en-US" sz="1600" dirty="0">
                <a:cs typeface="Calibri"/>
              </a:rPr>
              <a:t>CPU)</a:t>
            </a:r>
          </a:p>
          <a:p>
            <a:pPr lvl="1"/>
            <a:r>
              <a:rPr lang="ru-RU" sz="1600" dirty="0">
                <a:cs typeface="Calibri"/>
              </a:rPr>
              <a:t>Только копирование</a:t>
            </a:r>
            <a:endParaRPr lang="en-US" sz="16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Абстракции </a:t>
            </a:r>
            <a:r>
              <a:rPr lang="en-US" dirty="0"/>
              <a:t>GPU </a:t>
            </a:r>
            <a:r>
              <a:rPr lang="ru-RU" dirty="0"/>
              <a:t>в </a:t>
            </a:r>
            <a:r>
              <a:rPr lang="en-US" dirty="0"/>
              <a:t>DirectX12/DXGI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032DBB9E-C968-01E8-3EBF-EA5A9701AAC5}"/>
              </a:ext>
            </a:extLst>
          </p:cNvPr>
          <p:cNvSpPr/>
          <p:nvPr/>
        </p:nvSpPr>
        <p:spPr>
          <a:xfrm>
            <a:off x="1850468" y="4697676"/>
            <a:ext cx="5525403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Shader Engine(s)</a:t>
            </a:r>
          </a:p>
        </p:txBody>
      </p:sp>
      <p:sp>
        <p:nvSpPr>
          <p:cNvPr id="13" name="Параллелограмм 12">
            <a:extLst>
              <a:ext uri="{FF2B5EF4-FFF2-40B4-BE49-F238E27FC236}">
                <a16:creationId xmlns:a16="http://schemas.microsoft.com/office/drawing/2014/main" id="{B39255E8-D209-B7AB-AC65-2062A7FB0F30}"/>
              </a:ext>
            </a:extLst>
          </p:cNvPr>
          <p:cNvSpPr/>
          <p:nvPr/>
        </p:nvSpPr>
        <p:spPr>
          <a:xfrm>
            <a:off x="6096000" y="4697675"/>
            <a:ext cx="2562631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14" name="Параллелограмм 13">
            <a:extLst>
              <a:ext uri="{FF2B5EF4-FFF2-40B4-BE49-F238E27FC236}">
                <a16:creationId xmlns:a16="http://schemas.microsoft.com/office/drawing/2014/main" id="{AD47B0FF-EFEE-9993-A600-3224150DEC6E}"/>
              </a:ext>
            </a:extLst>
          </p:cNvPr>
          <p:cNvSpPr/>
          <p:nvPr/>
        </p:nvSpPr>
        <p:spPr>
          <a:xfrm>
            <a:off x="7375871" y="4697674"/>
            <a:ext cx="2562631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 Engine</a:t>
            </a:r>
          </a:p>
        </p:txBody>
      </p:sp>
      <p:sp>
        <p:nvSpPr>
          <p:cNvPr id="15" name="Параллелограмм 14">
            <a:extLst>
              <a:ext uri="{FF2B5EF4-FFF2-40B4-BE49-F238E27FC236}">
                <a16:creationId xmlns:a16="http://schemas.microsoft.com/office/drawing/2014/main" id="{57BD30B8-BBFD-68B5-7B33-70A5730FF3BC}"/>
              </a:ext>
            </a:extLst>
          </p:cNvPr>
          <p:cNvSpPr/>
          <p:nvPr/>
        </p:nvSpPr>
        <p:spPr>
          <a:xfrm>
            <a:off x="1850468" y="3679918"/>
            <a:ext cx="8088034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IDXGIAdapter</a:t>
            </a:r>
            <a:endParaRPr lang="en-US" dirty="0"/>
          </a:p>
        </p:txBody>
      </p:sp>
      <p:sp>
        <p:nvSpPr>
          <p:cNvPr id="16" name="Параллелограмм 15">
            <a:extLst>
              <a:ext uri="{FF2B5EF4-FFF2-40B4-BE49-F238E27FC236}">
                <a16:creationId xmlns:a16="http://schemas.microsoft.com/office/drawing/2014/main" id="{F651E0F3-C382-CCC6-CEEB-6D6F0CD397E5}"/>
              </a:ext>
            </a:extLst>
          </p:cNvPr>
          <p:cNvSpPr/>
          <p:nvPr/>
        </p:nvSpPr>
        <p:spPr>
          <a:xfrm>
            <a:off x="1850468" y="2740129"/>
            <a:ext cx="6808163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ID3D12Device</a:t>
            </a:r>
          </a:p>
        </p:txBody>
      </p:sp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E6B16C9-C801-DD2A-97BF-02B41A1FA1EA}"/>
              </a:ext>
            </a:extLst>
          </p:cNvPr>
          <p:cNvSpPr/>
          <p:nvPr/>
        </p:nvSpPr>
        <p:spPr>
          <a:xfrm>
            <a:off x="7375871" y="2740129"/>
            <a:ext cx="2562631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7750BD1D-CB9B-C7F5-5945-4C9497D16578}"/>
              </a:ext>
            </a:extLst>
          </p:cNvPr>
          <p:cNvSpPr/>
          <p:nvPr/>
        </p:nvSpPr>
        <p:spPr>
          <a:xfrm>
            <a:off x="1849023" y="1807334"/>
            <a:ext cx="2744645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Graphics Queue</a:t>
            </a:r>
          </a:p>
        </p:txBody>
      </p:sp>
      <p:sp>
        <p:nvSpPr>
          <p:cNvPr id="19" name="Параллелограмм 18">
            <a:extLst>
              <a:ext uri="{FF2B5EF4-FFF2-40B4-BE49-F238E27FC236}">
                <a16:creationId xmlns:a16="http://schemas.microsoft.com/office/drawing/2014/main" id="{30850D7C-0AAC-C4DA-24F5-BF87E1A1A372}"/>
              </a:ext>
            </a:extLst>
          </p:cNvPr>
          <p:cNvSpPr/>
          <p:nvPr/>
        </p:nvSpPr>
        <p:spPr>
          <a:xfrm>
            <a:off x="6096000" y="1807333"/>
            <a:ext cx="2562631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Queue</a:t>
            </a:r>
          </a:p>
        </p:txBody>
      </p:sp>
      <p:sp>
        <p:nvSpPr>
          <p:cNvPr id="21" name="Параллелограмм 20">
            <a:extLst>
              <a:ext uri="{FF2B5EF4-FFF2-40B4-BE49-F238E27FC236}">
                <a16:creationId xmlns:a16="http://schemas.microsoft.com/office/drawing/2014/main" id="{DB1C2E11-9A3C-A985-B58D-4E1986D9D6FD}"/>
              </a:ext>
            </a:extLst>
          </p:cNvPr>
          <p:cNvSpPr/>
          <p:nvPr/>
        </p:nvSpPr>
        <p:spPr>
          <a:xfrm>
            <a:off x="4728012" y="1803659"/>
            <a:ext cx="2647859" cy="1477774"/>
          </a:xfrm>
          <a:prstGeom prst="parallelogram">
            <a:avLst>
              <a:gd name="adj" fmla="val 86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3C212-493C-A9E0-4A85-78DA793939C7}"/>
              </a:ext>
            </a:extLst>
          </p:cNvPr>
          <p:cNvSpPr txBox="1"/>
          <p:nvPr/>
        </p:nvSpPr>
        <p:spPr>
          <a:xfrm>
            <a:off x="3940371" y="2631808"/>
            <a:ext cx="648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46CA3-7483-4455-7249-B688E26D4FA5}"/>
              </a:ext>
            </a:extLst>
          </p:cNvPr>
          <p:cNvSpPr txBox="1"/>
          <p:nvPr/>
        </p:nvSpPr>
        <p:spPr>
          <a:xfrm>
            <a:off x="1066081" y="5521070"/>
            <a:ext cx="7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47DC2-5DBF-785B-2976-CF91B4376B55}"/>
              </a:ext>
            </a:extLst>
          </p:cNvPr>
          <p:cNvSpPr txBox="1"/>
          <p:nvPr/>
        </p:nvSpPr>
        <p:spPr>
          <a:xfrm>
            <a:off x="1116636" y="3497889"/>
            <a:ext cx="7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C746C95-EDE0-7DE2-7BB0-5C397E07EA6C}"/>
              </a:ext>
            </a:extLst>
          </p:cNvPr>
          <p:cNvCxnSpPr>
            <a:cxnSpLocks/>
          </p:cNvCxnSpPr>
          <p:nvPr/>
        </p:nvCxnSpPr>
        <p:spPr>
          <a:xfrm>
            <a:off x="971654" y="5157692"/>
            <a:ext cx="7948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394E13B-D05E-C7D8-7F03-42AC03E4B2C6}"/>
              </a:ext>
            </a:extLst>
          </p:cNvPr>
          <p:cNvCxnSpPr/>
          <p:nvPr/>
        </p:nvCxnSpPr>
        <p:spPr>
          <a:xfrm>
            <a:off x="1849023" y="3285107"/>
            <a:ext cx="0" cy="2890341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AE5BB33-6691-50E0-EDCC-2F9BB3D7F9B3}"/>
              </a:ext>
            </a:extLst>
          </p:cNvPr>
          <p:cNvCxnSpPr/>
          <p:nvPr/>
        </p:nvCxnSpPr>
        <p:spPr>
          <a:xfrm>
            <a:off x="6103944" y="3285107"/>
            <a:ext cx="0" cy="2890341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7A8FD08-641A-004C-9461-3F3F3D6BBBB8}"/>
              </a:ext>
            </a:extLst>
          </p:cNvPr>
          <p:cNvCxnSpPr/>
          <p:nvPr/>
        </p:nvCxnSpPr>
        <p:spPr>
          <a:xfrm>
            <a:off x="7375871" y="3285107"/>
            <a:ext cx="0" cy="2890341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30683A0-DC44-5333-0027-9941E0D5E0DE}"/>
              </a:ext>
            </a:extLst>
          </p:cNvPr>
          <p:cNvCxnSpPr>
            <a:cxnSpLocks/>
            <a:endCxn id="14" idx="4"/>
          </p:cNvCxnSpPr>
          <p:nvPr/>
        </p:nvCxnSpPr>
        <p:spPr>
          <a:xfrm flipH="1">
            <a:off x="8657187" y="4217903"/>
            <a:ext cx="1444" cy="195754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3D8D0A30-8F49-A47B-B4D7-F7E5A1420B79}"/>
              </a:ext>
            </a:extLst>
          </p:cNvPr>
          <p:cNvCxnSpPr>
            <a:cxnSpLocks/>
          </p:cNvCxnSpPr>
          <p:nvPr/>
        </p:nvCxnSpPr>
        <p:spPr>
          <a:xfrm flipH="1">
            <a:off x="9937781" y="2753138"/>
            <a:ext cx="1444" cy="195754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5406549C-D215-AD47-2257-7E5FEC719DD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657187" y="1807333"/>
            <a:ext cx="9388" cy="932796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C6F9BF4-BD44-F147-DB50-5E89FC04F4FB}"/>
              </a:ext>
            </a:extLst>
          </p:cNvPr>
          <p:cNvCxnSpPr>
            <a:cxnSpLocks/>
          </p:cNvCxnSpPr>
          <p:nvPr/>
        </p:nvCxnSpPr>
        <p:spPr>
          <a:xfrm>
            <a:off x="3322463" y="3285107"/>
            <a:ext cx="140554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1727C33-845B-0663-A148-7CB49D7DE612}"/>
              </a:ext>
            </a:extLst>
          </p:cNvPr>
          <p:cNvCxnSpPr>
            <a:cxnSpLocks/>
          </p:cNvCxnSpPr>
          <p:nvPr/>
        </p:nvCxnSpPr>
        <p:spPr>
          <a:xfrm>
            <a:off x="4589334" y="1807993"/>
            <a:ext cx="140554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0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ID3D12CommandQueue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367204" cy="146832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400" dirty="0">
                <a:cs typeface="Calibri"/>
              </a:rPr>
              <a:t>Создаем очередь типа </a:t>
            </a:r>
            <a:r>
              <a:rPr lang="en-US" sz="2400" dirty="0">
                <a:cs typeface="Calibri"/>
              </a:rPr>
              <a:t>direct – </a:t>
            </a:r>
            <a:r>
              <a:rPr lang="ru-RU" sz="2400" dirty="0">
                <a:cs typeface="Calibri"/>
              </a:rPr>
              <a:t>будем просто рисовать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Обычный приоритет (можно поставить высокий, тогда в первую очередь будут выполняться команды из этой очереди)</a:t>
            </a:r>
          </a:p>
          <a:p>
            <a:r>
              <a:rPr lang="ru-RU" sz="2400" dirty="0">
                <a:cs typeface="Calibri"/>
              </a:rPr>
              <a:t>Флаг – никакого, можно отключить </a:t>
            </a:r>
            <a:r>
              <a:rPr lang="en-US" sz="2400" dirty="0">
                <a:cs typeface="Calibri"/>
              </a:rPr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3852582"/>
            <a:ext cx="101959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D3D12_COMMAND_QUEUE_DESC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desc.Type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desc.Priority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D3D12_COMMAND_QUEUE_PRIORITY_NORMAL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desc.Flags = </a:t>
            </a:r>
            <a:r>
              <a:rPr lang="fr-FR" sz="1800" dirty="0">
                <a:solidFill>
                  <a:srgbClr val="2F4F4F"/>
                </a:solidFill>
                <a:latin typeface="Consolas" panose="020B0609020204030204" pitchFamily="49" charset="0"/>
              </a:rPr>
              <a:t>D3D12_COMMAND_QUEUE_FLAG_NONE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desc.NodeMask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CreateCommandQueue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(&amp;desc,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ID3D12CommandQueue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m_pCommandQueue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7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Запись команд в </a:t>
            </a:r>
            <a:r>
              <a:rPr lang="en-US" sz="2400" dirty="0">
                <a:cs typeface="Calibri"/>
              </a:rPr>
              <a:t>ID3D12CommandList </a:t>
            </a:r>
            <a:r>
              <a:rPr lang="ru-RU" sz="2400" dirty="0">
                <a:cs typeface="Calibri"/>
              </a:rPr>
              <a:t>осуществляется через </a:t>
            </a:r>
            <a:r>
              <a:rPr lang="en-US" sz="2400" dirty="0">
                <a:cs typeface="Calibri"/>
              </a:rPr>
              <a:t>ID3D12CommandAllocator</a:t>
            </a:r>
          </a:p>
          <a:p>
            <a:r>
              <a:rPr lang="ru-RU" sz="2400" dirty="0">
                <a:cs typeface="Calibri"/>
              </a:rPr>
              <a:t>Нарушение принципа </a:t>
            </a:r>
            <a:r>
              <a:rPr lang="en-US" sz="2400" dirty="0">
                <a:cs typeface="Calibri"/>
              </a:rPr>
              <a:t>explicit – </a:t>
            </a:r>
            <a:r>
              <a:rPr lang="ru-RU" sz="2400" dirty="0">
                <a:cs typeface="Calibri"/>
              </a:rPr>
              <a:t>мы не знаем, какая память выделяется и сколько</a:t>
            </a:r>
          </a:p>
          <a:p>
            <a:r>
              <a:rPr lang="en-US" sz="2400" dirty="0">
                <a:cs typeface="Calibri"/>
              </a:rPr>
              <a:t>ID3D12CommandAllocator</a:t>
            </a:r>
            <a:r>
              <a:rPr lang="ru-RU" sz="2400" dirty="0">
                <a:cs typeface="Calibri"/>
              </a:rPr>
              <a:t> достаточно один на кадр, </a:t>
            </a:r>
            <a:r>
              <a:rPr lang="en-US" sz="2400" dirty="0">
                <a:cs typeface="Calibri"/>
              </a:rPr>
              <a:t>ID3D12CommandList</a:t>
            </a:r>
            <a:r>
              <a:rPr lang="ru-RU" sz="2400" dirty="0">
                <a:cs typeface="Calibri"/>
              </a:rPr>
              <a:t> может быть несколько, чтобы эффективно нагружать </a:t>
            </a:r>
            <a:r>
              <a:rPr lang="en-US" sz="2400" dirty="0">
                <a:cs typeface="Calibri"/>
              </a:rPr>
              <a:t>GPU (</a:t>
            </a:r>
            <a:r>
              <a:rPr lang="ru-RU" sz="2400" dirty="0">
                <a:cs typeface="Calibri"/>
              </a:rPr>
              <a:t>один выполняется, другой в это время заполняем</a:t>
            </a:r>
            <a:r>
              <a:rPr lang="en-US" sz="2400" dirty="0">
                <a:cs typeface="Calibri"/>
              </a:rPr>
              <a:t>)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Память </a:t>
            </a:r>
            <a:r>
              <a:rPr lang="en-US" sz="2400" dirty="0">
                <a:cs typeface="Calibri"/>
              </a:rPr>
              <a:t>ID3D12CommandAllocator</a:t>
            </a:r>
            <a:r>
              <a:rPr lang="ru-RU" sz="2400" dirty="0">
                <a:cs typeface="Calibri"/>
              </a:rPr>
              <a:t> нужно освобождать</a:t>
            </a:r>
          </a:p>
          <a:p>
            <a:r>
              <a:rPr lang="ru-RU" sz="2400" dirty="0">
                <a:cs typeface="Calibri"/>
              </a:rPr>
              <a:t>Но только, когда выполнение всех его </a:t>
            </a:r>
            <a:r>
              <a:rPr lang="en-US" sz="2400" dirty="0">
                <a:cs typeface="Calibri"/>
              </a:rPr>
              <a:t>ID3D12CommandList</a:t>
            </a:r>
            <a:r>
              <a:rPr lang="ru-RU" sz="2400" dirty="0">
                <a:cs typeface="Calibri"/>
              </a:rPr>
              <a:t> завершено на </a:t>
            </a:r>
            <a:r>
              <a:rPr lang="en-US" sz="2400" dirty="0">
                <a:cs typeface="Calibri"/>
              </a:rPr>
              <a:t>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Выделение памяти для списков команд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5C52A2-CCC6-B29C-AE03-94E44AE3DACC}"/>
              </a:ext>
            </a:extLst>
          </p:cNvPr>
          <p:cNvSpPr/>
          <p:nvPr/>
        </p:nvSpPr>
        <p:spPr>
          <a:xfrm>
            <a:off x="4207974" y="2062816"/>
            <a:ext cx="3388914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ID3D12CommandAllocator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F35D6B-3BBA-D667-DFFF-9E6E34981826}"/>
              </a:ext>
            </a:extLst>
          </p:cNvPr>
          <p:cNvSpPr/>
          <p:nvPr/>
        </p:nvSpPr>
        <p:spPr>
          <a:xfrm>
            <a:off x="1522919" y="4341304"/>
            <a:ext cx="2153101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ID3D12CommandList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AE3299-6A99-7A92-5162-F8B0879376D6}"/>
              </a:ext>
            </a:extLst>
          </p:cNvPr>
          <p:cNvSpPr/>
          <p:nvPr/>
        </p:nvSpPr>
        <p:spPr>
          <a:xfrm>
            <a:off x="3676020" y="4341303"/>
            <a:ext cx="2153101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ID3D12CommandList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7159D-75C4-EF21-914C-D1924F5EB0CA}"/>
              </a:ext>
            </a:extLst>
          </p:cNvPr>
          <p:cNvSpPr/>
          <p:nvPr/>
        </p:nvSpPr>
        <p:spPr>
          <a:xfrm>
            <a:off x="8227074" y="4341303"/>
            <a:ext cx="2153101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ID3D12CommandList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A846-300B-4D70-70DB-43A90E75F4CA}"/>
              </a:ext>
            </a:extLst>
          </p:cNvPr>
          <p:cNvSpPr txBox="1"/>
          <p:nvPr/>
        </p:nvSpPr>
        <p:spPr>
          <a:xfrm>
            <a:off x="6579566" y="4699914"/>
            <a:ext cx="97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15" name="Стрелка: развернутая 14">
            <a:extLst>
              <a:ext uri="{FF2B5EF4-FFF2-40B4-BE49-F238E27FC236}">
                <a16:creationId xmlns:a16="http://schemas.microsoft.com/office/drawing/2014/main" id="{4BB4929F-4A92-CE1E-5C5F-5EEB011C3F0F}"/>
              </a:ext>
            </a:extLst>
          </p:cNvPr>
          <p:cNvSpPr/>
          <p:nvPr/>
        </p:nvSpPr>
        <p:spPr>
          <a:xfrm rot="16200000" flipH="1">
            <a:off x="313645" y="2454142"/>
            <a:ext cx="3765944" cy="3641358"/>
          </a:xfrm>
          <a:prstGeom prst="uturnArrow">
            <a:avLst>
              <a:gd name="adj1" fmla="val 6269"/>
              <a:gd name="adj2" fmla="val 10283"/>
              <a:gd name="adj3" fmla="val 15452"/>
              <a:gd name="adj4" fmla="val 17724"/>
              <a:gd name="adj5" fmla="val 278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0370191-975F-6C22-3965-A473EC4DF33B}"/>
              </a:ext>
            </a:extLst>
          </p:cNvPr>
          <p:cNvSpPr/>
          <p:nvPr/>
        </p:nvSpPr>
        <p:spPr>
          <a:xfrm>
            <a:off x="1521832" y="5336527"/>
            <a:ext cx="8857257" cy="8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 memory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EA22186-AFC0-CD3E-3463-017AA8C1E8FF}"/>
              </a:ext>
            </a:extLst>
          </p:cNvPr>
          <p:cNvCxnSpPr/>
          <p:nvPr/>
        </p:nvCxnSpPr>
        <p:spPr>
          <a:xfrm flipV="1">
            <a:off x="2535185" y="3111560"/>
            <a:ext cx="1516777" cy="1057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A4825F-EE1E-7EE7-6B10-94A4FAD24EED}"/>
              </a:ext>
            </a:extLst>
          </p:cNvPr>
          <p:cNvCxnSpPr>
            <a:cxnSpLocks/>
          </p:cNvCxnSpPr>
          <p:nvPr/>
        </p:nvCxnSpPr>
        <p:spPr>
          <a:xfrm flipV="1">
            <a:off x="4789769" y="3107865"/>
            <a:ext cx="258932" cy="106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BA343FE-A251-AB3F-D2A2-75449DB90884}"/>
              </a:ext>
            </a:extLst>
          </p:cNvPr>
          <p:cNvCxnSpPr>
            <a:cxnSpLocks/>
          </p:cNvCxnSpPr>
          <p:nvPr/>
        </p:nvCxnSpPr>
        <p:spPr>
          <a:xfrm flipH="1" flipV="1">
            <a:off x="7644557" y="3111560"/>
            <a:ext cx="1659067" cy="1057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7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cs typeface="Calibri"/>
              </a:rPr>
              <a:t>Как понять, что выполнение </a:t>
            </a:r>
            <a:r>
              <a:rPr lang="en-US" sz="2400" dirty="0">
                <a:cs typeface="Calibri"/>
              </a:rPr>
              <a:t>ID3D12CommandList </a:t>
            </a:r>
            <a:r>
              <a:rPr lang="ru-RU" sz="2400" dirty="0">
                <a:cs typeface="Calibri"/>
              </a:rPr>
              <a:t>завершено?</a:t>
            </a:r>
          </a:p>
          <a:p>
            <a:r>
              <a:rPr lang="en-US" sz="2400" dirty="0">
                <a:cs typeface="Calibri"/>
              </a:rPr>
              <a:t>ID3D12Fence</a:t>
            </a:r>
          </a:p>
          <a:p>
            <a:pPr lvl="1"/>
            <a:r>
              <a:rPr lang="ru-RU" sz="2000" dirty="0">
                <a:cs typeface="Calibri"/>
              </a:rPr>
              <a:t>Содержит значение типа </a:t>
            </a:r>
            <a:r>
              <a:rPr lang="en-US" sz="2000" dirty="0">
                <a:cs typeface="Calibri"/>
              </a:rPr>
              <a:t>UINT64</a:t>
            </a:r>
          </a:p>
          <a:p>
            <a:pPr lvl="1"/>
            <a:r>
              <a:rPr lang="ru-RU" sz="2000" dirty="0">
                <a:cs typeface="Calibri"/>
              </a:rPr>
              <a:t>Команду на изменение этого значения, можно отправлять на выполнение через очередь (между списками команд для </a:t>
            </a:r>
            <a:r>
              <a:rPr lang="en-US" sz="2000" dirty="0">
                <a:cs typeface="Calibri"/>
              </a:rPr>
              <a:t>GPU</a:t>
            </a:r>
            <a:r>
              <a:rPr lang="ru-RU" sz="2000" dirty="0">
                <a:cs typeface="Calibri"/>
              </a:rPr>
              <a:t>)</a:t>
            </a:r>
            <a:endParaRPr lang="en-US" sz="2000" dirty="0">
              <a:cs typeface="Calibri"/>
            </a:endParaRPr>
          </a:p>
          <a:p>
            <a:pPr lvl="1"/>
            <a:r>
              <a:rPr lang="ru-RU" sz="2000" dirty="0">
                <a:cs typeface="Calibri"/>
              </a:rPr>
              <a:t>Когда выполнение задач в данной	 очереди доходит до указанного места, текущее значение </a:t>
            </a:r>
            <a:r>
              <a:rPr lang="en-US" sz="2000" dirty="0">
                <a:cs typeface="Calibri"/>
              </a:rPr>
              <a:t>ID3D12Fence </a:t>
            </a:r>
            <a:r>
              <a:rPr lang="ru-RU" sz="2000" dirty="0">
                <a:cs typeface="Calibri"/>
              </a:rPr>
              <a:t>меняется на заданное (на </a:t>
            </a:r>
            <a:r>
              <a:rPr lang="en-US" sz="2000" dirty="0">
                <a:cs typeface="Calibri"/>
              </a:rPr>
              <a:t>CPU</a:t>
            </a:r>
            <a:r>
              <a:rPr lang="ru-RU" sz="2000" dirty="0">
                <a:cs typeface="Calibri"/>
              </a:rPr>
              <a:t>)</a:t>
            </a:r>
            <a:endParaRPr lang="en-US" sz="2000" dirty="0">
              <a:cs typeface="Calibri"/>
            </a:endParaRPr>
          </a:p>
          <a:p>
            <a:pPr lvl="1"/>
            <a:r>
              <a:rPr lang="ru-RU" sz="2000" dirty="0">
                <a:cs typeface="Calibri"/>
              </a:rPr>
              <a:t>Можно привязать обычное </a:t>
            </a:r>
            <a:r>
              <a:rPr lang="en-US" sz="2000" dirty="0">
                <a:cs typeface="Calibri"/>
              </a:rPr>
              <a:t>Windows </a:t>
            </a:r>
            <a:r>
              <a:rPr lang="ru-RU" sz="2000" dirty="0">
                <a:cs typeface="Calibri"/>
              </a:rPr>
              <a:t>событие, чтобы поток ждал выполнения </a:t>
            </a:r>
            <a:r>
              <a:rPr lang="en-US" sz="2000" dirty="0">
                <a:cs typeface="Calibri"/>
              </a:rPr>
              <a:t>fence </a:t>
            </a:r>
            <a:r>
              <a:rPr lang="ru-RU" sz="2000" dirty="0">
                <a:cs typeface="Calibri"/>
              </a:rPr>
              <a:t>в спящем состоянии</a:t>
            </a:r>
          </a:p>
          <a:p>
            <a:r>
              <a:rPr lang="ru-RU" sz="2400" dirty="0">
                <a:cs typeface="Calibri"/>
              </a:rPr>
              <a:t>Проще всего писать номер кадра</a:t>
            </a:r>
          </a:p>
          <a:p>
            <a:r>
              <a:rPr lang="ru-RU" sz="2400" dirty="0">
                <a:cs typeface="Calibri"/>
              </a:rPr>
              <a:t>В итоге нам точно известен момент, когда соответствующий кадр закончился на </a:t>
            </a:r>
            <a:r>
              <a:rPr lang="en-US" sz="2400" dirty="0">
                <a:cs typeface="Calibri"/>
              </a:rPr>
              <a:t>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Аллокатор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дял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списков команд,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type == D3D12_COMMAND_LIST_TYPE_DIRECT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Список команд, на базе этого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аллокатора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m_pCommandListForSubmit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Получим интерфейс списка команд для графики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m_pCommandListForSubmit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ID3D12GraphicsCommandList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список и сбрасываем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аллокатор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, теперь они готовы к работе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Reset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59394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fence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, начальное значение: -1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CreateFence</a:t>
            </a:r>
            <a:r>
              <a:rPr lang="en-US" sz="1800" i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>
                <a:solidFill>
                  <a:srgbClr val="000080"/>
                </a:solidFill>
                <a:latin typeface="Consolas" panose="020B0609020204030204" pitchFamily="49" charset="0"/>
              </a:rPr>
              <a:t>-1</a:t>
            </a:r>
            <a:r>
              <a:rPr lang="en-US" sz="1800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D3D12_FENCE_FLAG_NONE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И событие Windows для него, изначально сброшенное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INVALID_HANDLE_VALUE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E_FAIL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0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переиспользования</a:t>
            </a:r>
            <a:r>
              <a:rPr lang="ru-RU" dirty="0"/>
              <a:t>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2400" dirty="0">
                <a:cs typeface="Calibri"/>
              </a:rPr>
              <a:t>Создать несколько наборов из </a:t>
            </a:r>
            <a:r>
              <a:rPr lang="en-US" sz="2400" dirty="0">
                <a:cs typeface="Calibri"/>
              </a:rPr>
              <a:t>allocator, list(</a:t>
            </a:r>
            <a:r>
              <a:rPr lang="ru-RU" sz="2400" dirty="0" err="1">
                <a:cs typeface="Calibri"/>
              </a:rPr>
              <a:t>ов</a:t>
            </a:r>
            <a:r>
              <a:rPr lang="en-US" sz="2400" dirty="0">
                <a:cs typeface="Calibri"/>
              </a:rPr>
              <a:t>), fence, event</a:t>
            </a:r>
            <a:endParaRPr lang="ru-RU" sz="2400" dirty="0">
              <a:cs typeface="Calibri"/>
            </a:endParaRPr>
          </a:p>
          <a:p>
            <a:pPr algn="just"/>
            <a:r>
              <a:rPr lang="ru-RU" sz="2400" dirty="0">
                <a:cs typeface="Calibri"/>
              </a:rPr>
              <a:t>Рекомендуется три: </a:t>
            </a:r>
          </a:p>
          <a:p>
            <a:pPr lvl="1" algn="just"/>
            <a:r>
              <a:rPr lang="ru-RU" sz="2000" dirty="0">
                <a:cs typeface="Calibri"/>
              </a:rPr>
              <a:t>Один выполняется в </a:t>
            </a:r>
            <a:r>
              <a:rPr lang="en-US" sz="2000" dirty="0">
                <a:cs typeface="Calibri"/>
              </a:rPr>
              <a:t>KMD</a:t>
            </a:r>
          </a:p>
          <a:p>
            <a:pPr lvl="1" algn="just"/>
            <a:r>
              <a:rPr lang="ru-RU" sz="2000" dirty="0">
                <a:cs typeface="Calibri"/>
              </a:rPr>
              <a:t>Один ждет своей очереди в </a:t>
            </a:r>
            <a:r>
              <a:rPr lang="en-US" sz="2000" dirty="0">
                <a:cs typeface="Calibri"/>
              </a:rPr>
              <a:t>UMD</a:t>
            </a:r>
            <a:r>
              <a:rPr lang="ru-RU" sz="2000" dirty="0">
                <a:cs typeface="Calibri"/>
              </a:rPr>
              <a:t>, после </a:t>
            </a:r>
            <a:r>
              <a:rPr lang="en-US" sz="2000" dirty="0">
                <a:cs typeface="Calibri"/>
              </a:rPr>
              <a:t>Submit</a:t>
            </a:r>
          </a:p>
          <a:p>
            <a:pPr lvl="1" algn="just"/>
            <a:r>
              <a:rPr lang="ru-RU" sz="2000" dirty="0">
                <a:cs typeface="Calibri"/>
              </a:rPr>
              <a:t>Один заполняем в коде нашего приложения</a:t>
            </a:r>
          </a:p>
          <a:p>
            <a:pPr algn="just"/>
            <a:r>
              <a:rPr lang="ru-RU" sz="2400" dirty="0">
                <a:cs typeface="Calibri"/>
              </a:rPr>
              <a:t>В начале кадра выбираем очередной набор (перебираем циклически)</a:t>
            </a:r>
          </a:p>
          <a:p>
            <a:pPr algn="just"/>
            <a:r>
              <a:rPr lang="ru-RU" sz="2400" dirty="0">
                <a:cs typeface="Calibri"/>
              </a:rPr>
              <a:t>Ждем пока выполнится </a:t>
            </a:r>
            <a:r>
              <a:rPr lang="en-US" sz="2400" dirty="0">
                <a:cs typeface="Calibri"/>
              </a:rPr>
              <a:t>fence</a:t>
            </a:r>
          </a:p>
          <a:p>
            <a:pPr algn="just"/>
            <a:r>
              <a:rPr lang="ru-RU" sz="2400" dirty="0">
                <a:cs typeface="Calibri"/>
              </a:rPr>
              <a:t>Сбрасываем </a:t>
            </a:r>
            <a:r>
              <a:rPr lang="en-US" sz="2400" dirty="0">
                <a:cs typeface="Calibri"/>
              </a:rPr>
              <a:t>allocator </a:t>
            </a:r>
            <a:r>
              <a:rPr lang="ru-RU" sz="2400" dirty="0">
                <a:cs typeface="Calibri"/>
              </a:rPr>
              <a:t>и </a:t>
            </a:r>
            <a:r>
              <a:rPr lang="en-US" sz="2400" dirty="0">
                <a:cs typeface="Calibri"/>
              </a:rPr>
              <a:t>list(</a:t>
            </a:r>
            <a:r>
              <a:rPr lang="ru-RU" sz="2400" dirty="0">
                <a:cs typeface="Calibri"/>
              </a:rPr>
              <a:t>ы)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Оконное приложение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0349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>
                <a:cs typeface="Calibri"/>
              </a:rPr>
              <a:t>Visual Studio 2019</a:t>
            </a:r>
          </a:p>
          <a:p>
            <a:r>
              <a:rPr lang="en-US" sz="2400" dirty="0">
                <a:cs typeface="Calibri"/>
              </a:rPr>
              <a:t>“Create a new </a:t>
            </a:r>
            <a:r>
              <a:rPr lang="en-US" sz="2400" dirty="0" err="1">
                <a:cs typeface="Calibri"/>
              </a:rPr>
              <a:t>project”|“Windows</a:t>
            </a:r>
            <a:r>
              <a:rPr lang="en-US" sz="2400" dirty="0">
                <a:cs typeface="Calibri"/>
              </a:rPr>
              <a:t> Desktop Application”</a:t>
            </a:r>
          </a:p>
          <a:p>
            <a:r>
              <a:rPr lang="ru-RU" sz="2400" dirty="0">
                <a:cs typeface="Calibri"/>
              </a:rPr>
              <a:t>Приложение по умолчанию с главным окном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7E7217-CFCB-4242-9890-A1D27CED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93" y="3211234"/>
            <a:ext cx="3516142" cy="25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переиспользования</a:t>
            </a:r>
            <a:r>
              <a:rPr lang="ru-RU" dirty="0"/>
              <a:t> </a:t>
            </a:r>
            <a:r>
              <a:rPr lang="en-US" dirty="0"/>
              <a:t>ID3D12ComandList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2400" dirty="0">
                <a:cs typeface="Calibri"/>
              </a:rPr>
              <a:t>Открываем заново </a:t>
            </a:r>
            <a:r>
              <a:rPr lang="en-US" sz="2400" dirty="0">
                <a:cs typeface="Calibri"/>
              </a:rPr>
              <a:t>list</a:t>
            </a:r>
          </a:p>
          <a:p>
            <a:pPr algn="just"/>
            <a:r>
              <a:rPr lang="ru-RU" sz="2400" dirty="0">
                <a:cs typeface="Calibri"/>
              </a:rPr>
              <a:t>Пишем наши команды для рендера</a:t>
            </a:r>
          </a:p>
          <a:p>
            <a:pPr algn="just"/>
            <a:r>
              <a:rPr lang="ru-RU" sz="2400" dirty="0">
                <a:cs typeface="Calibri"/>
              </a:rPr>
              <a:t>Закрываем </a:t>
            </a:r>
            <a:r>
              <a:rPr lang="en-US" sz="2400" dirty="0">
                <a:cs typeface="Calibri"/>
              </a:rPr>
              <a:t>list</a:t>
            </a:r>
          </a:p>
          <a:p>
            <a:pPr algn="just"/>
            <a:r>
              <a:rPr lang="ru-RU" sz="2400" dirty="0">
                <a:cs typeface="Calibri"/>
              </a:rPr>
              <a:t>Отправляем его на выполнение</a:t>
            </a:r>
          </a:p>
          <a:p>
            <a:pPr algn="just"/>
            <a:r>
              <a:rPr lang="ru-RU" sz="2400" dirty="0">
                <a:cs typeface="Calibri"/>
              </a:rPr>
              <a:t>Отправляем </a:t>
            </a:r>
            <a:r>
              <a:rPr lang="en-US" sz="2400" dirty="0">
                <a:cs typeface="Calibri"/>
              </a:rPr>
              <a:t>fence </a:t>
            </a:r>
            <a:r>
              <a:rPr lang="ru-RU" sz="2400" dirty="0">
                <a:cs typeface="Calibri"/>
              </a:rPr>
              <a:t>с новым значением (следующий номер кадра)</a:t>
            </a:r>
          </a:p>
          <a:p>
            <a:pPr algn="just"/>
            <a:r>
              <a:rPr lang="ru-RU" sz="2400" dirty="0">
                <a:cs typeface="Calibri"/>
              </a:rPr>
              <a:t>Повторяем</a:t>
            </a:r>
            <a:endParaRPr lang="en-US" sz="2400" dirty="0">
              <a:cs typeface="Calibri"/>
            </a:endParaRPr>
          </a:p>
          <a:p>
            <a:pPr algn="just"/>
            <a:r>
              <a:rPr lang="ru-RU" sz="2400" b="1" dirty="0">
                <a:cs typeface="Calibri"/>
              </a:rPr>
              <a:t>Перед первым использованием </a:t>
            </a:r>
            <a:r>
              <a:rPr lang="en-US" sz="2400" b="1" dirty="0">
                <a:cs typeface="Calibri"/>
              </a:rPr>
              <a:t>fence’</a:t>
            </a:r>
            <a:r>
              <a:rPr lang="ru-RU" sz="2400" b="1" dirty="0">
                <a:cs typeface="Calibri"/>
              </a:rPr>
              <a:t>ы надо «прогреть» - отправить на выполнение и дождаться завершения вхолостую, без списка команд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Исполнения </a:t>
            </a:r>
            <a:r>
              <a:rPr lang="ru-RU"/>
              <a:t>списков команд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17A3C99-F4B5-EEE4-D67C-749478C7F0BB}"/>
              </a:ext>
            </a:extLst>
          </p:cNvPr>
          <p:cNvSpPr/>
          <p:nvPr/>
        </p:nvSpPr>
        <p:spPr>
          <a:xfrm>
            <a:off x="2131795" y="4260944"/>
            <a:ext cx="9222005" cy="56337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 timeline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3F6FB9-7EC3-2BE3-1F49-EDF4B4C8B0E4}"/>
              </a:ext>
            </a:extLst>
          </p:cNvPr>
          <p:cNvSpPr/>
          <p:nvPr/>
        </p:nvSpPr>
        <p:spPr>
          <a:xfrm>
            <a:off x="2131795" y="3736927"/>
            <a:ext cx="922200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Graphics command queue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89BA28-EB20-8648-3EBC-96BD9E6C2B05}"/>
              </a:ext>
            </a:extLst>
          </p:cNvPr>
          <p:cNvSpPr/>
          <p:nvPr/>
        </p:nvSpPr>
        <p:spPr>
          <a:xfrm>
            <a:off x="2939604" y="3122352"/>
            <a:ext cx="136479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List0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431266-2E8A-0835-4A09-3246D439D3AB}"/>
              </a:ext>
            </a:extLst>
          </p:cNvPr>
          <p:cNvSpPr/>
          <p:nvPr/>
        </p:nvSpPr>
        <p:spPr>
          <a:xfrm>
            <a:off x="2499510" y="3122352"/>
            <a:ext cx="440094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F1FC3-9084-D02E-270B-599B7617FF36}"/>
              </a:ext>
            </a:extLst>
          </p:cNvPr>
          <p:cNvSpPr txBox="1"/>
          <p:nvPr/>
        </p:nvSpPr>
        <p:spPr>
          <a:xfrm flipH="1">
            <a:off x="2499512" y="2753019"/>
            <a:ext cx="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303290-86CC-5237-E0D8-9DE829AB3588}"/>
              </a:ext>
            </a:extLst>
          </p:cNvPr>
          <p:cNvSpPr/>
          <p:nvPr/>
        </p:nvSpPr>
        <p:spPr>
          <a:xfrm>
            <a:off x="4744491" y="3122351"/>
            <a:ext cx="136479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List1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5AAA11C-FCA0-6C43-AC87-36B27E5749C8}"/>
              </a:ext>
            </a:extLst>
          </p:cNvPr>
          <p:cNvSpPr/>
          <p:nvPr/>
        </p:nvSpPr>
        <p:spPr>
          <a:xfrm>
            <a:off x="4304397" y="3122351"/>
            <a:ext cx="440094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9D153-1065-CDF2-430D-6D27787F5D1D}"/>
              </a:ext>
            </a:extLst>
          </p:cNvPr>
          <p:cNvSpPr txBox="1"/>
          <p:nvPr/>
        </p:nvSpPr>
        <p:spPr>
          <a:xfrm flipH="1">
            <a:off x="4304399" y="2753018"/>
            <a:ext cx="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89FCA59-BE88-EAB8-AEE6-EDF45E4620F4}"/>
              </a:ext>
            </a:extLst>
          </p:cNvPr>
          <p:cNvSpPr/>
          <p:nvPr/>
        </p:nvSpPr>
        <p:spPr>
          <a:xfrm>
            <a:off x="6549378" y="3122257"/>
            <a:ext cx="136479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List2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69F0D4A-849F-8A22-2F46-9809EE6AC8A2}"/>
              </a:ext>
            </a:extLst>
          </p:cNvPr>
          <p:cNvSpPr/>
          <p:nvPr/>
        </p:nvSpPr>
        <p:spPr>
          <a:xfrm>
            <a:off x="6109284" y="3122257"/>
            <a:ext cx="440094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C0DB4-68A1-AB39-5C61-19D11BAAFB98}"/>
              </a:ext>
            </a:extLst>
          </p:cNvPr>
          <p:cNvSpPr txBox="1"/>
          <p:nvPr/>
        </p:nvSpPr>
        <p:spPr>
          <a:xfrm flipH="1">
            <a:off x="6109286" y="2752924"/>
            <a:ext cx="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E12FCEB-0FAF-E462-26B9-D4B3AC66E31B}"/>
              </a:ext>
            </a:extLst>
          </p:cNvPr>
          <p:cNvSpPr/>
          <p:nvPr/>
        </p:nvSpPr>
        <p:spPr>
          <a:xfrm>
            <a:off x="8351551" y="3122256"/>
            <a:ext cx="1364795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C13BB0C-1322-068E-6EB5-14BE61E31C34}"/>
              </a:ext>
            </a:extLst>
          </p:cNvPr>
          <p:cNvSpPr/>
          <p:nvPr/>
        </p:nvSpPr>
        <p:spPr>
          <a:xfrm>
            <a:off x="7911457" y="3122256"/>
            <a:ext cx="440094" cy="386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2F7A75-87CB-6E39-0B35-8B4BDD202DCF}"/>
              </a:ext>
            </a:extLst>
          </p:cNvPr>
          <p:cNvSpPr txBox="1"/>
          <p:nvPr/>
        </p:nvSpPr>
        <p:spPr>
          <a:xfrm flipH="1">
            <a:off x="7911459" y="2752923"/>
            <a:ext cx="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E6AE1-A8B5-5A66-6E3B-4CA3265EDB6B}"/>
              </a:ext>
            </a:extLst>
          </p:cNvPr>
          <p:cNvSpPr txBox="1"/>
          <p:nvPr/>
        </p:nvSpPr>
        <p:spPr>
          <a:xfrm>
            <a:off x="2156030" y="3231703"/>
            <a:ext cx="3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3424F-F2A7-3EE1-4D49-70BFA2C41E72}"/>
              </a:ext>
            </a:extLst>
          </p:cNvPr>
          <p:cNvSpPr txBox="1"/>
          <p:nvPr/>
        </p:nvSpPr>
        <p:spPr>
          <a:xfrm>
            <a:off x="9733234" y="3249354"/>
            <a:ext cx="3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3D6DC-26CA-CD2E-C7C6-D1F109EB4565}"/>
              </a:ext>
            </a:extLst>
          </p:cNvPr>
          <p:cNvSpPr txBox="1"/>
          <p:nvPr/>
        </p:nvSpPr>
        <p:spPr>
          <a:xfrm>
            <a:off x="709528" y="2752923"/>
            <a:ext cx="14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Номер кадра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Запись списка команд и отправка на исполнение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m_frameIdx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Сбрасываем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allocator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Reset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Сбрасываем сам список == открываем его с указанным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allocator'ом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Reset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m_pCommandAllocator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Рендер кадра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список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Отправляем его на исполнение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pCmdList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Submit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Отправляем новое значение для </a:t>
            </a:r>
            <a:r>
              <a:rPr lang="ru-RU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fence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Signal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Ожидание завершения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UINT64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GetCompletedValue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== -1 ||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m_gpuFrameIdx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SetEventOnCompletion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m_gpuFrameIdx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WaitForSingleObject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INFINITE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m_pFence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GetCompletedValue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-1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completed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m_gpuFrameIdx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1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</a:t>
            </a:r>
            <a:r>
              <a:rPr lang="en-US" dirty="0"/>
              <a:t>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Хранит текстуры, которые будут непосредственно выводиться на экран</a:t>
            </a:r>
          </a:p>
          <a:p>
            <a:r>
              <a:rPr lang="ru-RU" sz="2400" dirty="0">
                <a:cs typeface="Calibri"/>
              </a:rPr>
              <a:t>Работает с разными версиями </a:t>
            </a:r>
            <a:r>
              <a:rPr lang="en-US" sz="2400" dirty="0">
                <a:cs typeface="Calibri"/>
              </a:rPr>
              <a:t>DirectX</a:t>
            </a:r>
            <a:r>
              <a:rPr lang="ru-RU" sz="2400" dirty="0">
                <a:cs typeface="Calibri"/>
              </a:rPr>
              <a:t>, поэтому на вход принимает </a:t>
            </a:r>
            <a:r>
              <a:rPr lang="en-US" sz="2400" dirty="0" err="1">
                <a:cs typeface="Calibri"/>
              </a:rPr>
              <a:t>IUnknown</a:t>
            </a:r>
            <a:r>
              <a:rPr lang="en-US" sz="2400" dirty="0">
                <a:cs typeface="Calibri"/>
              </a:rPr>
              <a:t>*</a:t>
            </a:r>
            <a:r>
              <a:rPr lang="ru-RU" sz="2400" dirty="0">
                <a:cs typeface="Calibri"/>
              </a:rPr>
              <a:t>, а не </a:t>
            </a:r>
            <a:r>
              <a:rPr lang="en-US" sz="2400" dirty="0">
                <a:cs typeface="Calibri"/>
              </a:rPr>
              <a:t>ID3D12CommandQueue* </a:t>
            </a:r>
            <a:r>
              <a:rPr lang="ru-RU" sz="2400" dirty="0">
                <a:cs typeface="Calibri"/>
              </a:rPr>
              <a:t>или </a:t>
            </a:r>
            <a:r>
              <a:rPr lang="en-US" sz="2400" dirty="0">
                <a:cs typeface="Calibri"/>
              </a:rPr>
              <a:t>ID3D11Device*</a:t>
            </a:r>
          </a:p>
          <a:p>
            <a:r>
              <a:rPr lang="ru-RU" sz="2400" dirty="0">
                <a:cs typeface="Calibri"/>
              </a:rPr>
              <a:t>Сам параметр нужен </a:t>
            </a:r>
            <a:r>
              <a:rPr lang="en-US" sz="2400" dirty="0" err="1">
                <a:cs typeface="Calibri"/>
              </a:rPr>
              <a:t>swapchain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для того, чтобы вставлять туда свою команду </a:t>
            </a:r>
            <a:r>
              <a:rPr lang="en-US" sz="2400" dirty="0">
                <a:cs typeface="Calibri"/>
              </a:rPr>
              <a:t>Present (</a:t>
            </a:r>
            <a:r>
              <a:rPr lang="ru-RU" sz="2400" dirty="0">
                <a:cs typeface="Calibri"/>
              </a:rPr>
              <a:t>показать следующую текстуру</a:t>
            </a:r>
            <a:r>
              <a:rPr lang="en-US" sz="2400" dirty="0">
                <a:cs typeface="Calibri"/>
              </a:rPr>
              <a:t>)</a:t>
            </a:r>
            <a:r>
              <a:rPr lang="ru-RU" sz="2400" dirty="0">
                <a:cs typeface="Calibri"/>
              </a:rPr>
              <a:t> и синхронизировать ее с отрисовкой в эту текстуру со стороны </a:t>
            </a:r>
            <a:r>
              <a:rPr lang="en-US" sz="2400" dirty="0">
                <a:cs typeface="Calibri"/>
              </a:rPr>
              <a:t>DirectX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7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</a:t>
            </a:r>
            <a:r>
              <a:rPr lang="en-US" dirty="0"/>
              <a:t>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Для того, чтобы рисовать в текстуры </a:t>
            </a:r>
            <a:r>
              <a:rPr lang="en-US" sz="2400" dirty="0" err="1">
                <a:cs typeface="Calibri"/>
              </a:rPr>
              <a:t>swapchain</a:t>
            </a:r>
            <a:r>
              <a:rPr lang="ru-RU" sz="2400" dirty="0">
                <a:cs typeface="Calibri"/>
              </a:rPr>
              <a:t>, нужно создать дескриптор для каждой из них</a:t>
            </a:r>
          </a:p>
          <a:p>
            <a:r>
              <a:rPr lang="ru-RU" sz="2400" dirty="0">
                <a:cs typeface="Calibri"/>
              </a:rPr>
              <a:t>При изменении размера </a:t>
            </a:r>
            <a:r>
              <a:rPr lang="en-US" sz="2400" dirty="0" err="1">
                <a:cs typeface="Calibri"/>
              </a:rPr>
              <a:t>swapchain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дескрипторы нужно пересоздать</a:t>
            </a:r>
          </a:p>
          <a:p>
            <a:r>
              <a:rPr lang="ru-RU" sz="2400" dirty="0">
                <a:cs typeface="Calibri"/>
              </a:rPr>
              <a:t>Перед тем, как вызвать </a:t>
            </a:r>
            <a:r>
              <a:rPr lang="en-US" sz="2400" dirty="0" err="1">
                <a:cs typeface="Calibri"/>
              </a:rPr>
              <a:t>IDXGISwapChain</a:t>
            </a:r>
            <a:r>
              <a:rPr lang="en-US" sz="2400" dirty="0">
                <a:cs typeface="Calibri"/>
              </a:rPr>
              <a:t>::</a:t>
            </a:r>
            <a:r>
              <a:rPr lang="en-US" sz="2400" dirty="0" err="1">
                <a:cs typeface="Calibri"/>
              </a:rPr>
              <a:t>ResizeBuffers</a:t>
            </a:r>
            <a:r>
              <a:rPr lang="en-US" sz="2400" dirty="0">
                <a:cs typeface="Calibri"/>
              </a:rPr>
              <a:t>() </a:t>
            </a:r>
            <a:r>
              <a:rPr lang="ru-RU" sz="2400" dirty="0">
                <a:cs typeface="Calibri"/>
              </a:rPr>
              <a:t>нужно дождаться, пока все задачи на отрисовку на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завершатся</a:t>
            </a:r>
          </a:p>
          <a:p>
            <a:r>
              <a:rPr lang="ru-RU" sz="2400" dirty="0">
                <a:cs typeface="Calibri"/>
              </a:rPr>
              <a:t>Можем сделать через наш механизм </a:t>
            </a:r>
            <a:r>
              <a:rPr lang="en-US" sz="2400" dirty="0">
                <a:cs typeface="Calibri"/>
              </a:rPr>
              <a:t>fence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Дескрипторы ресурсов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Легковесные объекты для доступа к </a:t>
            </a:r>
            <a:r>
              <a:rPr lang="en-US" sz="2400" dirty="0">
                <a:cs typeface="Calibri"/>
              </a:rPr>
              <a:t>GPU </a:t>
            </a:r>
            <a:r>
              <a:rPr lang="ru-RU" sz="2400" dirty="0">
                <a:cs typeface="Calibri"/>
              </a:rPr>
              <a:t>ресурсам</a:t>
            </a:r>
          </a:p>
          <a:p>
            <a:r>
              <a:rPr lang="ru-RU" sz="2400" dirty="0">
                <a:cs typeface="Calibri"/>
              </a:rPr>
              <a:t>Сами по себе не существуют, хранятся в массивах, называемых </a:t>
            </a:r>
            <a:r>
              <a:rPr lang="en-US" sz="2400" dirty="0">
                <a:cs typeface="Calibri"/>
              </a:rPr>
              <a:t>heap</a:t>
            </a:r>
          </a:p>
          <a:p>
            <a:r>
              <a:rPr lang="ru-RU" sz="2400" dirty="0">
                <a:cs typeface="Calibri"/>
              </a:rPr>
              <a:t>Значения в массиве заполняются со стороны </a:t>
            </a:r>
            <a:r>
              <a:rPr lang="en-US" sz="2400" dirty="0">
                <a:cs typeface="Calibri"/>
              </a:rPr>
              <a:t>CPU</a:t>
            </a:r>
            <a:r>
              <a:rPr lang="ru-RU" sz="2400" dirty="0">
                <a:cs typeface="Calibri"/>
              </a:rPr>
              <a:t>, но можно сделать массив видимым со стороны </a:t>
            </a:r>
            <a:r>
              <a:rPr lang="en-US" sz="2400" dirty="0">
                <a:cs typeface="Calibri"/>
              </a:rPr>
              <a:t>GPU</a:t>
            </a:r>
          </a:p>
          <a:p>
            <a:r>
              <a:rPr lang="ru-RU" sz="2400" dirty="0">
                <a:cs typeface="Calibri"/>
              </a:rPr>
              <a:t>Части массивов можно копировать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Четыре типа</a:t>
            </a:r>
          </a:p>
          <a:p>
            <a:pPr lvl="1"/>
            <a:r>
              <a:rPr lang="en-US" sz="2000" dirty="0">
                <a:cs typeface="Calibri"/>
              </a:rPr>
              <a:t>SRV, UAV, CBV</a:t>
            </a:r>
          </a:p>
          <a:p>
            <a:pPr lvl="1"/>
            <a:r>
              <a:rPr lang="en-US" sz="2000" dirty="0">
                <a:cs typeface="Calibri"/>
              </a:rPr>
              <a:t>RTV</a:t>
            </a:r>
          </a:p>
          <a:p>
            <a:pPr lvl="1"/>
            <a:r>
              <a:rPr lang="en-US" sz="2000" dirty="0">
                <a:cs typeface="Calibri"/>
              </a:rPr>
              <a:t>DSV</a:t>
            </a:r>
          </a:p>
          <a:p>
            <a:pPr lvl="1"/>
            <a:r>
              <a:rPr lang="en-US" sz="2000" dirty="0">
                <a:cs typeface="Calibri"/>
              </a:rPr>
              <a:t>Samplers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DXGI_MODE_DESC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DXGI_FORMAT_R8G8B8A8_UNORM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RefreshRate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Numerator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RefreshRate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Denominator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ScanlineOrdering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DXGI_MODE_SCANLINE_ORDER_PROGRESSIVE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Scaling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DXGI_MODE_SCALING_UNSPECIFIED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DXGI_SWAP_CHAIN_DESC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Можно и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SHADER_INPUT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BufferUsage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DXGI_USAGE_RENDER_TARGET_OUTPUT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OutputWindow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hWnd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Windowed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928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Поддерживаются только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FLIP 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эффекты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SwapEffect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DXGI_SWAP_EFFECT_FLIP_DISCARD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Quality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m_pPresentQueue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GetQueue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IDXGISwapChain3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7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D3D12_DESCRIPTOR_HEAP_DESC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D3D12_DESCRIPTOR_HEAP_TYPE_RTV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NumDescriptors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D3D12_DESCRIPTOR_HEAP_FLAG_NONE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NodeMask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CreateDescriptorHeap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ID3D12DescriptorHeap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Главный цикл графического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034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В любой непонятной ситуации – рисуй! </a:t>
            </a:r>
          </a:p>
          <a:p>
            <a:r>
              <a:rPr lang="ru-RU" sz="2400" dirty="0">
                <a:cs typeface="Calibri"/>
              </a:rPr>
              <a:t>Обычный подход с </a:t>
            </a:r>
            <a:r>
              <a:rPr lang="en-US" sz="2400" dirty="0" err="1">
                <a:cs typeface="Calibri"/>
              </a:rPr>
              <a:t>GetMessage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не подходит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46A0-C088-4B03-88F1-63EF0BF3AA85}"/>
              </a:ext>
            </a:extLst>
          </p:cNvPr>
          <p:cNvSpPr txBox="1"/>
          <p:nvPr/>
        </p:nvSpPr>
        <p:spPr>
          <a:xfrm>
            <a:off x="1595866" y="3211233"/>
            <a:ext cx="9424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Main message loop: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strike="sngStrike" dirty="0" err="1">
                <a:solidFill>
                  <a:srgbClr val="6F008A"/>
                </a:solidFill>
                <a:latin typeface="Consolas" panose="020B0609020204030204" pitchFamily="49" charset="0"/>
              </a:rPr>
              <a:t>GetMessage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(&amp;msg, </a:t>
            </a:r>
            <a:r>
              <a:rPr lang="en-US" sz="2000" strike="sng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0, 0))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strike="sngStrike" dirty="0" err="1">
                <a:solidFill>
                  <a:srgbClr val="6F008A"/>
                </a:solidFill>
                <a:latin typeface="Consolas" panose="020B0609020204030204" pitchFamily="49" charset="0"/>
              </a:rPr>
              <a:t>TranslateAccelerator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msg.hwnd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hAccelTable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&amp;msg))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TranslateMessage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(&amp;msg);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 err="1">
                <a:solidFill>
                  <a:srgbClr val="6F008A"/>
                </a:solidFill>
                <a:latin typeface="Consolas" panose="020B0609020204030204" pitchFamily="49" charset="0"/>
              </a:rPr>
              <a:t>DispatchMessage</a:t>
            </a:r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(&amp;msg);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strike="sngStrike" dirty="0"/>
          </a:p>
        </p:txBody>
      </p:sp>
    </p:spTree>
    <p:extLst>
      <p:ext uri="{BB962C8B-B14F-4D97-AF65-F5344CB8AC3E}">
        <p14:creationId xmlns:p14="http://schemas.microsoft.com/office/powerpoint/2010/main" val="51289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err="1"/>
              <a:t>IDXGISwapChain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D3D12_CPU_DESCRIPTOR_HANDLE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GetCPUDescriptorHandleForHeapStart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D3D12_RENDER_TARGET_VIEW_DESC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ViewDimension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D3D12_RTV_DIMENSION_TEXTURE2D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MipSlice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PlaneSlice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3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ID3D12Resource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m_rtvDescSize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07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Состояние ресурсов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Мы должны явно указать, для чего собираемся использовать ресурс</a:t>
            </a:r>
          </a:p>
          <a:p>
            <a:r>
              <a:rPr lang="ru-RU" sz="2400" dirty="0">
                <a:cs typeface="Calibri"/>
              </a:rPr>
              <a:t>Это позволяет</a:t>
            </a:r>
          </a:p>
          <a:p>
            <a:pPr lvl="1"/>
            <a:r>
              <a:rPr lang="ru-RU" sz="2000" dirty="0">
                <a:cs typeface="Calibri"/>
              </a:rPr>
              <a:t>Применять к ресурсу оптимизации</a:t>
            </a:r>
          </a:p>
          <a:p>
            <a:pPr lvl="2"/>
            <a:r>
              <a:rPr lang="en-US" sz="1800" dirty="0">
                <a:cs typeface="Calibri"/>
              </a:rPr>
              <a:t>Tiling </a:t>
            </a:r>
            <a:r>
              <a:rPr lang="ru-RU" sz="1800" dirty="0">
                <a:cs typeface="Calibri"/>
              </a:rPr>
              <a:t>для текстур</a:t>
            </a:r>
          </a:p>
          <a:p>
            <a:pPr lvl="2"/>
            <a:r>
              <a:rPr lang="en-US" sz="1800" dirty="0" err="1">
                <a:cs typeface="Calibri"/>
              </a:rPr>
              <a:t>Cmask</a:t>
            </a:r>
            <a:r>
              <a:rPr lang="en-US" sz="1800" dirty="0">
                <a:cs typeface="Calibri"/>
              </a:rPr>
              <a:t> </a:t>
            </a:r>
            <a:r>
              <a:rPr lang="ru-RU" sz="1800" dirty="0">
                <a:cs typeface="Calibri"/>
              </a:rPr>
              <a:t>для </a:t>
            </a:r>
            <a:r>
              <a:rPr lang="en-US" sz="1800" dirty="0">
                <a:cs typeface="Calibri"/>
              </a:rPr>
              <a:t>render target</a:t>
            </a:r>
          </a:p>
          <a:p>
            <a:pPr lvl="1"/>
            <a:r>
              <a:rPr lang="ru-RU" sz="2000" dirty="0">
                <a:cs typeface="Calibri"/>
              </a:rPr>
              <a:t>Определять, можно ли запустить на </a:t>
            </a:r>
            <a:r>
              <a:rPr lang="en-US" sz="2000" dirty="0">
                <a:cs typeface="Calibri"/>
              </a:rPr>
              <a:t>GPU </a:t>
            </a:r>
            <a:r>
              <a:rPr lang="ru-RU" sz="2000" dirty="0">
                <a:cs typeface="Calibri"/>
              </a:rPr>
              <a:t>два шейдера параллельно</a:t>
            </a:r>
          </a:p>
          <a:p>
            <a:pPr lvl="1"/>
            <a:r>
              <a:rPr lang="ru-RU" sz="2000" dirty="0">
                <a:cs typeface="Calibri"/>
              </a:rPr>
              <a:t>Отслеживать необходимость сбрасывания кэшей</a:t>
            </a:r>
          </a:p>
          <a:p>
            <a:r>
              <a:rPr lang="ru-RU" sz="2400" dirty="0">
                <a:cs typeface="Calibri"/>
              </a:rPr>
              <a:t>Требование явно указывать переходы состояния исключает их лишние вызовы (точнее, теперь за это мы отвечаем сами =))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4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 кадра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Рендер кадра</a:t>
            </a:r>
            <a:endParaRPr lang="ru-RU" sz="18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OMSetRenderTargets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RSSetViewports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m_viewport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RSSetScissorRects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TransitResourceState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D3D12_RESOURCE_STATE_PRESENT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D3D12_RESOURCE_STATE_RENDER_TARGET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[4] = { 0.0f, 0.5f, 0.0f, 1.0f };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rtvHandle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1,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TransitResourceState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pCommandList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D3D12_RESOURCE_STATE_RENDER_TARGET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D3D12_RESOURCE_STATE_PRESENT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0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Запускаем! 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2B9299-5D55-4860-9A12-727B8C82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38" y="1920240"/>
            <a:ext cx="6812923" cy="40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4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Для графического приложения нам нужно сделать особый главный цикл приложения</a:t>
            </a:r>
          </a:p>
          <a:p>
            <a:r>
              <a:rPr lang="ru-RU" sz="2400" dirty="0">
                <a:cs typeface="Calibri"/>
              </a:rPr>
              <a:t>Для рендера с помощью </a:t>
            </a:r>
            <a:r>
              <a:rPr lang="en-US" sz="2400" dirty="0">
                <a:cs typeface="Calibri"/>
              </a:rPr>
              <a:t>DirectX 12 </a:t>
            </a:r>
            <a:r>
              <a:rPr lang="ru-RU" sz="2400" dirty="0">
                <a:cs typeface="Calibri"/>
              </a:rPr>
              <a:t>нам потребуются</a:t>
            </a:r>
            <a:endParaRPr lang="en-US" sz="24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ID3D12Device – </a:t>
            </a:r>
            <a:r>
              <a:rPr lang="ru-RU" sz="2000" dirty="0">
                <a:cs typeface="Calibri"/>
              </a:rPr>
              <a:t>для создания всех остальных объектов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ID3D12CommandQueue – </a:t>
            </a:r>
            <a:r>
              <a:rPr lang="ru-RU" sz="2000" dirty="0">
                <a:cs typeface="Calibri"/>
              </a:rPr>
              <a:t>для отправки списков команд на </a:t>
            </a:r>
            <a:r>
              <a:rPr lang="en-US" sz="2000" dirty="0">
                <a:cs typeface="Calibri"/>
              </a:rPr>
              <a:t>GPU</a:t>
            </a:r>
          </a:p>
          <a:p>
            <a:pPr lvl="1"/>
            <a:r>
              <a:rPr lang="en-US" sz="2000" dirty="0">
                <a:cs typeface="Calibri"/>
              </a:rPr>
              <a:t>ID3D12CommandList – </a:t>
            </a:r>
            <a:r>
              <a:rPr lang="ru-RU" sz="2000" dirty="0">
                <a:cs typeface="Calibri"/>
              </a:rPr>
              <a:t>для записи команд для </a:t>
            </a:r>
            <a:r>
              <a:rPr lang="en-US" sz="2000" dirty="0">
                <a:cs typeface="Calibri"/>
              </a:rPr>
              <a:t>GPU</a:t>
            </a:r>
            <a:endParaRPr lang="ru-RU" sz="2000" dirty="0">
              <a:cs typeface="Calibri"/>
            </a:endParaRPr>
          </a:p>
          <a:p>
            <a:pPr lvl="1"/>
            <a:r>
              <a:rPr lang="en-US" sz="2000" dirty="0" err="1">
                <a:cs typeface="Calibri"/>
              </a:rPr>
              <a:t>IDXGISwapChain</a:t>
            </a:r>
            <a:r>
              <a:rPr lang="en-US" sz="2000" dirty="0">
                <a:cs typeface="Calibri"/>
              </a:rPr>
              <a:t> – </a:t>
            </a:r>
            <a:r>
              <a:rPr lang="ru-RU" sz="2000" dirty="0">
                <a:cs typeface="Calibri"/>
              </a:rPr>
              <a:t>для вывода нашей картинки в окно</a:t>
            </a:r>
            <a:endParaRPr lang="en-US" sz="2000" dirty="0">
              <a:cs typeface="Calibri"/>
            </a:endParaRPr>
          </a:p>
          <a:p>
            <a:r>
              <a:rPr lang="ru-RU" sz="2400" dirty="0">
                <a:cs typeface="Calibri"/>
              </a:rPr>
              <a:t>Все выполняется явно – то есть, сразу, поэтому при изменении размера </a:t>
            </a:r>
            <a:r>
              <a:rPr lang="en-US" sz="2400" dirty="0" err="1">
                <a:cs typeface="Calibri"/>
              </a:rPr>
              <a:t>swapchain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и перед выходом из приложения нужно дождаться завершения выполнения всего на </a:t>
            </a:r>
            <a:r>
              <a:rPr lang="en-US" sz="2400" dirty="0">
                <a:cs typeface="Calibri"/>
              </a:rPr>
              <a:t>GPU</a:t>
            </a: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6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  <a:hlinkClick r:id="rId3"/>
              </a:rPr>
              <a:t>Microsoft, "DirectX-Graphics-Samples“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4"/>
              </a:rPr>
              <a:t>DX12Tutorial</a:t>
            </a: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Главный цикл графического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034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400" dirty="0">
                <a:cs typeface="Calibri"/>
              </a:rPr>
              <a:t>Заменяем </a:t>
            </a:r>
            <a:r>
              <a:rPr lang="en-US" sz="2400" dirty="0" err="1">
                <a:cs typeface="Calibri"/>
              </a:rPr>
              <a:t>GetMessage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на </a:t>
            </a:r>
            <a:r>
              <a:rPr lang="en-US" sz="2400" dirty="0" err="1">
                <a:cs typeface="Calibri"/>
              </a:rPr>
              <a:t>PeekMessage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В цикле – если есть сообщение, обрабатываем и рисуем, если нет - рисуем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3219867"/>
            <a:ext cx="1019599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Main message loop: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exit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(!exit)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PeekMessage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(&amp;msg,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0, 0,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PM_REMOVE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WM_QUIT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exit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7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Главный цикл графического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164FF-0648-43D1-AF57-FD3BE36285A5}"/>
              </a:ext>
            </a:extLst>
          </p:cNvPr>
          <p:cNvSpPr txBox="1"/>
          <p:nvPr/>
        </p:nvSpPr>
        <p:spPr>
          <a:xfrm>
            <a:off x="1595864" y="2023784"/>
            <a:ext cx="101959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TranslateAccelerator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msg.hwnd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hAccelTable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&amp;msg))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(&amp;msg);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DispatchMessage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(&amp;msg);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(!exit)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Perform render here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640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Необходимые объекты для рендера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cs typeface="Calibri"/>
              </a:rPr>
              <a:t>Создание всех объектов </a:t>
            </a:r>
            <a:r>
              <a:rPr lang="en-US" sz="2400" dirty="0">
                <a:cs typeface="Calibri"/>
              </a:rPr>
              <a:t>DirectX 12</a:t>
            </a:r>
          </a:p>
          <a:p>
            <a:pPr lvl="1"/>
            <a:r>
              <a:rPr lang="en-US" sz="2000" dirty="0">
                <a:cs typeface="Calibri"/>
              </a:rPr>
              <a:t>ID3D12Device</a:t>
            </a:r>
          </a:p>
          <a:p>
            <a:r>
              <a:rPr lang="ru-RU" sz="2400" dirty="0">
                <a:cs typeface="Calibri"/>
              </a:rPr>
              <a:t>Выполнение команд для отрисовки</a:t>
            </a:r>
          </a:p>
          <a:p>
            <a:pPr lvl="1"/>
            <a:r>
              <a:rPr lang="en-US" sz="2000" dirty="0">
                <a:cs typeface="Calibri"/>
              </a:rPr>
              <a:t>ID3D12CommandQueue</a:t>
            </a:r>
          </a:p>
          <a:p>
            <a:pPr lvl="1"/>
            <a:r>
              <a:rPr lang="en-US" sz="2000" dirty="0">
                <a:cs typeface="Calibri"/>
              </a:rPr>
              <a:t>ID3D12CommandAllocator</a:t>
            </a:r>
          </a:p>
          <a:p>
            <a:pPr lvl="1"/>
            <a:r>
              <a:rPr lang="en-US" sz="2000" dirty="0">
                <a:cs typeface="Calibri"/>
              </a:rPr>
              <a:t>ID3D12CommandList</a:t>
            </a:r>
          </a:p>
          <a:p>
            <a:r>
              <a:rPr lang="ru-RU" sz="2400" dirty="0">
                <a:cs typeface="Calibri"/>
              </a:rPr>
              <a:t>Вывод картинки на экран</a:t>
            </a:r>
          </a:p>
          <a:p>
            <a:pPr lvl="1"/>
            <a:r>
              <a:rPr lang="en-US" sz="2000" dirty="0" err="1">
                <a:cs typeface="Calibri"/>
              </a:rPr>
              <a:t>IDXGISwapChain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DXGI – </a:t>
            </a:r>
            <a:r>
              <a:rPr lang="ru-RU" sz="2000" dirty="0">
                <a:cs typeface="Calibri"/>
              </a:rPr>
              <a:t>специальная библиотека для связывания </a:t>
            </a:r>
            <a:r>
              <a:rPr lang="en-US" sz="2000" dirty="0">
                <a:cs typeface="Calibri"/>
              </a:rPr>
              <a:t>DirectX </a:t>
            </a:r>
            <a:r>
              <a:rPr lang="ru-RU" sz="2000" dirty="0">
                <a:cs typeface="Calibri"/>
              </a:rPr>
              <a:t>с ресурсами операционной системы</a:t>
            </a:r>
          </a:p>
          <a:p>
            <a:r>
              <a:rPr lang="ru-RU" sz="2400" dirty="0">
                <a:cs typeface="Calibri"/>
              </a:rPr>
              <a:t>Все нужно будет удалить при выходе. </a:t>
            </a:r>
            <a:r>
              <a:rPr lang="ru-RU" sz="2400" b="1" dirty="0">
                <a:cs typeface="Calibri"/>
              </a:rPr>
              <a:t>При этом нужно дождаться, пока закончится выполнение всех задач на </a:t>
            </a:r>
            <a:r>
              <a:rPr lang="en-US" sz="2400" b="1" dirty="0">
                <a:cs typeface="Calibri"/>
              </a:rPr>
              <a:t>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ID3D12Device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129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Подключить нужные модули</a:t>
            </a:r>
            <a:endParaRPr lang="en-US" sz="2000" dirty="0">
              <a:cs typeface="Calibri"/>
            </a:endParaRPr>
          </a:p>
          <a:p>
            <a:pPr lvl="1"/>
            <a:r>
              <a:rPr lang="ru-RU" sz="1600" dirty="0">
                <a:cs typeface="Calibri"/>
              </a:rPr>
              <a:t>Включить заголовочные файлы </a:t>
            </a:r>
            <a:r>
              <a:rPr lang="en-US" sz="1600" dirty="0" err="1">
                <a:cs typeface="Calibri"/>
              </a:rPr>
              <a:t>dxgi.h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и </a:t>
            </a:r>
            <a:r>
              <a:rPr lang="en-US" sz="1600" dirty="0">
                <a:cs typeface="Calibri"/>
              </a:rPr>
              <a:t>d3d12.h</a:t>
            </a:r>
          </a:p>
          <a:p>
            <a:pPr lvl="1"/>
            <a:r>
              <a:rPr lang="ru-RU" sz="1600" dirty="0">
                <a:cs typeface="Calibri"/>
              </a:rPr>
              <a:t>Добавить в настройках проекта связывание с библиотеками </a:t>
            </a:r>
            <a:r>
              <a:rPr lang="en-US" sz="1600" dirty="0">
                <a:cs typeface="Calibri"/>
              </a:rPr>
              <a:t>dxgi.lib </a:t>
            </a:r>
            <a:r>
              <a:rPr lang="ru-RU" sz="1600" dirty="0">
                <a:cs typeface="Calibri"/>
              </a:rPr>
              <a:t>и </a:t>
            </a:r>
            <a:r>
              <a:rPr lang="en-US" sz="1600" dirty="0">
                <a:cs typeface="Calibri"/>
              </a:rPr>
              <a:t>d3d12.lib</a:t>
            </a:r>
          </a:p>
          <a:p>
            <a:pPr lvl="1"/>
            <a:r>
              <a:rPr lang="ru-RU" sz="1600" dirty="0">
                <a:cs typeface="Calibri"/>
              </a:rPr>
              <a:t>Они все есть в </a:t>
            </a:r>
            <a:r>
              <a:rPr lang="en-US" sz="1600" dirty="0">
                <a:cs typeface="Calibri"/>
              </a:rPr>
              <a:t>Windows Kit</a:t>
            </a:r>
          </a:p>
          <a:p>
            <a:r>
              <a:rPr lang="ru-RU" sz="2000" dirty="0">
                <a:cs typeface="Calibri"/>
              </a:rPr>
              <a:t>Создать </a:t>
            </a:r>
            <a:r>
              <a:rPr lang="en-US" sz="2000" dirty="0" err="1">
                <a:cs typeface="Calibri"/>
              </a:rPr>
              <a:t>IDXGIFactory</a:t>
            </a:r>
            <a:endParaRPr lang="en-US" sz="2000" dirty="0">
              <a:cs typeface="Calibri"/>
            </a:endParaRPr>
          </a:p>
          <a:p>
            <a:r>
              <a:rPr lang="ru-RU" sz="2000" dirty="0">
                <a:cs typeface="Calibri"/>
              </a:rPr>
              <a:t>Перебрать все </a:t>
            </a:r>
            <a:r>
              <a:rPr lang="en-US" sz="2000" dirty="0" err="1">
                <a:cs typeface="Calibri"/>
              </a:rPr>
              <a:t>IDXGIAdapter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в поисках поддерживающего аппаратное ускорение и нужный </a:t>
            </a:r>
            <a:r>
              <a:rPr lang="en-US" sz="2000" dirty="0">
                <a:cs typeface="Calibri"/>
              </a:rPr>
              <a:t>feature level</a:t>
            </a:r>
            <a:endParaRPr lang="ru-RU" sz="20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Feature level – </a:t>
            </a:r>
            <a:r>
              <a:rPr lang="ru-RU" sz="1600" dirty="0">
                <a:cs typeface="Calibri"/>
              </a:rPr>
              <a:t>уровень возможностей видеокарты. Видеокарты с </a:t>
            </a:r>
            <a:r>
              <a:rPr lang="en-US" sz="1600" dirty="0">
                <a:cs typeface="Calibri"/>
              </a:rPr>
              <a:t>D3D_FEATURE_LEVEL_12_0 </a:t>
            </a:r>
            <a:r>
              <a:rPr lang="ru-RU" sz="1600" dirty="0">
                <a:cs typeface="Calibri"/>
              </a:rPr>
              <a:t>поддерживают </a:t>
            </a:r>
            <a:r>
              <a:rPr lang="en-US" sz="1600" dirty="0">
                <a:cs typeface="Calibri"/>
              </a:rPr>
              <a:t>bindless </a:t>
            </a:r>
            <a:r>
              <a:rPr lang="ru-RU" sz="1600" dirty="0">
                <a:cs typeface="Calibri"/>
              </a:rPr>
              <a:t>подход, а с </a:t>
            </a:r>
            <a:r>
              <a:rPr lang="en-US" sz="1600" dirty="0">
                <a:cs typeface="Calibri"/>
              </a:rPr>
              <a:t>D3D_FEATURE_LEVEL_1</a:t>
            </a:r>
            <a:r>
              <a:rPr lang="ru-RU" sz="1600" dirty="0">
                <a:cs typeface="Calibri"/>
              </a:rPr>
              <a:t>1</a:t>
            </a:r>
            <a:r>
              <a:rPr lang="en-US" sz="1600" dirty="0">
                <a:cs typeface="Calibri"/>
              </a:rPr>
              <a:t>_</a:t>
            </a:r>
            <a:r>
              <a:rPr lang="ru-RU" sz="1600" dirty="0">
                <a:cs typeface="Calibri"/>
              </a:rPr>
              <a:t>1, но и на тех, и на тех можно использовать </a:t>
            </a:r>
            <a:r>
              <a:rPr lang="en-US" sz="1600" dirty="0">
                <a:cs typeface="Calibri"/>
              </a:rPr>
              <a:t>DirectX 12</a:t>
            </a:r>
          </a:p>
          <a:p>
            <a:r>
              <a:rPr lang="ru-RU" sz="2000" dirty="0">
                <a:cs typeface="Calibri"/>
              </a:rPr>
              <a:t>Использовать </a:t>
            </a:r>
            <a:r>
              <a:rPr lang="en-US" sz="2000" dirty="0" err="1">
                <a:cs typeface="Calibri"/>
              </a:rPr>
              <a:t>IDXGIAdapter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для создания </a:t>
            </a:r>
            <a:r>
              <a:rPr lang="en-US" sz="2000" dirty="0">
                <a:cs typeface="Calibri"/>
              </a:rPr>
              <a:t>ID3D12Device </a:t>
            </a:r>
            <a:r>
              <a:rPr lang="ru-RU" sz="2000" dirty="0">
                <a:cs typeface="Calibri"/>
              </a:rPr>
              <a:t>при помощи </a:t>
            </a:r>
            <a:r>
              <a:rPr lang="en-US" sz="2000" dirty="0">
                <a:cs typeface="Calibri"/>
              </a:rPr>
              <a:t>D3D12CreateDevice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ID3D12Device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Init DXGI factory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IDXGIFactory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CreateDXGIFactory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IDXGIFactory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Find suitable GPU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IDXGIAdapter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EnumAdapters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S_OK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skip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DXGI_ADAPTER_DESC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(&amp;desc);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skip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wcscmp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desc.Description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L"Microsoft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Basic Render Driver"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(!skip)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skip = D3D12CreateDevice(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D3D_FEATURE_LEVEL_12_0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ID3D12Device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S_OK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5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ID3D12Device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B194-4F0A-405C-B5D3-049B7B14E712}"/>
              </a:ext>
            </a:extLst>
          </p:cNvPr>
          <p:cNvSpPr txBox="1"/>
          <p:nvPr/>
        </p:nvSpPr>
        <p:spPr>
          <a:xfrm>
            <a:off x="1595864" y="2023784"/>
            <a:ext cx="104430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Fall back to 11_1 feature level, if 12_0 is not supported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(skip)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skip = D3D12CreateDevice(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D3D_FEATURE_LEVEL_11_1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ID3D12Device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S_OK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(!skip)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COM_RELEASE(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13094</TotalTime>
  <Words>2598</Words>
  <Application>Microsoft Office PowerPoint</Application>
  <PresentationFormat>Широкоэкранный</PresentationFormat>
  <Paragraphs>408</Paragraphs>
  <Slides>35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Глава 13. DirectX 12, инициализация</vt:lpstr>
      <vt:lpstr>Оконное приложение</vt:lpstr>
      <vt:lpstr>Главный цикл графического приложения</vt:lpstr>
      <vt:lpstr>Главный цикл графического приложения</vt:lpstr>
      <vt:lpstr>Главный цикл графического приложения</vt:lpstr>
      <vt:lpstr>Необходимые объекты для рендера</vt:lpstr>
      <vt:lpstr>Создание ID3D12Device</vt:lpstr>
      <vt:lpstr>Создание ID3D12Device</vt:lpstr>
      <vt:lpstr>Создание ID3D12Device</vt:lpstr>
      <vt:lpstr>Включение отладочного слоя</vt:lpstr>
      <vt:lpstr>Создание ID3D12CommandQueue</vt:lpstr>
      <vt:lpstr>Абстракции GPU в DirectX12/DXGI</vt:lpstr>
      <vt:lpstr>Создание ID3D12CommandQueue</vt:lpstr>
      <vt:lpstr>Создание ID3D12CommandList</vt:lpstr>
      <vt:lpstr>Выделение памяти для списков команд</vt:lpstr>
      <vt:lpstr>Создание ID3D12CommandList</vt:lpstr>
      <vt:lpstr>Создание ID3D12ComandList</vt:lpstr>
      <vt:lpstr>Создание ID3D12ComandList</vt:lpstr>
      <vt:lpstr>Алгоритм переиспользования ID3D12ComandList</vt:lpstr>
      <vt:lpstr>Алгоритм переиспользования ID3D12ComandList</vt:lpstr>
      <vt:lpstr>Исполнения списков команд</vt:lpstr>
      <vt:lpstr>Запись списка команд и отправка на исполнение</vt:lpstr>
      <vt:lpstr>Ожидание завершения</vt:lpstr>
      <vt:lpstr>Создание IDXGISwapChain</vt:lpstr>
      <vt:lpstr>Создание IDXGISwapChain</vt:lpstr>
      <vt:lpstr>Дескрипторы ресурсов</vt:lpstr>
      <vt:lpstr>Создание IDXGISwapChain</vt:lpstr>
      <vt:lpstr>Создание IDXGISwapChain</vt:lpstr>
      <vt:lpstr>Создание IDXGISwapChain</vt:lpstr>
      <vt:lpstr>Создание IDXGISwapChain</vt:lpstr>
      <vt:lpstr>Состояние ресурсов</vt:lpstr>
      <vt:lpstr>Отрисовка кадра</vt:lpstr>
      <vt:lpstr>Запускаем! </vt:lpstr>
      <vt:lpstr>Заключение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Vasilev Arkadevich Anton</dc:creator>
  <cp:lastModifiedBy>Anton Vasilyev</cp:lastModifiedBy>
  <cp:revision>386</cp:revision>
  <dcterms:created xsi:type="dcterms:W3CDTF">2020-11-03T09:20:39Z</dcterms:created>
  <dcterms:modified xsi:type="dcterms:W3CDTF">2022-05-11T13:24:48Z</dcterms:modified>
</cp:coreProperties>
</file>