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256" r:id="rId2"/>
    <p:sldId id="262" r:id="rId3"/>
    <p:sldId id="291" r:id="rId4"/>
    <p:sldId id="292" r:id="rId5"/>
    <p:sldId id="293" r:id="rId6"/>
    <p:sldId id="294" r:id="rId7"/>
    <p:sldId id="295" r:id="rId8"/>
    <p:sldId id="296" r:id="rId9"/>
    <p:sldId id="261" r:id="rId10"/>
    <p:sldId id="298" r:id="rId11"/>
    <p:sldId id="260" r:id="rId12"/>
    <p:sldId id="258" r:id="rId13"/>
    <p:sldId id="299" r:id="rId14"/>
    <p:sldId id="300" r:id="rId15"/>
    <p:sldId id="301" r:id="rId16"/>
    <p:sldId id="302" r:id="rId17"/>
    <p:sldId id="304" r:id="rId18"/>
    <p:sldId id="303" r:id="rId19"/>
    <p:sldId id="305" r:id="rId20"/>
    <p:sldId id="306" r:id="rId21"/>
    <p:sldId id="307" r:id="rId22"/>
    <p:sldId id="320" r:id="rId23"/>
    <p:sldId id="308" r:id="rId24"/>
    <p:sldId id="309" r:id="rId25"/>
    <p:sldId id="310" r:id="rId26"/>
    <p:sldId id="311" r:id="rId27"/>
    <p:sldId id="312" r:id="rId28"/>
    <p:sldId id="313" r:id="rId29"/>
    <p:sldId id="268" r:id="rId30"/>
    <p:sldId id="271" r:id="rId31"/>
    <p:sldId id="272" r:id="rId32"/>
    <p:sldId id="314" r:id="rId33"/>
    <p:sldId id="315" r:id="rId34"/>
    <p:sldId id="316" r:id="rId35"/>
    <p:sldId id="317" r:id="rId36"/>
    <p:sldId id="318" r:id="rId37"/>
    <p:sldId id="319" r:id="rId38"/>
    <p:sldId id="286" r:id="rId39"/>
    <p:sldId id="287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6E7DD-7C54-4C01-A2A4-6BA49D7CCE8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984AB-7A32-44A8-A618-498D67B6B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3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1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3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17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34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24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7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59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7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53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73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28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36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2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83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Пояснить про </a:t>
            </a:r>
            <a:r>
              <a:rPr lang="en-US" dirty="0"/>
              <a:t>ID3D12GraphicsCommandList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037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pData</a:t>
            </a:r>
            <a:r>
              <a:rPr lang="en-US" dirty="0"/>
              <a:t> – </a:t>
            </a:r>
            <a:r>
              <a:rPr lang="ru-RU" dirty="0"/>
              <a:t>вершины или индексы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20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2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89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5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6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3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9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77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8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6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03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25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7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использовать </a:t>
            </a:r>
            <a:r>
              <a:rPr lang="en-US" dirty="0"/>
              <a:t>DXC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8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DirectX-Headers/blob/main/include/directx/d3dx12.h" TargetMode="External"/><Relationship Id="rId13" Type="http://schemas.openxmlformats.org/officeDocument/2006/relationships/hyperlink" Target="https://github.com/anthark/DX12Tutorial" TargetMode="External"/><Relationship Id="rId3" Type="http://schemas.openxmlformats.org/officeDocument/2006/relationships/hyperlink" Target="https://www.gdcvault.com/play/1020791" TargetMode="External"/><Relationship Id="rId7" Type="http://schemas.openxmlformats.org/officeDocument/2006/relationships/hyperlink" Target="https://github.com/microsoft/DirectXShaderCompiler" TargetMode="External"/><Relationship Id="rId12" Type="http://schemas.openxmlformats.org/officeDocument/2006/relationships/hyperlink" Target="https://devblogs.microsoft.com/directx/a-look-inside-d3d12-resource-state-barriers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8%D0%BD%D1%84%D1%83%D0%B7%D0%BE%D1%80%D0%B8%D0%B8" TargetMode="External"/><Relationship Id="rId11" Type="http://schemas.openxmlformats.org/officeDocument/2006/relationships/hyperlink" Target="https://en.wikipedia.org/wiki/Circular_buffer" TargetMode="External"/><Relationship Id="rId5" Type="http://schemas.openxmlformats.org/officeDocument/2006/relationships/hyperlink" Target="https://docs.microsoft.com/en-us/windows-hardware/drivers/display/gpu-virtual-memory-in-wddm-2-0" TargetMode="External"/><Relationship Id="rId10" Type="http://schemas.openxmlformats.org/officeDocument/2006/relationships/hyperlink" Target="https://asawicki.info/" TargetMode="External"/><Relationship Id="rId4" Type="http://schemas.openxmlformats.org/officeDocument/2006/relationships/hyperlink" Target="https://on-demand.gputechconf.com/siggraph/2015/presentation/SIG1512-Tristan-Lorach.pdf" TargetMode="External"/><Relationship Id="rId9" Type="http://schemas.openxmlformats.org/officeDocument/2006/relationships/hyperlink" Target="https://github.com/GPUOpen-LibrariesAndSDKs/D3D12MemoryAllocato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ea typeface="+mj-lt"/>
                <a:cs typeface="+mj-lt"/>
              </a:rPr>
              <a:t>Глава</a:t>
            </a:r>
            <a:r>
              <a:rPr lang="en-US" sz="4800" dirty="0">
                <a:ea typeface="+mj-lt"/>
                <a:cs typeface="+mj-lt"/>
              </a:rPr>
              <a:t> 14. DirectX 12</a:t>
            </a:r>
            <a:r>
              <a:rPr lang="ru-RU" sz="4800" dirty="0">
                <a:ea typeface="+mj-lt"/>
                <a:cs typeface="+mj-lt"/>
              </a:rPr>
              <a:t>, треугольник</a:t>
            </a:r>
            <a:endParaRPr lang="en-US" sz="4800" dirty="0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Компиляция шейдера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1595864" y="2023784"/>
            <a:ext cx="1019599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ID3DBlob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pShaderBinary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ReadFileContent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srcFilename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debugShaders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da-DK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D3DCOMPILE_DEBUG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a-DK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D3DCOMPILE_SKIP_OPTIMIZATION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ID3DBlob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pErrMsg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HRESULT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S_OK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D3DCompile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"VS"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"vs_5_0"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pShaderBinary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pErrMsg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pErrMsg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 ... 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Не забудьте </a:t>
            </a:r>
            <a:r>
              <a:rPr lang="en-US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pErrMsg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-&gt;Release()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i="0" baseline="30000" dirty="0">
                <a:solidFill>
                  <a:srgbClr val="000000"/>
                </a:solidFill>
                <a:latin typeface="Consolas" panose="020B0609020204030204" pitchFamily="49" charset="0"/>
                <a:hlinkClick r:id="rId3" action="ppaction://hlinksldjump"/>
              </a:rPr>
              <a:t>[5]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70969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root signature (RS)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1034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Можно из </a:t>
            </a:r>
            <a:r>
              <a:rPr lang="en-US" sz="2400" dirty="0">
                <a:cs typeface="Calibri"/>
              </a:rPr>
              <a:t>C++ </a:t>
            </a:r>
            <a:r>
              <a:rPr lang="ru-RU" sz="2400" dirty="0">
                <a:cs typeface="Calibri"/>
              </a:rPr>
              <a:t>кода, тогда потребуется перевести в </a:t>
            </a:r>
            <a:r>
              <a:rPr lang="ru-RU" sz="2400" dirty="0" err="1">
                <a:cs typeface="Calibri"/>
              </a:rPr>
              <a:t>байткод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Можно описать в коде шейдера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359694" y="3219867"/>
            <a:ext cx="114321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CD3DX12_ROOT_SIGNATURE_DESC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rootSignatureDesc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rootSignatureDesc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Init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D3D12_ROOT_SIGNATURE_FLAG_ALLOW_INPUT_ASSEMBLER_INPUT_LAYOUT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i="0" dirty="0">
              <a:solidFill>
                <a:srgbClr val="A000A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D3D12SerializeRootSignature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rsDesc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D3D_ROOT_SIGNATURE_VERSION_1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pSignatureBlob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pErrMsg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pErrMsg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 ... 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Не забудьте </a:t>
            </a:r>
            <a:r>
              <a:rPr lang="en-US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pErrMsg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-&gt;Release()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CreateRootSignature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pSignatureBlob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GetBufferPointer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pSignatureBlob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GetBufferSize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ID3D12RootSignature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pRootSignature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D3D_RELEASE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pSignatureBlob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7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PSO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10349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sz="2400" dirty="0">
                <a:cs typeface="Calibri"/>
              </a:rPr>
              <a:t>Формат вершинного буфера прописываем в самом </a:t>
            </a:r>
            <a:r>
              <a:rPr lang="en-US" sz="2400" dirty="0">
                <a:cs typeface="Calibri"/>
              </a:rPr>
              <a:t>PSO</a:t>
            </a:r>
          </a:p>
          <a:p>
            <a:r>
              <a:rPr lang="ru-RU" sz="2400" dirty="0">
                <a:cs typeface="Calibri"/>
              </a:rPr>
              <a:t>Определяет, какие атрибуты, какого размера и с каким шагом хранятся в вершинном буфере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646A0-C088-4B03-88F1-63EF0BF3AA85}"/>
              </a:ext>
            </a:extLst>
          </p:cNvPr>
          <p:cNvSpPr txBox="1"/>
          <p:nvPr/>
        </p:nvSpPr>
        <p:spPr>
          <a:xfrm>
            <a:off x="1595866" y="3211233"/>
            <a:ext cx="94247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D3D12_INPUT_ELEMENT_DESC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inputElementDescs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[] =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"POSITION"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DXGI_FORMAT_R32G32B32_FLOAT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0,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D3D12_INPUT_CLASSIFICATION_PER_VERTEX_DATA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 },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DXGI_FORMAT_R32G32B32_FLOAT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12,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D3D12_INPUT_CLASSIFICATION_PER_VERTEX_DATA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 }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  <a:endParaRPr kumimoji="0" lang="en-US" sz="20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89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PSO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1595864" y="2023784"/>
            <a:ext cx="101959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D3D12_GRAPHICS_PIPELINE_STATE_DESC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psoDesc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{};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psoDesc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InputLayout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inputElementDescs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2 };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psoDesc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pRootSignature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pRootSignature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psoDesc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VS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CD3DX12_SHADER_BYTECODE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pVertexShaderBinary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psoDesc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PS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CD3DX12_SHADER_BYTECODE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pPixelShaderBinary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psoDesc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RasterizerState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CD3DX12_RASTERIZER_DESC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D3D12_DEFAULT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psoDesc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BlendState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CD3DX12_BLEND_DESC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D3D12_DEFAULT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psoDesc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DepthStencilState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DepthEnable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FALSE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psoDesc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DepthStencilState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StencilEnable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FALSE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psoDesc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SampleMask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UINT_MAX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psoDesc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PrimitiveTopologyType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D3D12_PRIMITIVE_TOPOLOGY_TYPE_TRIANGLE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psoDesc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NumRenderTargets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psoDesc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RTVFormats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DXGI_FORMAT_R8G8B8A8_UNORM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psoDesc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646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PSO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1595864" y="2023784"/>
            <a:ext cx="101959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HRESULT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S_OK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CreateGraphicsPipelineState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psoDesc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ID3D12PipelineState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ppPSO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000A0"/>
                </a:solidFill>
                <a:latin typeface="Consolas" panose="020B0609020204030204" pitchFamily="49" charset="0"/>
              </a:rPr>
              <a:t>D3D_RELEASE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pPixelShaderBinary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A000A0"/>
                </a:solidFill>
                <a:latin typeface="Consolas" panose="020B0609020204030204" pitchFamily="49" charset="0"/>
              </a:rPr>
              <a:t>D3D_RELEASE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pVertexShaderBinary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144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D3DX12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Дополнительный заголовочный файл для </a:t>
            </a:r>
            <a:r>
              <a:rPr lang="en-US" sz="2400" dirty="0">
                <a:cs typeface="Calibri"/>
              </a:rPr>
              <a:t>DirectX12</a:t>
            </a:r>
          </a:p>
          <a:p>
            <a:r>
              <a:rPr lang="ru-RU" sz="2400" dirty="0">
                <a:cs typeface="Calibri"/>
              </a:rPr>
              <a:t>Удобная инициализация структур </a:t>
            </a:r>
            <a:r>
              <a:rPr lang="en-US" sz="2400" dirty="0">
                <a:cs typeface="Calibri"/>
              </a:rPr>
              <a:t>DirectX 12</a:t>
            </a:r>
            <a:r>
              <a:rPr lang="ru-RU" sz="2400" dirty="0">
                <a:cs typeface="Calibri"/>
              </a:rPr>
              <a:t>, особенно, когда у них нет конструкторов</a:t>
            </a:r>
          </a:p>
          <a:p>
            <a:r>
              <a:rPr lang="ru-RU" sz="2400" dirty="0">
                <a:cs typeface="Calibri"/>
              </a:rPr>
              <a:t>Выложена отдельно на </a:t>
            </a:r>
            <a:r>
              <a:rPr lang="en-US" sz="2400" dirty="0">
                <a:cs typeface="Calibri"/>
              </a:rPr>
              <a:t>GitHub</a:t>
            </a:r>
            <a:r>
              <a:rPr lang="en-US" sz="2000" baseline="30000" dirty="0">
                <a:cs typeface="Calibri"/>
                <a:hlinkClick r:id="rId3" action="ppaction://hlinksldjump"/>
              </a:rPr>
              <a:t>[6]</a:t>
            </a:r>
            <a:endParaRPr lang="en-US" sz="2000" baseline="30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2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ресурсов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Есть доступ к адресам в виртуальной памяти </a:t>
            </a:r>
            <a:r>
              <a:rPr lang="en-US" sz="2400" dirty="0">
                <a:cs typeface="Calibri"/>
              </a:rPr>
              <a:t>GPU</a:t>
            </a:r>
          </a:p>
          <a:p>
            <a:r>
              <a:rPr lang="ru-RU" sz="2400" dirty="0">
                <a:cs typeface="Calibri"/>
              </a:rPr>
              <a:t>Можем выделить память на </a:t>
            </a:r>
            <a:r>
              <a:rPr lang="en-US" sz="2400" dirty="0">
                <a:cs typeface="Calibri"/>
              </a:rPr>
              <a:t>GPU</a:t>
            </a:r>
            <a:r>
              <a:rPr lang="ru-RU" sz="2400" dirty="0">
                <a:cs typeface="Calibri"/>
              </a:rPr>
              <a:t>, получить адрес и разместить там все, что сами захотим (</a:t>
            </a:r>
            <a:r>
              <a:rPr lang="en-US" sz="2400" dirty="0" err="1">
                <a:cs typeface="Calibri"/>
              </a:rPr>
              <a:t>CreatePlacedResource</a:t>
            </a:r>
            <a:r>
              <a:rPr lang="en-US" sz="2400" dirty="0">
                <a:cs typeface="Calibri"/>
              </a:rPr>
              <a:t>()</a:t>
            </a:r>
            <a:r>
              <a:rPr lang="ru-RU" sz="2400" dirty="0">
                <a:cs typeface="Calibri"/>
              </a:rPr>
              <a:t>)</a:t>
            </a:r>
          </a:p>
          <a:p>
            <a:r>
              <a:rPr lang="ru-RU" sz="2400" dirty="0">
                <a:cs typeface="Calibri"/>
              </a:rPr>
              <a:t>Выделить память на </a:t>
            </a:r>
            <a:r>
              <a:rPr lang="en-US" sz="2400" dirty="0">
                <a:cs typeface="Calibri"/>
              </a:rPr>
              <a:t>GPU == </a:t>
            </a:r>
            <a:r>
              <a:rPr lang="ru-RU" sz="2400" dirty="0">
                <a:cs typeface="Calibri"/>
              </a:rPr>
              <a:t>создать там </a:t>
            </a:r>
            <a:r>
              <a:rPr lang="en-US" sz="2400" dirty="0">
                <a:cs typeface="Calibri"/>
              </a:rPr>
              <a:t>ID3D12Heap</a:t>
            </a:r>
          </a:p>
          <a:p>
            <a:r>
              <a:rPr lang="ru-RU" sz="2400" dirty="0">
                <a:cs typeface="Calibri"/>
              </a:rPr>
              <a:t>Количество </a:t>
            </a:r>
            <a:r>
              <a:rPr lang="en-US" sz="2400" dirty="0">
                <a:cs typeface="Calibri"/>
              </a:rPr>
              <a:t>ID3D12Heap</a:t>
            </a:r>
            <a:r>
              <a:rPr lang="ru-RU" sz="2400" dirty="0">
                <a:cs typeface="Calibri"/>
              </a:rPr>
              <a:t> очень ограничено (в 2019 году на </a:t>
            </a:r>
            <a:r>
              <a:rPr lang="en-US" sz="2400" dirty="0">
                <a:cs typeface="Calibri"/>
              </a:rPr>
              <a:t>AMD - 4096</a:t>
            </a:r>
            <a:r>
              <a:rPr lang="ru-RU" sz="2400" dirty="0">
                <a:cs typeface="Calibri"/>
              </a:rPr>
              <a:t>)</a:t>
            </a:r>
            <a:endParaRPr lang="en-US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Создать свой </a:t>
            </a:r>
            <a:r>
              <a:rPr lang="en-US" sz="2400" dirty="0">
                <a:cs typeface="Calibri"/>
              </a:rPr>
              <a:t>heap </a:t>
            </a:r>
            <a:r>
              <a:rPr lang="ru-RU" sz="2400" dirty="0">
                <a:cs typeface="Calibri"/>
              </a:rPr>
              <a:t>под каждый ресурс не получится (</a:t>
            </a:r>
            <a:r>
              <a:rPr lang="en-US" sz="2400" dirty="0" err="1">
                <a:cs typeface="Calibri"/>
              </a:rPr>
              <a:t>CreateCommitedResource</a:t>
            </a:r>
            <a:r>
              <a:rPr lang="en-US" sz="2400" dirty="0">
                <a:cs typeface="Calibri"/>
              </a:rPr>
              <a:t>()</a:t>
            </a:r>
            <a:r>
              <a:rPr lang="ru-RU" sz="2400" dirty="0">
                <a:cs typeface="Calibri"/>
              </a:rPr>
              <a:t>)</a:t>
            </a:r>
            <a:endParaRPr lang="en-US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Нужен какой-то менеджер памяти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0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ресурсов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57166A8-E3F5-9307-358A-DB818CDAA895}"/>
              </a:ext>
            </a:extLst>
          </p:cNvPr>
          <p:cNvSpPr/>
          <p:nvPr/>
        </p:nvSpPr>
        <p:spPr>
          <a:xfrm>
            <a:off x="1235090" y="5217712"/>
            <a:ext cx="9352015" cy="5984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Виртуальная </a:t>
            </a:r>
            <a:r>
              <a:rPr lang="ru-RU" dirty="0"/>
              <a:t>память</a:t>
            </a:r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9A0BAB1-FBA6-22B4-257A-A99FDF14D9CD}"/>
              </a:ext>
            </a:extLst>
          </p:cNvPr>
          <p:cNvSpPr/>
          <p:nvPr/>
        </p:nvSpPr>
        <p:spPr>
          <a:xfrm>
            <a:off x="1235090" y="4356038"/>
            <a:ext cx="3956621" cy="5984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ID3D12Heap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49B2F8A-E6F7-2D3D-6FE2-7BF3DA7F9AED}"/>
              </a:ext>
            </a:extLst>
          </p:cNvPr>
          <p:cNvSpPr/>
          <p:nvPr/>
        </p:nvSpPr>
        <p:spPr>
          <a:xfrm>
            <a:off x="7271864" y="4356037"/>
            <a:ext cx="3315241" cy="5984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ID3D12Heap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239B7B-2C19-08DE-814E-A66B03824F0F}"/>
              </a:ext>
            </a:extLst>
          </p:cNvPr>
          <p:cNvSpPr txBox="1"/>
          <p:nvPr/>
        </p:nvSpPr>
        <p:spPr>
          <a:xfrm>
            <a:off x="6032439" y="4526812"/>
            <a:ext cx="1022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3630F2D-3E7D-3AC4-8FC1-282C81877DE6}"/>
              </a:ext>
            </a:extLst>
          </p:cNvPr>
          <p:cNvSpPr/>
          <p:nvPr/>
        </p:nvSpPr>
        <p:spPr>
          <a:xfrm>
            <a:off x="1235090" y="3494364"/>
            <a:ext cx="1837467" cy="5984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ID3D12Resource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EA478D0-444B-3EE3-711B-2B8E8F8D4914}"/>
              </a:ext>
            </a:extLst>
          </p:cNvPr>
          <p:cNvSpPr/>
          <p:nvPr/>
        </p:nvSpPr>
        <p:spPr>
          <a:xfrm>
            <a:off x="3982624" y="3494363"/>
            <a:ext cx="1209087" cy="5984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ID3D12Resource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ED35E2-A536-6201-B994-C4C689C6DBC5}"/>
              </a:ext>
            </a:extLst>
          </p:cNvPr>
          <p:cNvSpPr txBox="1"/>
          <p:nvPr/>
        </p:nvSpPr>
        <p:spPr>
          <a:xfrm>
            <a:off x="9627924" y="3712808"/>
            <a:ext cx="1022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B00B406-F7FC-D44B-B299-9E95AD9A5FC1}"/>
              </a:ext>
            </a:extLst>
          </p:cNvPr>
          <p:cNvSpPr/>
          <p:nvPr/>
        </p:nvSpPr>
        <p:spPr>
          <a:xfrm>
            <a:off x="7271864" y="3494363"/>
            <a:ext cx="1837467" cy="5984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ID3D12Resource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8D96AE6-F683-ED49-26E6-D1A4F0122686}"/>
              </a:ext>
            </a:extLst>
          </p:cNvPr>
          <p:cNvSpPr/>
          <p:nvPr/>
        </p:nvSpPr>
        <p:spPr>
          <a:xfrm>
            <a:off x="1235090" y="2632690"/>
            <a:ext cx="676050" cy="5984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CB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FCB3984-6CBB-6242-58D5-FDF723D84919}"/>
              </a:ext>
            </a:extLst>
          </p:cNvPr>
          <p:cNvSpPr/>
          <p:nvPr/>
        </p:nvSpPr>
        <p:spPr>
          <a:xfrm>
            <a:off x="2072207" y="2632689"/>
            <a:ext cx="676050" cy="5984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2A9A1-CFCF-131A-9376-A06B89980BB7}"/>
              </a:ext>
            </a:extLst>
          </p:cNvPr>
          <p:cNvSpPr txBox="1"/>
          <p:nvPr/>
        </p:nvSpPr>
        <p:spPr>
          <a:xfrm>
            <a:off x="3331854" y="3708641"/>
            <a:ext cx="1022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1B3ECB-CF04-D311-8EA9-36FD41207EBA}"/>
              </a:ext>
            </a:extLst>
          </p:cNvPr>
          <p:cNvSpPr txBox="1"/>
          <p:nvPr/>
        </p:nvSpPr>
        <p:spPr>
          <a:xfrm>
            <a:off x="2702029" y="2891125"/>
            <a:ext cx="1022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09179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D3D12MemoryAllocator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Автор – </a:t>
            </a:r>
            <a:r>
              <a:rPr lang="en-US" sz="2400" dirty="0">
                <a:cs typeface="Calibri"/>
              </a:rPr>
              <a:t>Adam Sawicki</a:t>
            </a:r>
            <a:r>
              <a:rPr lang="en-US" sz="2400" baseline="30000" dirty="0">
                <a:cs typeface="Calibri"/>
                <a:hlinkClick r:id="rId3" action="ppaction://hlinksldjump"/>
              </a:rPr>
              <a:t>[8]</a:t>
            </a:r>
            <a:endParaRPr lang="ru-RU" sz="2400" baseline="30000" dirty="0">
              <a:cs typeface="Calibri"/>
            </a:endParaRPr>
          </a:p>
          <a:p>
            <a:r>
              <a:rPr lang="ru-RU" sz="2400" dirty="0">
                <a:cs typeface="Calibri"/>
              </a:rPr>
              <a:t>Сама создает </a:t>
            </a:r>
            <a:r>
              <a:rPr lang="en-US" sz="2400" dirty="0">
                <a:cs typeface="Calibri"/>
              </a:rPr>
              <a:t>ID3D12Heap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Оптимальным для модели </a:t>
            </a:r>
            <a:r>
              <a:rPr lang="en-US" sz="2400" dirty="0">
                <a:cs typeface="Calibri"/>
              </a:rPr>
              <a:t>GPU </a:t>
            </a:r>
            <a:r>
              <a:rPr lang="ru-RU" sz="2400" dirty="0">
                <a:cs typeface="Calibri"/>
              </a:rPr>
              <a:t>методом</a:t>
            </a:r>
          </a:p>
          <a:p>
            <a:r>
              <a:rPr lang="ru-RU" sz="2400" dirty="0">
                <a:cs typeface="Calibri"/>
              </a:rPr>
              <a:t>Управляет раздачей памяти из них</a:t>
            </a:r>
          </a:p>
          <a:p>
            <a:r>
              <a:rPr lang="ru-RU" sz="2400" dirty="0">
                <a:cs typeface="Calibri"/>
              </a:rPr>
              <a:t>Можно использовать</a:t>
            </a:r>
            <a:r>
              <a:rPr lang="en-US" sz="2400" dirty="0">
                <a:cs typeface="Calibri"/>
              </a:rPr>
              <a:t> </a:t>
            </a:r>
            <a:r>
              <a:rPr lang="ru-RU" sz="2400" dirty="0">
                <a:cs typeface="Calibri"/>
              </a:rPr>
              <a:t>как есть</a:t>
            </a:r>
          </a:p>
          <a:p>
            <a:r>
              <a:rPr lang="ru-RU" sz="2400" dirty="0">
                <a:cs typeface="Calibri"/>
              </a:rPr>
              <a:t>Можно настраивать</a:t>
            </a:r>
            <a:endParaRPr lang="en-US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Ссылка на </a:t>
            </a:r>
            <a:r>
              <a:rPr lang="en-US" sz="2400" dirty="0">
                <a:cs typeface="Calibri"/>
              </a:rPr>
              <a:t>GitHub</a:t>
            </a:r>
            <a:r>
              <a:rPr lang="en-US" sz="2400" baseline="30000" dirty="0">
                <a:cs typeface="Calibri"/>
                <a:hlinkClick r:id="rId3" action="ppaction://hlinksldjump"/>
              </a:rPr>
              <a:t>[7]</a:t>
            </a:r>
            <a:endParaRPr lang="ru-RU" sz="2400" baseline="30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4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Типы </a:t>
            </a:r>
            <a:r>
              <a:rPr lang="en-US" dirty="0"/>
              <a:t>ID3D12Heap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D3D12_HEAP_TYPE_DEFAULT</a:t>
            </a:r>
          </a:p>
          <a:p>
            <a:pPr lvl="1"/>
            <a:r>
              <a:rPr lang="ru-RU" sz="2000" dirty="0">
                <a:cs typeface="Calibri"/>
              </a:rPr>
              <a:t>Память </a:t>
            </a:r>
            <a:r>
              <a:rPr lang="en-US" sz="2000" dirty="0">
                <a:cs typeface="Calibri"/>
              </a:rPr>
              <a:t>GPU</a:t>
            </a:r>
            <a:r>
              <a:rPr lang="ru-RU" sz="2000" dirty="0">
                <a:cs typeface="Calibri"/>
              </a:rPr>
              <a:t>, большинство ресурсов (с неизменным содержимым, </a:t>
            </a:r>
            <a:r>
              <a:rPr lang="en-US" sz="2000" dirty="0">
                <a:cs typeface="Calibri"/>
              </a:rPr>
              <a:t>immutable</a:t>
            </a:r>
            <a:r>
              <a:rPr lang="ru-RU" sz="2000" dirty="0">
                <a:cs typeface="Calibri"/>
              </a:rPr>
              <a:t>)</a:t>
            </a:r>
            <a:r>
              <a:rPr lang="en-US" sz="2000" dirty="0">
                <a:cs typeface="Calibri"/>
              </a:rPr>
              <a:t> </a:t>
            </a:r>
            <a:r>
              <a:rPr lang="ru-RU" sz="2000" dirty="0">
                <a:cs typeface="Calibri"/>
              </a:rPr>
              <a:t>следует располагать здесь</a:t>
            </a:r>
          </a:p>
          <a:p>
            <a:pPr lvl="1"/>
            <a:r>
              <a:rPr lang="ru-RU" sz="2000" dirty="0">
                <a:cs typeface="Calibri"/>
              </a:rPr>
              <a:t>Можно менять состояние ресурсов</a:t>
            </a:r>
          </a:p>
          <a:p>
            <a:r>
              <a:rPr lang="en-US" sz="2400" dirty="0">
                <a:cs typeface="Calibri"/>
              </a:rPr>
              <a:t>D3D12_HEAP_TYPE_UPLOAD</a:t>
            </a:r>
          </a:p>
          <a:p>
            <a:pPr lvl="1"/>
            <a:r>
              <a:rPr lang="ru-RU" sz="2000" dirty="0">
                <a:cs typeface="Calibri"/>
              </a:rPr>
              <a:t>Память для записи с </a:t>
            </a:r>
            <a:r>
              <a:rPr lang="en-US" sz="2000" dirty="0">
                <a:cs typeface="Calibri"/>
              </a:rPr>
              <a:t>CPU </a:t>
            </a:r>
            <a:r>
              <a:rPr lang="ru-RU" sz="2000" dirty="0">
                <a:cs typeface="Calibri"/>
              </a:rPr>
              <a:t>и чтение с </a:t>
            </a:r>
            <a:r>
              <a:rPr lang="en-US" sz="2000" dirty="0">
                <a:cs typeface="Calibri"/>
              </a:rPr>
              <a:t>GPU</a:t>
            </a:r>
          </a:p>
          <a:p>
            <a:pPr lvl="1"/>
            <a:r>
              <a:rPr lang="ru-RU" sz="2000" dirty="0">
                <a:cs typeface="Calibri"/>
              </a:rPr>
              <a:t>Используется для передачи данных на </a:t>
            </a:r>
            <a:r>
              <a:rPr lang="en-US" sz="2000" dirty="0">
                <a:cs typeface="Calibri"/>
              </a:rPr>
              <a:t>GPU</a:t>
            </a:r>
          </a:p>
          <a:p>
            <a:pPr lvl="1"/>
            <a:r>
              <a:rPr lang="ru-RU" sz="2000" dirty="0">
                <a:cs typeface="Calibri"/>
              </a:rPr>
              <a:t>Состояние ресурсов – только </a:t>
            </a:r>
            <a:r>
              <a:rPr lang="en-US" sz="2000" dirty="0">
                <a:cs typeface="Calibri"/>
              </a:rPr>
              <a:t>D3D12_RESOURCE_STATE_GENERIC_READ</a:t>
            </a:r>
          </a:p>
          <a:p>
            <a:r>
              <a:rPr lang="en-US" sz="2400" dirty="0">
                <a:cs typeface="Calibri"/>
              </a:rPr>
              <a:t>D3D12_HEAP_TYPE_READBACK</a:t>
            </a:r>
          </a:p>
          <a:p>
            <a:pPr lvl="1"/>
            <a:r>
              <a:rPr lang="ru-RU" sz="2000" dirty="0">
                <a:cs typeface="Calibri"/>
              </a:rPr>
              <a:t>Запись с </a:t>
            </a:r>
            <a:r>
              <a:rPr lang="en-US" sz="2000" dirty="0">
                <a:cs typeface="Calibri"/>
              </a:rPr>
              <a:t>GPU</a:t>
            </a:r>
            <a:r>
              <a:rPr lang="ru-RU" sz="2000" dirty="0">
                <a:cs typeface="Calibri"/>
              </a:rPr>
              <a:t>, чтение с </a:t>
            </a:r>
            <a:r>
              <a:rPr lang="en-US" sz="2000" dirty="0">
                <a:cs typeface="Calibri"/>
              </a:rPr>
              <a:t>CPU</a:t>
            </a:r>
          </a:p>
          <a:p>
            <a:pPr lvl="1"/>
            <a:r>
              <a:rPr lang="ru-RU" sz="2000" dirty="0">
                <a:cs typeface="Calibri"/>
              </a:rPr>
              <a:t>Состояние ресурсов – только </a:t>
            </a:r>
            <a:r>
              <a:rPr lang="en-US" sz="2000" dirty="0">
                <a:cs typeface="Calibri"/>
              </a:rPr>
              <a:t>D3D12_RESOURCE_STATE_COPY_DEST</a:t>
            </a:r>
          </a:p>
          <a:p>
            <a:pPr lvl="1"/>
            <a:endParaRPr lang="ru-RU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5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Необходимые объекты для рендера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Чтобы нарисовать треугольник, нам минимально нужны еще две группы объектов</a:t>
            </a:r>
          </a:p>
          <a:p>
            <a:r>
              <a:rPr lang="ru-RU" sz="2400" dirty="0">
                <a:cs typeface="Calibri"/>
              </a:rPr>
              <a:t>Шейдеры</a:t>
            </a:r>
          </a:p>
          <a:p>
            <a:pPr lvl="1"/>
            <a:r>
              <a:rPr lang="ru-RU" sz="2000" dirty="0">
                <a:cs typeface="Calibri"/>
              </a:rPr>
              <a:t>Вершинный</a:t>
            </a:r>
          </a:p>
          <a:p>
            <a:pPr lvl="1"/>
            <a:r>
              <a:rPr lang="ru-RU" sz="2000" dirty="0">
                <a:cs typeface="Calibri"/>
              </a:rPr>
              <a:t>Пиксельный</a:t>
            </a:r>
          </a:p>
          <a:p>
            <a:r>
              <a:rPr lang="ru-RU" sz="2400" dirty="0">
                <a:cs typeface="Calibri"/>
              </a:rPr>
              <a:t>Геометрия</a:t>
            </a:r>
          </a:p>
          <a:p>
            <a:pPr lvl="1"/>
            <a:r>
              <a:rPr lang="ru-RU" sz="2000" dirty="0">
                <a:cs typeface="Calibri"/>
              </a:rPr>
              <a:t>Буфер с вершинами</a:t>
            </a:r>
          </a:p>
          <a:p>
            <a:pPr lvl="1"/>
            <a:r>
              <a:rPr lang="ru-RU" sz="2000" dirty="0">
                <a:cs typeface="Calibri"/>
              </a:rPr>
              <a:t>Буфер с индексами</a:t>
            </a:r>
            <a:endParaRPr lang="en-US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22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Инициализация </a:t>
            </a:r>
            <a:r>
              <a:rPr lang="ru-RU" dirty="0" err="1"/>
              <a:t>аллокатора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1595864" y="2023784"/>
            <a:ext cx="1019599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D3D12MA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ALLOCATOR_DESC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m_pAdapter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pDevice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pAllocationCallbacks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PreferredBlockSize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256Mb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D3D12MA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ALLOCATOR_FLAG_SINGLETHREADED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HRESULT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S_OK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D3D12MA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CreateAllocator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m_pGPUMemAllocator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062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вершинного буфера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1595864" y="2023784"/>
            <a:ext cx="1019599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D3D12_RESOURCE_DESC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CD3DX12_RESOURCE_DESC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Vertex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)*3 });</a:t>
            </a:r>
          </a:p>
          <a:p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D3D12MA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ALLOCATION_DESC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allocDesc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allocDesc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HeapType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D3D12_HEAP_TYPE_DEFAULT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allocDesc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CustomPool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allocDesc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ExtraHeapFlags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D3D12_HEAP_FLAG_NONE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allocDesc</a:t>
            </a:r>
            <a:r>
              <a:rPr lang="it-IT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it-IT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D3D12MA</a:t>
            </a:r>
            <a:r>
              <a:rPr lang="it-IT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it-IT" sz="1800" i="0" dirty="0">
                <a:solidFill>
                  <a:srgbClr val="2F4F4F"/>
                </a:solidFill>
                <a:latin typeface="Consolas" panose="020B0609020204030204" pitchFamily="49" charset="0"/>
              </a:rPr>
              <a:t>ALLOCATION_FLAG_NONE</a:t>
            </a:r>
            <a:r>
              <a:rPr lang="it-IT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D3D12MA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Allocation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pVertexAllocation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pVertexResource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m_pGPUMemAllocator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allocDesc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D3D12_RESOURCE_STATE_COMMON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pVertexAllocation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pVertexResource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6550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вершинного буфера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1595864" y="2023784"/>
            <a:ext cx="1019599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Vertex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vertices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[3] =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{{-0.5f, -0.5f, 0}, {1,0,0}},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{{ 0, 0.5f, 0}, {0,0,1}},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{{ 0.5f, -0.5f, 0}, {0,1,0}}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m_vertexBufferView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BufferLocation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m_vertexBuffer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GetGPUVirtualAddress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m_vertexBufferView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StrideInBytes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Vertex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m_vertexBufferView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SizeInBytes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vertices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2636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Circular(Ring) Buffer</a:t>
            </a:r>
            <a:r>
              <a:rPr lang="en-US" baseline="30000" dirty="0">
                <a:hlinkClick r:id="rId3" action="ppaction://hlinksldjump"/>
              </a:rPr>
              <a:t>[9]</a:t>
            </a:r>
            <a:endParaRPr lang="en-US" baseline="30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Массив фиксированного размера</a:t>
            </a:r>
          </a:p>
          <a:p>
            <a:r>
              <a:rPr lang="ru-RU" sz="2400" dirty="0">
                <a:cs typeface="Calibri"/>
              </a:rPr>
              <a:t>Индекс последнего занятого элемента (начальное значение - 0)</a:t>
            </a:r>
          </a:p>
          <a:p>
            <a:r>
              <a:rPr lang="ru-RU" sz="2400" dirty="0">
                <a:cs typeface="Calibri"/>
              </a:rPr>
              <a:t>Выделение памяти – увеличить индекс последнего занятого</a:t>
            </a:r>
          </a:p>
          <a:p>
            <a:r>
              <a:rPr lang="ru-RU" sz="2400" dirty="0">
                <a:cs typeface="Calibri"/>
              </a:rPr>
              <a:t>Элементы между предыдущим и текущим значением – новая </a:t>
            </a:r>
            <a:r>
              <a:rPr lang="ru-RU" sz="2400" dirty="0" err="1">
                <a:cs typeface="Calibri"/>
              </a:rPr>
              <a:t>аллокация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Индекс первого занятого элемента (начальное значение - 0)</a:t>
            </a:r>
          </a:p>
          <a:p>
            <a:r>
              <a:rPr lang="ru-RU" sz="2400" dirty="0">
                <a:cs typeface="Calibri"/>
              </a:rPr>
              <a:t>Освобождение памяти – увеличить индекс первого занятого</a:t>
            </a:r>
          </a:p>
          <a:p>
            <a:r>
              <a:rPr lang="ru-RU" sz="2400" dirty="0">
                <a:cs typeface="Calibri"/>
              </a:rPr>
              <a:t>При переполнении индекса перейти на начало, и так далее</a:t>
            </a:r>
          </a:p>
          <a:p>
            <a:r>
              <a:rPr lang="ru-RU" sz="2400" dirty="0">
                <a:cs typeface="Calibri"/>
              </a:rPr>
              <a:t>Используется в системах видеозаписи, черных ящиках, </a:t>
            </a:r>
            <a:r>
              <a:rPr lang="en-US" sz="2400" dirty="0" err="1">
                <a:cs typeface="Calibri"/>
              </a:rPr>
              <a:t>etc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45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Circular(Ring) Buffer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A4E5BC5-FD36-A2CE-1C6C-37ADCA33D340}"/>
              </a:ext>
            </a:extLst>
          </p:cNvPr>
          <p:cNvSpPr/>
          <p:nvPr/>
        </p:nvSpPr>
        <p:spPr>
          <a:xfrm>
            <a:off x="1887849" y="2595856"/>
            <a:ext cx="8404860" cy="1993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F76CC83E-FFB8-E007-7CDE-4EC2807880D1}"/>
              </a:ext>
            </a:extLst>
          </p:cNvPr>
          <p:cNvSpPr/>
          <p:nvPr/>
        </p:nvSpPr>
        <p:spPr>
          <a:xfrm>
            <a:off x="1811942" y="2361801"/>
            <a:ext cx="151814" cy="1993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77D8CBEF-D817-53D9-0253-DCB4C05CDE85}"/>
              </a:ext>
            </a:extLst>
          </p:cNvPr>
          <p:cNvSpPr/>
          <p:nvPr/>
        </p:nvSpPr>
        <p:spPr>
          <a:xfrm rot="10800000">
            <a:off x="1811940" y="2828005"/>
            <a:ext cx="151814" cy="19934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6BE72-E865-CF9B-2D0A-A0CF68ED83F4}"/>
              </a:ext>
            </a:extLst>
          </p:cNvPr>
          <p:cNvSpPr txBox="1"/>
          <p:nvPr/>
        </p:nvSpPr>
        <p:spPr>
          <a:xfrm>
            <a:off x="1005661" y="2510864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Кадр 0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50CA609-1969-C7A6-AD20-342F62658559}"/>
              </a:ext>
            </a:extLst>
          </p:cNvPr>
          <p:cNvSpPr/>
          <p:nvPr/>
        </p:nvSpPr>
        <p:spPr>
          <a:xfrm>
            <a:off x="3251199" y="3429000"/>
            <a:ext cx="7041509" cy="1993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89BF772F-D6A9-D0A6-30E8-12FE39C77D48}"/>
              </a:ext>
            </a:extLst>
          </p:cNvPr>
          <p:cNvSpPr/>
          <p:nvPr/>
        </p:nvSpPr>
        <p:spPr>
          <a:xfrm>
            <a:off x="1811942" y="3194945"/>
            <a:ext cx="151814" cy="1993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93994BA3-0E72-5BC3-B9E4-261F7271AB0E}"/>
              </a:ext>
            </a:extLst>
          </p:cNvPr>
          <p:cNvSpPr/>
          <p:nvPr/>
        </p:nvSpPr>
        <p:spPr>
          <a:xfrm rot="10800000">
            <a:off x="3175292" y="3663109"/>
            <a:ext cx="151814" cy="19934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BFF5E-BFC1-4C16-7459-FF6CA328269B}"/>
              </a:ext>
            </a:extLst>
          </p:cNvPr>
          <p:cNvSpPr txBox="1"/>
          <p:nvPr/>
        </p:nvSpPr>
        <p:spPr>
          <a:xfrm>
            <a:off x="1005661" y="3344008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Кадр 1</a:t>
            </a:r>
            <a:endParaRPr lang="en-US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6AD42C-3734-C38C-0569-7A494841319E}"/>
              </a:ext>
            </a:extLst>
          </p:cNvPr>
          <p:cNvSpPr/>
          <p:nvPr/>
        </p:nvSpPr>
        <p:spPr>
          <a:xfrm>
            <a:off x="1887849" y="3429054"/>
            <a:ext cx="1363350" cy="1993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Кадр 1</a:t>
            </a:r>
            <a:endParaRPr lang="en-US" sz="14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BD6656A-6837-84A8-ACDE-73BBCB2A2190}"/>
              </a:ext>
            </a:extLst>
          </p:cNvPr>
          <p:cNvSpPr/>
          <p:nvPr/>
        </p:nvSpPr>
        <p:spPr>
          <a:xfrm>
            <a:off x="4259580" y="4186540"/>
            <a:ext cx="6033128" cy="1993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5EE39821-F8F3-13AB-3CE5-9FBB48064D5B}"/>
              </a:ext>
            </a:extLst>
          </p:cNvPr>
          <p:cNvSpPr/>
          <p:nvPr/>
        </p:nvSpPr>
        <p:spPr>
          <a:xfrm>
            <a:off x="1811942" y="3952485"/>
            <a:ext cx="151814" cy="1993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179DE371-4C8A-84DB-1D8D-00881FBB02CE}"/>
              </a:ext>
            </a:extLst>
          </p:cNvPr>
          <p:cNvSpPr/>
          <p:nvPr/>
        </p:nvSpPr>
        <p:spPr>
          <a:xfrm rot="10800000">
            <a:off x="4183673" y="4423374"/>
            <a:ext cx="151814" cy="19934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FD0510-D5D8-57C3-696C-75A7B69375C3}"/>
              </a:ext>
            </a:extLst>
          </p:cNvPr>
          <p:cNvSpPr txBox="1"/>
          <p:nvPr/>
        </p:nvSpPr>
        <p:spPr>
          <a:xfrm>
            <a:off x="1005661" y="4101548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Кадр 2</a:t>
            </a:r>
            <a:endParaRPr lang="en-US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2AE4CB3-0BB4-434F-11C5-B4D9D53F2250}"/>
              </a:ext>
            </a:extLst>
          </p:cNvPr>
          <p:cNvSpPr/>
          <p:nvPr/>
        </p:nvSpPr>
        <p:spPr>
          <a:xfrm>
            <a:off x="1887849" y="4186594"/>
            <a:ext cx="1363350" cy="1993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Кадр 1</a:t>
            </a:r>
            <a:endParaRPr lang="en-US" sz="14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168FBDA-B61B-AC7A-62A7-03BAEE18F1B1}"/>
              </a:ext>
            </a:extLst>
          </p:cNvPr>
          <p:cNvSpPr/>
          <p:nvPr/>
        </p:nvSpPr>
        <p:spPr>
          <a:xfrm>
            <a:off x="3251198" y="4186540"/>
            <a:ext cx="1008382" cy="1993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Кадр 2</a:t>
            </a:r>
            <a:endParaRPr lang="en-US" sz="14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8A21F66-E75D-C356-8638-137D3A66864A}"/>
              </a:ext>
            </a:extLst>
          </p:cNvPr>
          <p:cNvSpPr/>
          <p:nvPr/>
        </p:nvSpPr>
        <p:spPr>
          <a:xfrm>
            <a:off x="5647866" y="4886930"/>
            <a:ext cx="4644841" cy="1993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Стрелка: вниз 26">
            <a:extLst>
              <a:ext uri="{FF2B5EF4-FFF2-40B4-BE49-F238E27FC236}">
                <a16:creationId xmlns:a16="http://schemas.microsoft.com/office/drawing/2014/main" id="{F552D34C-880D-C01C-C03D-5AAC5EB85DCE}"/>
              </a:ext>
            </a:extLst>
          </p:cNvPr>
          <p:cNvSpPr/>
          <p:nvPr/>
        </p:nvSpPr>
        <p:spPr>
          <a:xfrm>
            <a:off x="1811942" y="4652875"/>
            <a:ext cx="151814" cy="1993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Стрелка: вниз 27">
            <a:extLst>
              <a:ext uri="{FF2B5EF4-FFF2-40B4-BE49-F238E27FC236}">
                <a16:creationId xmlns:a16="http://schemas.microsoft.com/office/drawing/2014/main" id="{95220690-64C7-3746-1D8F-144F9CADD33A}"/>
              </a:ext>
            </a:extLst>
          </p:cNvPr>
          <p:cNvSpPr/>
          <p:nvPr/>
        </p:nvSpPr>
        <p:spPr>
          <a:xfrm rot="10800000">
            <a:off x="5571958" y="5120032"/>
            <a:ext cx="151814" cy="19934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66D491-68DD-A153-A6D4-A4E712BE152E}"/>
              </a:ext>
            </a:extLst>
          </p:cNvPr>
          <p:cNvSpPr txBox="1"/>
          <p:nvPr/>
        </p:nvSpPr>
        <p:spPr>
          <a:xfrm>
            <a:off x="1005661" y="4801938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Кадр 3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0B00D21-32C5-DA5A-F826-14065DA2A818}"/>
              </a:ext>
            </a:extLst>
          </p:cNvPr>
          <p:cNvSpPr/>
          <p:nvPr/>
        </p:nvSpPr>
        <p:spPr>
          <a:xfrm>
            <a:off x="1887849" y="4886984"/>
            <a:ext cx="1363350" cy="1993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Кадр 1</a:t>
            </a:r>
            <a:endParaRPr lang="en-US" sz="14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B7ACF1A-513D-C6DD-CACE-68B886FC1D8D}"/>
              </a:ext>
            </a:extLst>
          </p:cNvPr>
          <p:cNvSpPr/>
          <p:nvPr/>
        </p:nvSpPr>
        <p:spPr>
          <a:xfrm>
            <a:off x="3251198" y="4886930"/>
            <a:ext cx="1008382" cy="1993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Кадр 2</a:t>
            </a:r>
            <a:endParaRPr lang="en-US" sz="14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9CF6B33-1272-7C4E-4812-39D80E52D716}"/>
              </a:ext>
            </a:extLst>
          </p:cNvPr>
          <p:cNvSpPr/>
          <p:nvPr/>
        </p:nvSpPr>
        <p:spPr>
          <a:xfrm>
            <a:off x="4259578" y="4886930"/>
            <a:ext cx="1388287" cy="1993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Кадр 3</a:t>
            </a:r>
            <a:endParaRPr lang="en-US" sz="14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F8B24BE-8607-795C-0B7D-1D5C4F92AC27}"/>
              </a:ext>
            </a:extLst>
          </p:cNvPr>
          <p:cNvSpPr/>
          <p:nvPr/>
        </p:nvSpPr>
        <p:spPr>
          <a:xfrm>
            <a:off x="6457950" y="5919964"/>
            <a:ext cx="3834756" cy="1993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70F3F397-3ED7-55A2-2193-BF69926721B2}"/>
              </a:ext>
            </a:extLst>
          </p:cNvPr>
          <p:cNvSpPr/>
          <p:nvPr/>
        </p:nvSpPr>
        <p:spPr>
          <a:xfrm>
            <a:off x="3175289" y="5689719"/>
            <a:ext cx="151814" cy="1993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C1100FBB-9AFC-5100-A7DB-98A10E9F473F}"/>
              </a:ext>
            </a:extLst>
          </p:cNvPr>
          <p:cNvSpPr/>
          <p:nvPr/>
        </p:nvSpPr>
        <p:spPr>
          <a:xfrm rot="10800000">
            <a:off x="6382043" y="6157002"/>
            <a:ext cx="151814" cy="19934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47B76F-43A1-B26F-87D1-BBC7F923BF88}"/>
              </a:ext>
            </a:extLst>
          </p:cNvPr>
          <p:cNvSpPr txBox="1"/>
          <p:nvPr/>
        </p:nvSpPr>
        <p:spPr>
          <a:xfrm>
            <a:off x="1005660" y="5834972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Кадр 4</a:t>
            </a:r>
            <a:endParaRPr lang="en-US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B58F3EF-5BF2-825E-465E-50221AA32BF1}"/>
              </a:ext>
            </a:extLst>
          </p:cNvPr>
          <p:cNvSpPr/>
          <p:nvPr/>
        </p:nvSpPr>
        <p:spPr>
          <a:xfrm>
            <a:off x="3251197" y="5919964"/>
            <a:ext cx="1008382" cy="1993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Кадр 2</a:t>
            </a:r>
            <a:endParaRPr lang="en-US" sz="1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5D161242-2FBD-19B4-4957-347F629396A4}"/>
              </a:ext>
            </a:extLst>
          </p:cNvPr>
          <p:cNvSpPr/>
          <p:nvPr/>
        </p:nvSpPr>
        <p:spPr>
          <a:xfrm>
            <a:off x="4259577" y="5919964"/>
            <a:ext cx="1388287" cy="1993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Кадр 3</a:t>
            </a:r>
            <a:endParaRPr lang="en-US" sz="14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7498C06D-2DA7-68C8-978F-67A8B1CE1963}"/>
              </a:ext>
            </a:extLst>
          </p:cNvPr>
          <p:cNvSpPr/>
          <p:nvPr/>
        </p:nvSpPr>
        <p:spPr>
          <a:xfrm>
            <a:off x="5647863" y="5919964"/>
            <a:ext cx="810087" cy="1993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Кадр 4</a:t>
            </a:r>
            <a:endParaRPr lang="en-US" sz="1400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4D46D6CA-CD25-F16E-1A4E-2295D5DA49D7}"/>
              </a:ext>
            </a:extLst>
          </p:cNvPr>
          <p:cNvSpPr/>
          <p:nvPr/>
        </p:nvSpPr>
        <p:spPr>
          <a:xfrm>
            <a:off x="1887847" y="5919964"/>
            <a:ext cx="1363350" cy="1993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4408B3-B4F2-BE93-C63B-04C515EBFD9F}"/>
              </a:ext>
            </a:extLst>
          </p:cNvPr>
          <p:cNvSpPr txBox="1"/>
          <p:nvPr/>
        </p:nvSpPr>
        <p:spPr>
          <a:xfrm>
            <a:off x="1005660" y="5317662"/>
            <a:ext cx="453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Стало известно, что кадр 1 закончился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69179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Загрузка данных в ресурс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Создадим большой буфер в </a:t>
            </a:r>
            <a:r>
              <a:rPr lang="en-US" sz="2400" dirty="0">
                <a:cs typeface="Calibri"/>
              </a:rPr>
              <a:t>upload heap</a:t>
            </a:r>
          </a:p>
          <a:p>
            <a:r>
              <a:rPr lang="ru-RU" sz="2400" dirty="0">
                <a:cs typeface="Calibri"/>
              </a:rPr>
              <a:t>Применим к нему </a:t>
            </a:r>
            <a:r>
              <a:rPr lang="en-US" sz="2400" dirty="0">
                <a:cs typeface="Calibri"/>
              </a:rPr>
              <a:t>map</a:t>
            </a:r>
            <a:r>
              <a:rPr lang="ru-RU" sz="2400" dirty="0">
                <a:cs typeface="Calibri"/>
              </a:rPr>
              <a:t>, получив указатель на содержимое</a:t>
            </a:r>
          </a:p>
          <a:p>
            <a:r>
              <a:rPr lang="ru-RU" sz="2400" dirty="0">
                <a:cs typeface="Calibri"/>
              </a:rPr>
              <a:t>Построим на основе этой памяти </a:t>
            </a:r>
            <a:r>
              <a:rPr lang="en-US" sz="2400" dirty="0">
                <a:cs typeface="Calibri"/>
              </a:rPr>
              <a:t>circular buffer</a:t>
            </a:r>
          </a:p>
          <a:p>
            <a:r>
              <a:rPr lang="ru-RU" sz="2400" dirty="0">
                <a:cs typeface="Calibri"/>
              </a:rPr>
              <a:t>Будем выделять в нем память, копировать туда данные при помощи </a:t>
            </a:r>
            <a:r>
              <a:rPr lang="en-US" sz="2400" dirty="0" err="1">
                <a:cs typeface="Calibri"/>
              </a:rPr>
              <a:t>memcpy</a:t>
            </a:r>
            <a:endParaRPr lang="en-US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Затем </a:t>
            </a:r>
            <a:r>
              <a:rPr lang="en-US" sz="2400" dirty="0">
                <a:cs typeface="Calibri"/>
              </a:rPr>
              <a:t>ID3D12CommandList::</a:t>
            </a:r>
            <a:r>
              <a:rPr lang="en-US" sz="2400" dirty="0" err="1">
                <a:cs typeface="Calibri"/>
              </a:rPr>
              <a:t>CopyBufferRegion</a:t>
            </a:r>
            <a:r>
              <a:rPr lang="en-US" sz="2400" dirty="0">
                <a:cs typeface="Calibri"/>
              </a:rPr>
              <a:t>() </a:t>
            </a:r>
            <a:r>
              <a:rPr lang="ru-RU" sz="2400" dirty="0">
                <a:cs typeface="Calibri"/>
              </a:rPr>
              <a:t>в наш ресурс</a:t>
            </a:r>
          </a:p>
          <a:p>
            <a:r>
              <a:rPr lang="ru-RU" sz="2400" dirty="0">
                <a:cs typeface="Calibri"/>
              </a:rPr>
              <a:t>Освободим память, когда выполнение соответствующего кадра на </a:t>
            </a:r>
            <a:r>
              <a:rPr lang="en-US" sz="2400" dirty="0">
                <a:cs typeface="Calibri"/>
              </a:rPr>
              <a:t>GPU </a:t>
            </a:r>
            <a:r>
              <a:rPr lang="ru-RU" sz="2400" dirty="0">
                <a:cs typeface="Calibri"/>
              </a:rPr>
              <a:t>закончится (узнаём по значению </a:t>
            </a:r>
            <a:r>
              <a:rPr lang="en-US" sz="2400" dirty="0">
                <a:cs typeface="Calibri"/>
              </a:rPr>
              <a:t>fence</a:t>
            </a:r>
            <a:r>
              <a:rPr lang="ru-RU" sz="2400" dirty="0">
                <a:cs typeface="Calibri"/>
              </a:rPr>
              <a:t>)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0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Загрузка данных в ресурс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Для копирования имеет смысл использовать </a:t>
            </a:r>
            <a:r>
              <a:rPr lang="en-US" sz="2400" dirty="0">
                <a:cs typeface="Calibri"/>
              </a:rPr>
              <a:t>D3D12_COMMAND_LIST_TYPE_COPY</a:t>
            </a:r>
          </a:p>
          <a:p>
            <a:r>
              <a:rPr lang="ru-RU" sz="2400" dirty="0">
                <a:cs typeface="Calibri"/>
              </a:rPr>
              <a:t>Нужна синхронизация</a:t>
            </a:r>
          </a:p>
          <a:p>
            <a:r>
              <a:rPr lang="ru-RU" sz="2400" dirty="0">
                <a:cs typeface="Calibri"/>
              </a:rPr>
              <a:t>Тоже через </a:t>
            </a:r>
            <a:r>
              <a:rPr lang="en-US" sz="2400" dirty="0">
                <a:cs typeface="Calibri"/>
              </a:rPr>
              <a:t>fence…</a:t>
            </a:r>
          </a:p>
          <a:p>
            <a:r>
              <a:rPr lang="en-US" sz="2400" dirty="0">
                <a:cs typeface="Calibri"/>
              </a:rPr>
              <a:t>…</a:t>
            </a:r>
            <a:r>
              <a:rPr lang="ru-RU" sz="2400" dirty="0">
                <a:cs typeface="Calibri"/>
              </a:rPr>
              <a:t>и </a:t>
            </a:r>
            <a:r>
              <a:rPr lang="en-US" sz="2400" dirty="0">
                <a:cs typeface="Calibri"/>
              </a:rPr>
              <a:t>ID3D12CommandQueue::Wait() – </a:t>
            </a:r>
            <a:r>
              <a:rPr lang="ru-RU" sz="2400" dirty="0">
                <a:cs typeface="Calibri"/>
              </a:rPr>
              <a:t>ожидание </a:t>
            </a:r>
            <a:r>
              <a:rPr lang="en-US" sz="2400" dirty="0">
                <a:cs typeface="Calibri"/>
              </a:rPr>
              <a:t>fence </a:t>
            </a:r>
            <a:r>
              <a:rPr lang="ru-RU" sz="2400" dirty="0">
                <a:cs typeface="Calibri"/>
              </a:rPr>
              <a:t>в другой очереди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18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буфера в </a:t>
            </a:r>
            <a:r>
              <a:rPr lang="en-US" dirty="0"/>
              <a:t>upload heap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1595864" y="2023784"/>
            <a:ext cx="101959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D3D12_RESOURCE_DESC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CD3DX12_RESOURCE_DESC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32*1024*1024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32Mb</a:t>
            </a:r>
            <a:endParaRPr lang="ru-RU" sz="1800" i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D3D12MA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ALLOCATION_DESC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allocDesc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allocDesc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HeapType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1" dirty="0">
                <a:solidFill>
                  <a:srgbClr val="2F4F4F"/>
                </a:solidFill>
                <a:latin typeface="Consolas" panose="020B0609020204030204" pitchFamily="49" charset="0"/>
              </a:rPr>
              <a:t>D3D12_HEAP_TYPE_UPLOAD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allocDesc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CustomPool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allocDesc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ExtraHeapFlags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D3D12_HEAP_FLAG_NONE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allocDesc</a:t>
            </a:r>
            <a:r>
              <a:rPr lang="it-IT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it-IT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D3D12MA</a:t>
            </a:r>
            <a:r>
              <a:rPr lang="it-IT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it-IT" sz="1800" i="0" dirty="0">
                <a:solidFill>
                  <a:srgbClr val="2F4F4F"/>
                </a:solidFill>
                <a:latin typeface="Consolas" panose="020B0609020204030204" pitchFamily="49" charset="0"/>
              </a:rPr>
              <a:t>ALLOCATION_FLAG_NONE</a:t>
            </a:r>
            <a:r>
              <a:rPr lang="it-IT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D3D12MA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Allocation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pUploadAllocation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pUploadResource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m_pGPUMemAllocator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allocDesc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2F4F4F"/>
                </a:solidFill>
                <a:latin typeface="Consolas" panose="020B0609020204030204" pitchFamily="49" charset="0"/>
              </a:rPr>
              <a:t>D3D12_RESOURCE_STATE_GENERIC_READ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pUploadAllocation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pUploadResource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2040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буфера в </a:t>
            </a:r>
            <a:r>
              <a:rPr lang="en-US" dirty="0"/>
              <a:t>upload heap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1595864" y="2023784"/>
            <a:ext cx="101959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D3D12_RANGE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{};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Begin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End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32*1024*1024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pUploadResource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Map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(0, 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pUploadData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7194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ID3D12CommandQueue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1"/>
            <a:ext cx="9367204" cy="1468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Создаем очередь типа </a:t>
            </a:r>
            <a:r>
              <a:rPr lang="en-US" sz="2400" dirty="0">
                <a:cs typeface="Calibri"/>
              </a:rPr>
              <a:t>copy – </a:t>
            </a:r>
            <a:r>
              <a:rPr lang="ru-RU" sz="2400" dirty="0">
                <a:cs typeface="Calibri"/>
              </a:rPr>
              <a:t>будем копировать</a:t>
            </a:r>
            <a:endParaRPr lang="en-US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Также создаем наборы из </a:t>
            </a:r>
            <a:r>
              <a:rPr lang="en-US" sz="2400" dirty="0">
                <a:cs typeface="Calibri"/>
              </a:rPr>
              <a:t>command list, command allocator, fence</a:t>
            </a:r>
          </a:p>
          <a:p>
            <a:r>
              <a:rPr lang="en-US" sz="2400" dirty="0">
                <a:cs typeface="Calibri"/>
              </a:rPr>
              <a:t>Windows event </a:t>
            </a:r>
            <a:r>
              <a:rPr lang="ru-RU" sz="2400" dirty="0">
                <a:cs typeface="Calibri"/>
              </a:rPr>
              <a:t>не нужен – с </a:t>
            </a:r>
            <a:r>
              <a:rPr lang="en-US" sz="2400" dirty="0">
                <a:cs typeface="Calibri"/>
              </a:rPr>
              <a:t>CPU </a:t>
            </a:r>
            <a:r>
              <a:rPr lang="ru-RU" sz="2400" dirty="0">
                <a:cs typeface="Calibri"/>
              </a:rPr>
              <a:t>не синхронизируем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1595864" y="3852582"/>
            <a:ext cx="101959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D3D12_COMMAND_QUEUE_DESC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desc;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desc.Type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D3D12_COMMAND_LIST_TYPE_</a:t>
            </a:r>
            <a:r>
              <a:rPr lang="en-US" b="1" dirty="0">
                <a:solidFill>
                  <a:srgbClr val="2F4F4F"/>
                </a:solidFill>
                <a:latin typeface="Consolas" panose="020B0609020204030204" pitchFamily="49" charset="0"/>
              </a:rPr>
              <a:t>COPY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desc.Priority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D3D12_COMMAND_QUEUE_PRIORITY_NORMAL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desc.Flags =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D3D12_COMMAND_QUEUE_FLAG_NONE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desc.NodeMask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m_pDevice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CreateCommandQueue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(&amp;desc,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uuidof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ID3D12CommandQueue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**)&amp;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m_pCopyCommandQueue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27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Валидация состояния графического конвейера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Текущее состояние графического конвейера задается рядом объектов состояния</a:t>
            </a:r>
          </a:p>
          <a:p>
            <a:pPr lvl="1"/>
            <a:r>
              <a:rPr lang="en-US" sz="2000" dirty="0">
                <a:cs typeface="Calibri"/>
              </a:rPr>
              <a:t>Depth stencil state</a:t>
            </a:r>
          </a:p>
          <a:p>
            <a:pPr lvl="1"/>
            <a:r>
              <a:rPr lang="en-US" sz="2000" dirty="0">
                <a:cs typeface="Calibri"/>
              </a:rPr>
              <a:t>Rasterizer state</a:t>
            </a:r>
          </a:p>
          <a:p>
            <a:pPr lvl="1"/>
            <a:r>
              <a:rPr lang="en-US" sz="2000" dirty="0">
                <a:cs typeface="Calibri"/>
              </a:rPr>
              <a:t>Blend state</a:t>
            </a:r>
          </a:p>
          <a:p>
            <a:pPr lvl="1"/>
            <a:r>
              <a:rPr lang="ru-RU" sz="2000" dirty="0">
                <a:cs typeface="Calibri"/>
              </a:rPr>
              <a:t>Текущие </a:t>
            </a:r>
            <a:r>
              <a:rPr lang="en-US" sz="2000" dirty="0">
                <a:cs typeface="Calibri"/>
              </a:rPr>
              <a:t>render targets</a:t>
            </a:r>
          </a:p>
          <a:p>
            <a:pPr lvl="1"/>
            <a:r>
              <a:rPr lang="ru-RU" sz="2000" dirty="0">
                <a:cs typeface="Calibri"/>
              </a:rPr>
              <a:t>Шейдеры</a:t>
            </a:r>
          </a:p>
          <a:p>
            <a:r>
              <a:rPr lang="ru-RU" sz="2400" dirty="0">
                <a:cs typeface="Calibri"/>
              </a:rPr>
              <a:t>С точки зрения </a:t>
            </a:r>
            <a:r>
              <a:rPr lang="en-US" sz="2400" dirty="0">
                <a:cs typeface="Calibri"/>
              </a:rPr>
              <a:t>API </a:t>
            </a:r>
            <a:r>
              <a:rPr lang="ru-RU" sz="2400" dirty="0">
                <a:cs typeface="Calibri"/>
              </a:rPr>
              <a:t>задаем их по отдельности</a:t>
            </a:r>
          </a:p>
          <a:p>
            <a:r>
              <a:rPr lang="ru-RU" sz="2400" dirty="0">
                <a:cs typeface="Calibri"/>
              </a:rPr>
              <a:t>С точки зрения драйвера все состояние целиком нужно перевести в набор команд для </a:t>
            </a:r>
            <a:r>
              <a:rPr lang="en-US" sz="2400" dirty="0">
                <a:cs typeface="Calibri"/>
              </a:rPr>
              <a:t>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0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ID3D12ComandList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Аллокатор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дял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списков команд,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 == D3D12_COMMAND_LIST_TYPE_COPY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00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D3D_CHECK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pDevice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CreateCommandAllocator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uuidof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ID3D12CommandAllocator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**)&amp;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m_pCommandAllocator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Список команд, на базе этого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аллокатора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00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D3D_CHECK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pDevice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CreateCommandList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(0,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m_pCommandAllocator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uuidof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ID3D12CommandList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**)&amp;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m_pCommandListForSubmit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Получим интерфейс списка команд для графики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00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D3D_CHECK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m_pCommandListForSubmit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QueryInterface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uuidof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ID3D12GraphicsCommandList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**)&amp;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m_pCommandList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Закрываем список и сбрасываем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аллокатор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теперь они готовы к работе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00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D3D_CHECK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m_pCommandList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Close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00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D3D_CHECK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m_pCommandAllocator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593947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ID3D12ComandList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Создаем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fence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начальное значение: -1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00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D3D_CHECK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pDevice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CreateFence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D3D12_FENCE_FLAG_NONE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uuidof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ID3D12Fence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**)&amp;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m_pFence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обытие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Windows не нужно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603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Копирование данных на </a:t>
            </a:r>
            <a:r>
              <a:rPr lang="en-US" dirty="0"/>
              <a:t>GPU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Открываем список команд для копирования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UINT64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allocStartOffset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UINT8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pAlloc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allocRes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...; 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Выделяем память в 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circular buffer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allocRes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memcpy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pAlloc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dataSize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CopyBufferRegion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m_pUploadBuffer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GetBuffer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allocStartOffset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dataSize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S_OK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Закрываем список команд для копирования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365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Отправка на выполнение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uploadF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rameIdx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Закрываем список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копирования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Copy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Отправляем его на исполнение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pCopyCmdList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Submit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m_pCopyCommandQueue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Отправляем новое значение для </a:t>
            </a:r>
            <a:r>
              <a:rPr lang="ru-RU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fence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m_pCopyCommandQueue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Signal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m_pCopyFence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uploadF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rameIdx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Рендер кадра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Закрываем список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Синхронизация с копированием</a:t>
            </a:r>
          </a:p>
          <a:p>
            <a:r>
              <a:rPr lang="en-US" sz="1800" b="1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m_pQueue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b="1" i="1" dirty="0">
                <a:solidFill>
                  <a:srgbClr val="880000"/>
                </a:solidFill>
                <a:latin typeface="Consolas" panose="020B0609020204030204" pitchFamily="49" charset="0"/>
              </a:rPr>
              <a:t>Wait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m_pCopyFence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uploadF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rameIdx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Отправляем его на исполнение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pCmdList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Submit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Отправляем новое значение для </a:t>
            </a:r>
            <a:r>
              <a:rPr lang="ru-RU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fence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Signal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m_pFence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m_frameIdx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  <a:p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265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Состояние ресурсов при копировании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Ресурс имеет два значения для состояния – для очередей типа </a:t>
            </a:r>
            <a:r>
              <a:rPr lang="en-US" sz="2400" dirty="0">
                <a:cs typeface="Calibri"/>
              </a:rPr>
              <a:t>direct </a:t>
            </a:r>
            <a:r>
              <a:rPr lang="ru-RU" sz="2400" dirty="0">
                <a:cs typeface="Calibri"/>
              </a:rPr>
              <a:t>и </a:t>
            </a:r>
            <a:r>
              <a:rPr lang="en-US" sz="2400" dirty="0">
                <a:cs typeface="Calibri"/>
              </a:rPr>
              <a:t>compute (</a:t>
            </a:r>
            <a:r>
              <a:rPr lang="ru-RU" sz="2400" dirty="0">
                <a:cs typeface="Calibri"/>
              </a:rPr>
              <a:t>общее</a:t>
            </a:r>
            <a:r>
              <a:rPr lang="en-US" sz="2400" dirty="0">
                <a:cs typeface="Calibri"/>
              </a:rPr>
              <a:t>)</a:t>
            </a:r>
            <a:r>
              <a:rPr lang="ru-RU" sz="2400" dirty="0">
                <a:cs typeface="Calibri"/>
              </a:rPr>
              <a:t>, и для очередей типа </a:t>
            </a:r>
            <a:r>
              <a:rPr lang="en-US" sz="2400" dirty="0">
                <a:cs typeface="Calibri"/>
              </a:rPr>
              <a:t>copy (</a:t>
            </a:r>
            <a:r>
              <a:rPr lang="ru-RU" sz="2400" dirty="0">
                <a:cs typeface="Calibri"/>
              </a:rPr>
              <a:t>свое</a:t>
            </a:r>
            <a:r>
              <a:rPr lang="en-US" sz="2400" dirty="0">
                <a:cs typeface="Calibri"/>
              </a:rPr>
              <a:t>)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Очередь типа </a:t>
            </a:r>
            <a:r>
              <a:rPr lang="en-US" sz="2400" dirty="0">
                <a:cs typeface="Calibri"/>
              </a:rPr>
              <a:t>copy </a:t>
            </a:r>
            <a:r>
              <a:rPr lang="ru-RU" sz="2400" dirty="0">
                <a:cs typeface="Calibri"/>
              </a:rPr>
              <a:t>имеет ограниченные возможности по переводу состояний</a:t>
            </a:r>
          </a:p>
          <a:p>
            <a:r>
              <a:rPr lang="ru-RU" sz="2400" dirty="0">
                <a:cs typeface="Calibri"/>
              </a:rPr>
              <a:t>Не может из </a:t>
            </a:r>
            <a:r>
              <a:rPr lang="en-US" sz="2400" dirty="0">
                <a:cs typeface="Calibri"/>
              </a:rPr>
              <a:t>COPY_DEST </a:t>
            </a:r>
            <a:r>
              <a:rPr lang="ru-RU" sz="2400" dirty="0">
                <a:cs typeface="Calibri"/>
              </a:rPr>
              <a:t>в </a:t>
            </a:r>
            <a:r>
              <a:rPr lang="en-US" sz="2400" dirty="0">
                <a:cs typeface="Calibri"/>
              </a:rPr>
              <a:t>VERTEX_AND_CONSTANT_BUFFER</a:t>
            </a:r>
          </a:p>
          <a:p>
            <a:r>
              <a:rPr lang="ru-RU" sz="2400" dirty="0">
                <a:cs typeface="Calibri"/>
              </a:rPr>
              <a:t>Мы сразу создали в состоянии </a:t>
            </a:r>
            <a:r>
              <a:rPr lang="en-US" sz="2400" dirty="0">
                <a:cs typeface="Calibri"/>
              </a:rPr>
              <a:t>COMMON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И просто скопировали туда</a:t>
            </a:r>
          </a:p>
          <a:p>
            <a:r>
              <a:rPr lang="ru-RU" sz="2400" dirty="0">
                <a:cs typeface="Calibri"/>
              </a:rPr>
              <a:t>Как так?!</a:t>
            </a:r>
          </a:p>
          <a:p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30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Неявное изменение состояния ресурса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2400" dirty="0">
                <a:cs typeface="Calibri"/>
              </a:rPr>
              <a:t>Из состояния </a:t>
            </a:r>
            <a:r>
              <a:rPr lang="en-US" sz="2400" dirty="0">
                <a:cs typeface="Calibri"/>
              </a:rPr>
              <a:t>D3D12_RESOURCE_STATE_COMMON </a:t>
            </a:r>
            <a:r>
              <a:rPr lang="ru-RU" sz="2400" dirty="0">
                <a:cs typeface="Calibri"/>
              </a:rPr>
              <a:t>ресурсы могут автоматически переходить в некоторые другие состояния</a:t>
            </a:r>
          </a:p>
          <a:p>
            <a:r>
              <a:rPr lang="ru-RU" sz="2400" dirty="0">
                <a:cs typeface="Calibri"/>
              </a:rPr>
              <a:t>Явно их преобразовывать не надо</a:t>
            </a:r>
          </a:p>
          <a:p>
            <a:r>
              <a:rPr lang="ru-RU" sz="2400" dirty="0">
                <a:cs typeface="Calibri"/>
              </a:rPr>
              <a:t>В конце </a:t>
            </a:r>
            <a:r>
              <a:rPr lang="en-US" sz="2400" dirty="0">
                <a:cs typeface="Calibri"/>
              </a:rPr>
              <a:t>command list </a:t>
            </a:r>
            <a:r>
              <a:rPr lang="ru-RU" sz="2400" dirty="0">
                <a:cs typeface="Calibri"/>
              </a:rPr>
              <a:t>возвращаются обратно (если отправили несколько сразу, в конце последнего)</a:t>
            </a:r>
          </a:p>
          <a:p>
            <a:r>
              <a:rPr lang="ru-RU" sz="2400" dirty="0">
                <a:cs typeface="Calibri"/>
              </a:rPr>
              <a:t>Наши вершины в </a:t>
            </a:r>
            <a:r>
              <a:rPr lang="en-US" sz="2400" dirty="0">
                <a:cs typeface="Calibri"/>
              </a:rPr>
              <a:t>D3D12_RESOURCE_STATE_COMMON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При копировании переходят в </a:t>
            </a:r>
            <a:r>
              <a:rPr lang="en-US" sz="2400" dirty="0">
                <a:cs typeface="Calibri"/>
              </a:rPr>
              <a:t>D3D12_RESOURCE_STATE_COPY_DEST</a:t>
            </a:r>
          </a:p>
          <a:p>
            <a:r>
              <a:rPr lang="ru-RU" sz="2400" dirty="0">
                <a:cs typeface="Calibri"/>
              </a:rPr>
              <a:t>При рисовании в </a:t>
            </a:r>
            <a:r>
              <a:rPr lang="en-US" sz="2400" dirty="0">
                <a:cs typeface="Calibri"/>
              </a:rPr>
              <a:t>D3D12</a:t>
            </a:r>
            <a:r>
              <a:rPr lang="en-US" sz="2400">
                <a:cs typeface="Calibri"/>
              </a:rPr>
              <a:t>_RESOURCE_</a:t>
            </a:r>
            <a:r>
              <a:rPr lang="en-US" sz="2400" dirty="0">
                <a:cs typeface="Calibri"/>
              </a:rPr>
              <a:t>STATE</a:t>
            </a:r>
            <a:r>
              <a:rPr lang="en-US" sz="2400">
                <a:cs typeface="Calibri"/>
              </a:rPr>
              <a:t>_VERTEX</a:t>
            </a:r>
            <a:r>
              <a:rPr lang="en-US" sz="2400" dirty="0">
                <a:cs typeface="Calibri"/>
              </a:rPr>
              <a:t>_AND_CONSTANT_BUFFER</a:t>
            </a:r>
          </a:p>
          <a:p>
            <a:r>
              <a:rPr lang="ru-RU" sz="2400" dirty="0">
                <a:cs typeface="Calibri"/>
              </a:rPr>
              <a:t>Подробнее тут</a:t>
            </a:r>
            <a:r>
              <a:rPr lang="en-US" sz="2400" baseline="30000" dirty="0">
                <a:cs typeface="Calibri"/>
                <a:hlinkClick r:id="rId3" action="ppaction://hlinksldjump"/>
              </a:rPr>
              <a:t>[10]</a:t>
            </a:r>
            <a:endParaRPr lang="en-US" sz="2400" baseline="30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99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Рисуем!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OMSetRenderTargets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(1,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rtvHandle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TRUE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RSSetViewports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(1, 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viewport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RSSetScissorRects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(1,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rect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SetPipelineState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m_pPSO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SetGraphicsRootSignature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m_pRootSignature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IASetPrimitiveTopology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D3D_PRIMITIVE_TOPOLOGY_TRIANGLELIST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IASetVertexBuffers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(0, 1,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m_vertexBufferView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IASetIndexBuffer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m_indexBufferView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76068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Рисуем!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TransitResourceState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pBackBuffer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D3D12_RESOURCE_STATE_PRESENT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D3D12_RESOURCE_STATE_RENDER_TARGET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clearColor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[4] = { 0.5f, 0.5f, 0.5f, 1.0f };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ClearRenderTargetView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rtvHandle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clearColor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1,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rect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DrawIndexedInstanced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(3, 1, 0, 0, 0);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TransitResourceState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pBackBuffer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D3D12_RESOURCE_STATE_RENDER_TARGET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D3D12_RESOURCE_STATE_PRESENT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625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Запускаем! 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2B9299-5D55-4860-9A12-727B8C828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1624" y="1920240"/>
            <a:ext cx="6648751" cy="403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94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Для рисования нам нужен объект состояния графического конвейера – </a:t>
            </a:r>
            <a:r>
              <a:rPr lang="en-US" sz="2400" dirty="0">
                <a:cs typeface="Calibri"/>
              </a:rPr>
              <a:t>pipeline state object, PSO</a:t>
            </a:r>
          </a:p>
          <a:p>
            <a:pPr lvl="1"/>
            <a:r>
              <a:rPr lang="ru-RU" sz="2000" dirty="0">
                <a:cs typeface="Calibri"/>
              </a:rPr>
              <a:t>Создается заранее, при создании проходит все медленные стадии</a:t>
            </a:r>
          </a:p>
          <a:p>
            <a:pPr lvl="1"/>
            <a:r>
              <a:rPr lang="ru-RU" sz="2000" dirty="0">
                <a:cs typeface="Calibri"/>
              </a:rPr>
              <a:t>Содержит все нужные параметры графического конвейера</a:t>
            </a:r>
          </a:p>
          <a:p>
            <a:r>
              <a:rPr lang="ru-RU" sz="2400" dirty="0">
                <a:cs typeface="Calibri"/>
              </a:rPr>
              <a:t>Нужна геометрия</a:t>
            </a:r>
          </a:p>
          <a:p>
            <a:pPr lvl="1"/>
            <a:r>
              <a:rPr lang="ru-RU" sz="2000" dirty="0">
                <a:cs typeface="Calibri"/>
              </a:rPr>
              <a:t>Размещать в памяти должны сами</a:t>
            </a:r>
          </a:p>
          <a:p>
            <a:pPr lvl="1"/>
            <a:r>
              <a:rPr lang="ru-RU" sz="2000" dirty="0">
                <a:cs typeface="Calibri"/>
              </a:rPr>
              <a:t>Помогает </a:t>
            </a:r>
            <a:r>
              <a:rPr lang="en-US" sz="2000" dirty="0">
                <a:cs typeface="Calibri"/>
              </a:rPr>
              <a:t>D3D12MemoryAllocator</a:t>
            </a:r>
          </a:p>
          <a:p>
            <a:pPr lvl="1"/>
            <a:r>
              <a:rPr lang="ru-RU" sz="2000" dirty="0">
                <a:cs typeface="Calibri"/>
              </a:rPr>
              <a:t>Загружать данные нужно тоже самостоятельно</a:t>
            </a:r>
          </a:p>
          <a:p>
            <a:pPr lvl="1"/>
            <a:r>
              <a:rPr lang="ru-RU" sz="2000" dirty="0">
                <a:cs typeface="Calibri"/>
              </a:rPr>
              <a:t>Нужна специальная очередь, не забыть синхронизацию</a:t>
            </a:r>
          </a:p>
          <a:p>
            <a:pPr lvl="1"/>
            <a:r>
              <a:rPr lang="ru-RU" sz="2000" dirty="0">
                <a:cs typeface="Calibri"/>
              </a:rPr>
              <a:t>Некоторые состояния ресурсов могут меняться автоматически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5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Валидация состояния графического конвейера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У </a:t>
            </a:r>
            <a:r>
              <a:rPr lang="en-US" sz="2400" dirty="0">
                <a:cs typeface="Calibri"/>
              </a:rPr>
              <a:t>GPU </a:t>
            </a:r>
            <a:r>
              <a:rPr lang="ru-RU" sz="2400" dirty="0">
                <a:cs typeface="Calibri"/>
              </a:rPr>
              <a:t>совсем другие регистры состояния</a:t>
            </a:r>
          </a:p>
          <a:p>
            <a:r>
              <a:rPr lang="ru-RU" sz="2400" dirty="0">
                <a:cs typeface="Calibri"/>
              </a:rPr>
              <a:t>Значения некоторых зависят от нескольких параметров из разных объектов состояния</a:t>
            </a:r>
          </a:p>
          <a:p>
            <a:r>
              <a:rPr lang="ru-RU" sz="2400" dirty="0">
                <a:cs typeface="Calibri"/>
              </a:rPr>
              <a:t>Надо все проверить, согласовать между собой, перевести в команды </a:t>
            </a:r>
            <a:r>
              <a:rPr lang="en-US" sz="2400" dirty="0">
                <a:cs typeface="Calibri"/>
              </a:rPr>
              <a:t>GPU</a:t>
            </a:r>
          </a:p>
          <a:p>
            <a:r>
              <a:rPr lang="ru-RU" sz="2400" dirty="0">
                <a:cs typeface="Calibri"/>
              </a:rPr>
              <a:t>Долго =(</a:t>
            </a:r>
          </a:p>
          <a:p>
            <a:r>
              <a:rPr lang="ru-RU" sz="2400" dirty="0">
                <a:cs typeface="Calibri"/>
              </a:rPr>
              <a:t>Делается на каждом </a:t>
            </a:r>
            <a:r>
              <a:rPr lang="en-US" sz="2400" dirty="0">
                <a:cs typeface="Calibri"/>
              </a:rPr>
              <a:t>Draw()</a:t>
            </a:r>
          </a:p>
          <a:p>
            <a:r>
              <a:rPr lang="ru-RU" sz="2400" b="1" dirty="0">
                <a:cs typeface="Calibri"/>
              </a:rPr>
              <a:t>Количество вызовов </a:t>
            </a:r>
            <a:r>
              <a:rPr lang="en-US" sz="2400" b="1" dirty="0">
                <a:cs typeface="Calibri"/>
              </a:rPr>
              <a:t>Draw() </a:t>
            </a:r>
            <a:r>
              <a:rPr lang="ru-RU" sz="2400" b="1" dirty="0">
                <a:cs typeface="Calibri"/>
              </a:rPr>
              <a:t>– главная метрика проблем с производительностью на </a:t>
            </a:r>
            <a:r>
              <a:rPr lang="en-US" sz="2400" b="1" dirty="0">
                <a:cs typeface="Calibri"/>
              </a:rPr>
              <a:t>CPU</a:t>
            </a:r>
            <a:r>
              <a:rPr lang="en-US" sz="2400" baseline="30000" dirty="0">
                <a:cs typeface="Calibri"/>
                <a:hlinkClick r:id="rId3" action="ppaction://hlinksldjump"/>
              </a:rPr>
              <a:t>[1,2]</a:t>
            </a:r>
            <a:endParaRPr lang="en-US" sz="2400" baseline="30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75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Полезные ссылки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cs typeface="Calibri"/>
                <a:hlinkClick r:id="rId3"/>
              </a:rPr>
              <a:t>NVidia, Approaching Zero Driver Overhead</a:t>
            </a:r>
            <a:endParaRPr lang="ru-RU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4"/>
              </a:rPr>
              <a:t>NVidia, Command Lists in OpenGL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5"/>
              </a:rPr>
              <a:t>Microsoft, GPU virtual memory in WDDM 2.0</a:t>
            </a:r>
            <a:endParaRPr lang="en-US" sz="2400" dirty="0">
              <a:cs typeface="Calibri"/>
            </a:endParaRPr>
          </a:p>
          <a:p>
            <a:r>
              <a:rPr lang="ru-RU" sz="2400" dirty="0">
                <a:cs typeface="Calibri"/>
                <a:hlinkClick r:id="rId6"/>
              </a:rPr>
              <a:t>Википедия, Инфузории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7"/>
              </a:rPr>
              <a:t>Microsoft, DXC on GitHub</a:t>
            </a:r>
            <a:endParaRPr lang="ru-RU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8"/>
              </a:rPr>
              <a:t>d3dx12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9"/>
              </a:rPr>
              <a:t>D3D12MemoryAllocator on GitHub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10"/>
              </a:rPr>
              <a:t>Adam Sawicki, Personal Blog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11"/>
              </a:rPr>
              <a:t>Wikipedia, Circular buffer</a:t>
            </a:r>
            <a:endParaRPr lang="ru-RU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12"/>
              </a:rPr>
              <a:t>Microsoft, Implicit State Transitions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13"/>
              </a:rPr>
              <a:t>DX12Tutorial</a:t>
            </a:r>
            <a:endParaRPr lang="ru-RU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Валидация состояния графического конвейера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2645617" cy="475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Точка зрения </a:t>
            </a:r>
            <a:r>
              <a:rPr lang="en-US" sz="2400" dirty="0">
                <a:cs typeface="Calibri"/>
              </a:rPr>
              <a:t>API</a:t>
            </a:r>
            <a:endParaRPr lang="ru-RU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68F930-1CBA-44C1-0517-C0CCDB25B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43" y="2740130"/>
            <a:ext cx="2216586" cy="331571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7FEB52-E4B9-7F6B-7915-D811A526CA47}"/>
              </a:ext>
            </a:extLst>
          </p:cNvPr>
          <p:cNvSpPr txBox="1">
            <a:spLocks/>
          </p:cNvSpPr>
          <p:nvPr/>
        </p:nvSpPr>
        <p:spPr>
          <a:xfrm>
            <a:off x="6456883" y="2176272"/>
            <a:ext cx="3445500" cy="4759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cs typeface="Calibri"/>
              </a:rPr>
              <a:t>Точка зрения драйвера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BE1162-445C-8F36-F6DD-E23E3BF6C9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2272" y="2744111"/>
            <a:ext cx="2216586" cy="33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Валидация состояния графического конвейера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8582717" cy="475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Неявная операция, хотим сделать все явно, заранее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68F930-1CBA-44C1-0517-C0CCDB25B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2868" y="2744111"/>
            <a:ext cx="2216586" cy="33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4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Pipeline State object (PSO)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Создается весь целиком</a:t>
            </a:r>
          </a:p>
          <a:p>
            <a:r>
              <a:rPr lang="ru-RU" sz="2400" dirty="0">
                <a:cs typeface="Calibri"/>
              </a:rPr>
              <a:t>В момент создания – валидация состояния и компиляция шейдера в </a:t>
            </a:r>
            <a:r>
              <a:rPr lang="en-US" sz="2400" dirty="0">
                <a:cs typeface="Calibri"/>
              </a:rPr>
              <a:t>ISA (instruction set architecture)</a:t>
            </a:r>
          </a:p>
          <a:p>
            <a:r>
              <a:rPr lang="ru-RU" sz="2400" dirty="0">
                <a:cs typeface="Calibri"/>
              </a:rPr>
              <a:t>Можно быстро </a:t>
            </a:r>
            <a:r>
              <a:rPr lang="ru-RU" sz="2400" dirty="0" err="1">
                <a:cs typeface="Calibri"/>
              </a:rPr>
              <a:t>переиспользовать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Можно сохранить готовые в файл</a:t>
            </a:r>
          </a:p>
          <a:p>
            <a:r>
              <a:rPr lang="ru-RU" sz="2400" dirty="0">
                <a:cs typeface="Calibri"/>
              </a:rPr>
              <a:t>Минус: комбинаторный взрыв</a:t>
            </a:r>
          </a:p>
          <a:p>
            <a:pPr lvl="1"/>
            <a:r>
              <a:rPr lang="ru-RU" sz="2000" dirty="0">
                <a:cs typeface="Calibri"/>
              </a:rPr>
              <a:t>Например, </a:t>
            </a:r>
            <a:r>
              <a:rPr lang="en-US" sz="2000" dirty="0">
                <a:cs typeface="Calibri"/>
              </a:rPr>
              <a:t>depth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4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Отступление о многопоточном рендере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WDDM (Windows Display Driver Model) – </a:t>
            </a:r>
            <a:r>
              <a:rPr lang="ru-RU" sz="2000" dirty="0">
                <a:cs typeface="Calibri"/>
              </a:rPr>
              <a:t>не поддерживает виртуальную память на </a:t>
            </a:r>
            <a:r>
              <a:rPr lang="en-US" sz="2000" dirty="0">
                <a:cs typeface="Calibri"/>
              </a:rPr>
              <a:t>GPU </a:t>
            </a:r>
            <a:r>
              <a:rPr lang="ru-RU" sz="2000" dirty="0">
                <a:cs typeface="Calibri"/>
              </a:rPr>
              <a:t>до версии 2.0 (появилась в </a:t>
            </a:r>
            <a:r>
              <a:rPr lang="en-US" sz="2000" dirty="0">
                <a:cs typeface="Calibri"/>
              </a:rPr>
              <a:t>Windows 10</a:t>
            </a:r>
            <a:r>
              <a:rPr lang="ru-RU" sz="2000" dirty="0">
                <a:cs typeface="Calibri"/>
              </a:rPr>
              <a:t>)</a:t>
            </a:r>
            <a:r>
              <a:rPr lang="ru-RU" sz="2000" baseline="30000" dirty="0">
                <a:cs typeface="Calibri"/>
                <a:hlinkClick r:id="rId3" action="ppaction://hlinksldjump"/>
              </a:rPr>
              <a:t>[3]</a:t>
            </a:r>
            <a:endParaRPr lang="en-US" sz="2000" baseline="30000" dirty="0">
              <a:cs typeface="Calibri"/>
            </a:endParaRPr>
          </a:p>
          <a:p>
            <a:r>
              <a:rPr lang="ru-RU" sz="2000" dirty="0">
                <a:cs typeface="Calibri"/>
              </a:rPr>
              <a:t>При выполнении каждого списка команд, менеджер памяти изучает его и </a:t>
            </a:r>
            <a:r>
              <a:rPr lang="ru-RU" sz="2000" dirty="0" err="1">
                <a:cs typeface="Calibri"/>
              </a:rPr>
              <a:t>патчит</a:t>
            </a:r>
            <a:r>
              <a:rPr lang="ru-RU" sz="2000" dirty="0">
                <a:cs typeface="Calibri"/>
              </a:rPr>
              <a:t> физические адреса ресурсов, так как они могут меняться в процессе</a:t>
            </a:r>
          </a:p>
          <a:p>
            <a:r>
              <a:rPr lang="ru-RU" sz="2000" dirty="0">
                <a:cs typeface="Calibri"/>
              </a:rPr>
              <a:t>Это делает вызовы </a:t>
            </a:r>
            <a:r>
              <a:rPr lang="en-US" sz="2000" dirty="0">
                <a:cs typeface="Calibri"/>
              </a:rPr>
              <a:t>Draw() </a:t>
            </a:r>
            <a:r>
              <a:rPr lang="ru-RU" sz="2000" dirty="0">
                <a:cs typeface="Calibri"/>
              </a:rPr>
              <a:t>еще менее эффективными с точки зрения производительности </a:t>
            </a:r>
            <a:r>
              <a:rPr lang="en-US" sz="2000" dirty="0">
                <a:cs typeface="Calibri"/>
              </a:rPr>
              <a:t>GPU</a:t>
            </a:r>
          </a:p>
          <a:p>
            <a:r>
              <a:rPr lang="ru-RU" sz="2000" dirty="0">
                <a:cs typeface="Calibri"/>
              </a:rPr>
              <a:t>Операция делается только в одном потоке при непосредственном выполнении команды</a:t>
            </a:r>
          </a:p>
          <a:p>
            <a:r>
              <a:rPr lang="ru-RU" sz="2000" b="1" dirty="0">
                <a:cs typeface="Calibri"/>
              </a:rPr>
              <a:t>Многопоточный рендер (</a:t>
            </a:r>
            <a:r>
              <a:rPr lang="en-US" sz="2000" b="1" dirty="0">
                <a:cs typeface="Calibri"/>
              </a:rPr>
              <a:t>ID3D11DeferredContext</a:t>
            </a:r>
            <a:r>
              <a:rPr lang="ru-RU" sz="2000" b="1" dirty="0">
                <a:cs typeface="Calibri"/>
              </a:rPr>
              <a:t>) не дает прироста производительности на </a:t>
            </a:r>
            <a:r>
              <a:rPr lang="en-US" sz="2000" b="1" dirty="0">
                <a:cs typeface="Calibri"/>
              </a:rPr>
              <a:t>CPU</a:t>
            </a:r>
            <a:r>
              <a:rPr lang="ru-RU" sz="2000" b="1" dirty="0">
                <a:cs typeface="Calibri"/>
              </a:rPr>
              <a:t> на </a:t>
            </a:r>
            <a:r>
              <a:rPr lang="en-US" sz="2000" b="1" dirty="0">
                <a:cs typeface="Calibri"/>
              </a:rPr>
              <a:t>PC =(</a:t>
            </a:r>
            <a:endParaRPr lang="ru-RU" sz="2000" b="1" dirty="0">
              <a:cs typeface="Calibri"/>
            </a:endParaRPr>
          </a:p>
          <a:p>
            <a:r>
              <a:rPr lang="ru-RU" sz="2000" dirty="0">
                <a:cs typeface="Calibri"/>
              </a:rPr>
              <a:t>Работает только на </a:t>
            </a:r>
            <a:r>
              <a:rPr lang="en-US" sz="2000" dirty="0">
                <a:cs typeface="Calibri"/>
              </a:rPr>
              <a:t>Xbox One/</a:t>
            </a:r>
            <a:r>
              <a:rPr lang="en-US" sz="2000" dirty="0" err="1">
                <a:cs typeface="Calibri"/>
              </a:rPr>
              <a:t>SeriesX</a:t>
            </a:r>
            <a:endParaRPr lang="en-US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Шейдер (простой, как инфузория</a:t>
            </a:r>
            <a:r>
              <a:rPr lang="en-US" baseline="30000" dirty="0">
                <a:hlinkClick r:id="rId2" action="ppaction://hlinksldjump"/>
              </a:rPr>
              <a:t>[4]</a:t>
            </a:r>
            <a:r>
              <a:rPr lang="en-US" dirty="0"/>
              <a:t>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1595864" y="2023784"/>
            <a:ext cx="101959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VSOut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pos : SV_POSITION;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color : COLOR;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VSOut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VS(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pos : POSITION,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color : COLOR)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VSOut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output;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output.pos =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(pos, 1.0);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(color, 1.0);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output;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VSOut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input) : SV_TARGET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640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16096</TotalTime>
  <Words>2883</Words>
  <Application>Microsoft Office PowerPoint</Application>
  <PresentationFormat>Широкоэкранный</PresentationFormat>
  <Paragraphs>441</Paragraphs>
  <Slides>40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office theme</vt:lpstr>
      <vt:lpstr>Глава 14. DirectX 12, треугольник</vt:lpstr>
      <vt:lpstr>Необходимые объекты для рендера</vt:lpstr>
      <vt:lpstr>Валидация состояния графического конвейера</vt:lpstr>
      <vt:lpstr>Валидация состояния графического конвейера</vt:lpstr>
      <vt:lpstr>Валидация состояния графического конвейера</vt:lpstr>
      <vt:lpstr>Валидация состояния графического конвейера</vt:lpstr>
      <vt:lpstr>Pipeline State object (PSO)</vt:lpstr>
      <vt:lpstr>Отступление о многопоточном рендере</vt:lpstr>
      <vt:lpstr>Шейдер (простой, как инфузория[4])</vt:lpstr>
      <vt:lpstr>Компиляция шейдера</vt:lpstr>
      <vt:lpstr>Создание root signature (RS)</vt:lpstr>
      <vt:lpstr>Создание PSO</vt:lpstr>
      <vt:lpstr>Создание PSO</vt:lpstr>
      <vt:lpstr>Создание PSO</vt:lpstr>
      <vt:lpstr>D3DX12</vt:lpstr>
      <vt:lpstr>Создание ресурсов</vt:lpstr>
      <vt:lpstr>Создание ресурсов</vt:lpstr>
      <vt:lpstr>D3D12MemoryAllocator</vt:lpstr>
      <vt:lpstr>Типы ID3D12Heap</vt:lpstr>
      <vt:lpstr>Инициализация аллокатора</vt:lpstr>
      <vt:lpstr>Создание вершинного буфера</vt:lpstr>
      <vt:lpstr>Создание вершинного буфера</vt:lpstr>
      <vt:lpstr>Circular(Ring) Buffer[9]</vt:lpstr>
      <vt:lpstr>Circular(Ring) Buffer</vt:lpstr>
      <vt:lpstr>Загрузка данных в ресурс</vt:lpstr>
      <vt:lpstr>Загрузка данных в ресурс</vt:lpstr>
      <vt:lpstr>Создание буфера в upload heap</vt:lpstr>
      <vt:lpstr>Создание буфера в upload heap</vt:lpstr>
      <vt:lpstr>Создание ID3D12CommandQueue</vt:lpstr>
      <vt:lpstr>Создание ID3D12ComandList</vt:lpstr>
      <vt:lpstr>Создание ID3D12ComandList</vt:lpstr>
      <vt:lpstr>Копирование данных на GPU</vt:lpstr>
      <vt:lpstr>Отправка на выполнение</vt:lpstr>
      <vt:lpstr>Состояние ресурсов при копировании</vt:lpstr>
      <vt:lpstr>Неявное изменение состояния ресурса</vt:lpstr>
      <vt:lpstr>Рисуем!</vt:lpstr>
      <vt:lpstr>Рисуем!</vt:lpstr>
      <vt:lpstr>Запускаем! </vt:lpstr>
      <vt:lpstr>Заключение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1. Диагностика и устранение проблем</dc:title>
  <dc:creator>Vasilev Arkadevich Anton</dc:creator>
  <cp:lastModifiedBy>Anton Vasilyev</cp:lastModifiedBy>
  <cp:revision>454</cp:revision>
  <dcterms:created xsi:type="dcterms:W3CDTF">2020-11-03T09:20:39Z</dcterms:created>
  <dcterms:modified xsi:type="dcterms:W3CDTF">2022-05-03T09:15:24Z</dcterms:modified>
</cp:coreProperties>
</file>