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2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18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4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4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6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1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8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9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59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30C36-8C3D-45C8-8D25-15A83D1E6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54C8A-6E34-4494-B078-E51205621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855387"/>
            <a:ext cx="6080591" cy="1769093"/>
          </a:xfrm>
        </p:spPr>
        <p:txBody>
          <a:bodyPr anchor="t">
            <a:normAutofit fontScale="90000"/>
          </a:bodyPr>
          <a:lstStyle/>
          <a:p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Distributed</a:t>
            </a:r>
            <a:b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systems</a:t>
            </a:r>
            <a:br>
              <a:rPr lang="en-US" sz="9600" dirty="0">
                <a:solidFill>
                  <a:schemeClr val="bg1"/>
                </a:solidFill>
              </a:rPr>
            </a:br>
            <a:endParaRPr lang="en-US" sz="9600" dirty="0">
              <a:solidFill>
                <a:srgbClr val="FFFF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506BE-24B3-47F8-A097-53B85A067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4718033"/>
            <a:ext cx="10634738" cy="1175039"/>
          </a:xfrm>
        </p:spPr>
        <p:txBody>
          <a:bodyPr anchor="b">
            <a:norm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Kapenekakis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antheas</a:t>
            </a:r>
            <a:r>
              <a:rPr lang="en-US" sz="1800" dirty="0">
                <a:solidFill>
                  <a:schemeClr val="bg1"/>
                </a:solidFill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Margaritis </a:t>
            </a:r>
            <a:r>
              <a:rPr lang="en-US" sz="1800" dirty="0" err="1">
                <a:solidFill>
                  <a:schemeClr val="bg1"/>
                </a:solidFill>
              </a:rPr>
              <a:t>georgios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9D55A-9AE9-448C-A3F0-B090462691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3" t="-1" r="19739" b="44145"/>
          <a:stretch/>
        </p:blipFill>
        <p:spPr>
          <a:xfrm>
            <a:off x="248585" y="-44164"/>
            <a:ext cx="5714029" cy="2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/>
          </a:bodyPr>
          <a:lstStyle/>
          <a:p>
            <a:r>
              <a:rPr lang="en-US" dirty="0" err="1"/>
              <a:t>Playmaster</a:t>
            </a:r>
            <a:r>
              <a:rPr lang="en-US" dirty="0"/>
              <a:t> creates an </a:t>
            </a:r>
            <a:r>
              <a:rPr lang="en-US" b="1" dirty="0" err="1"/>
              <a:t>emphemeral</a:t>
            </a:r>
            <a:r>
              <a:rPr lang="en-US" dirty="0"/>
              <a:t> node in zookeeper containing:</a:t>
            </a:r>
          </a:p>
          <a:p>
            <a:pPr lvl="1"/>
            <a:r>
              <a:rPr lang="en-US" dirty="0" err="1"/>
              <a:t>Playmaster</a:t>
            </a:r>
            <a:r>
              <a:rPr lang="en-US" dirty="0"/>
              <a:t> ID</a:t>
            </a:r>
          </a:p>
          <a:p>
            <a:pPr lvl="1"/>
            <a:r>
              <a:rPr lang="en-US" dirty="0" err="1"/>
              <a:t>Playmaster</a:t>
            </a:r>
            <a:r>
              <a:rPr lang="en-US" dirty="0"/>
              <a:t> IP suffix</a:t>
            </a:r>
          </a:p>
          <a:p>
            <a:pPr lvl="1"/>
            <a:r>
              <a:rPr lang="en-US" dirty="0"/>
              <a:t>Number of active games</a:t>
            </a:r>
          </a:p>
          <a:p>
            <a:pPr lvl="1"/>
            <a:endParaRPr lang="en-US" dirty="0"/>
          </a:p>
          <a:p>
            <a:r>
              <a:rPr lang="en-US" dirty="0"/>
              <a:t>When the user wants to join a game the Gamemaster: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Checks if the game is assigned to a </a:t>
            </a:r>
            <a:r>
              <a:rPr lang="en-US" dirty="0" err="1"/>
              <a:t>Playmaster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If it is assigned and the </a:t>
            </a:r>
            <a:r>
              <a:rPr lang="en-US" dirty="0" err="1"/>
              <a:t>Playmaster</a:t>
            </a:r>
            <a:r>
              <a:rPr lang="en-US" dirty="0"/>
              <a:t> is alive ⟶ the </a:t>
            </a:r>
            <a:r>
              <a:rPr lang="en-US" dirty="0" err="1"/>
              <a:t>Playmaster</a:t>
            </a:r>
            <a:r>
              <a:rPr lang="en-US" dirty="0"/>
              <a:t> is returned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If it is not assigned or the </a:t>
            </a:r>
            <a:r>
              <a:rPr lang="en-US" dirty="0" err="1"/>
              <a:t>Playmaster</a:t>
            </a:r>
            <a:r>
              <a:rPr lang="en-US" dirty="0"/>
              <a:t> is dead: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Gamemaster queries zookeeper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Gamemaster finds </a:t>
            </a:r>
            <a:r>
              <a:rPr lang="en-US" dirty="0" err="1"/>
              <a:t>Playmaster</a:t>
            </a:r>
            <a:r>
              <a:rPr lang="en-US" dirty="0"/>
              <a:t> with least plays and returns it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4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tolerance: </a:t>
            </a:r>
            <a:r>
              <a:rPr lang="en-US" dirty="0" err="1"/>
              <a:t>playmaster</a:t>
            </a:r>
            <a:r>
              <a:rPr lang="en-US" dirty="0"/>
              <a:t> is 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/>
          </a:bodyPr>
          <a:lstStyle/>
          <a:p>
            <a:r>
              <a:rPr lang="en-US" dirty="0"/>
              <a:t>Consider the scenario: “</a:t>
            </a:r>
            <a:r>
              <a:rPr lang="en-US" u="sng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u="sng" dirty="0"/>
              <a:t> of an active game dies”</a:t>
            </a:r>
          </a:p>
          <a:p>
            <a:r>
              <a:rPr lang="en-US" dirty="0"/>
              <a:t>The followings steps are followed: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UI</a:t>
            </a:r>
            <a:r>
              <a:rPr lang="en-US" dirty="0"/>
              <a:t> socket connection times out ⟶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UI</a:t>
            </a:r>
            <a:r>
              <a:rPr lang="en-US" dirty="0"/>
              <a:t> detects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dirty="0"/>
              <a:t> is down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UI</a:t>
            </a:r>
            <a:r>
              <a:rPr lang="en-US" dirty="0"/>
              <a:t> requests from </a:t>
            </a:r>
            <a:r>
              <a:rPr lang="en-US" dirty="0">
                <a:solidFill>
                  <a:srgbClr val="0070C0"/>
                </a:solidFill>
              </a:rPr>
              <a:t>Gamemaster</a:t>
            </a:r>
            <a:r>
              <a:rPr lang="en-US" dirty="0"/>
              <a:t> to re-join the game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Gamemaster</a:t>
            </a:r>
            <a:r>
              <a:rPr lang="en-US" dirty="0"/>
              <a:t> checks zookeeper to ensure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dirty="0"/>
              <a:t> is dead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Gamemaster </a:t>
            </a:r>
            <a:r>
              <a:rPr lang="en-US" dirty="0"/>
              <a:t>queries zookeeper to get a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(with the </a:t>
            </a:r>
            <a:r>
              <a:rPr lang="en-US" u="sng" dirty="0">
                <a:solidFill>
                  <a:schemeClr val="tx1"/>
                </a:solidFill>
              </a:rPr>
              <a:t>least active games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Gamemaster </a:t>
            </a:r>
            <a:r>
              <a:rPr lang="en-US" dirty="0"/>
              <a:t>returns the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endParaRPr lang="el-G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/>
              <a:t>Users join the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/>
              <a:t>The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loads the game from the shared </a:t>
            </a:r>
            <a:r>
              <a:rPr lang="en-US" dirty="0">
                <a:solidFill>
                  <a:srgbClr val="00B050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 cluster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0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D697-DA6E-4AC6-859A-8B734D34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Replica set</a:t>
            </a:r>
            <a:br>
              <a:rPr lang="en-US" dirty="0"/>
            </a:br>
            <a:endParaRPr lang="en-US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170D5B40-52A6-4BE3-BB5D-186166F96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25" y="2237892"/>
            <a:ext cx="5123649" cy="3940811"/>
          </a:xfr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06A56F-1CE3-4E8F-AF1E-B409A0B197AE}"/>
              </a:ext>
            </a:extLst>
          </p:cNvPr>
          <p:cNvSpPr/>
          <p:nvPr/>
        </p:nvSpPr>
        <p:spPr>
          <a:xfrm>
            <a:off x="6621780" y="3886200"/>
            <a:ext cx="52578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685D18-A2E7-4759-B80A-BBB408F769B5}"/>
              </a:ext>
            </a:extLst>
          </p:cNvPr>
          <p:cNvSpPr txBox="1"/>
          <p:nvPr/>
        </p:nvSpPr>
        <p:spPr>
          <a:xfrm>
            <a:off x="8702723" y="3816105"/>
            <a:ext cx="1073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Replication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D12CA01-54D5-4BF8-B245-80BBFABEC68B}"/>
              </a:ext>
            </a:extLst>
          </p:cNvPr>
          <p:cNvSpPr txBox="1">
            <a:spLocks/>
          </p:cNvSpPr>
          <p:nvPr/>
        </p:nvSpPr>
        <p:spPr>
          <a:xfrm>
            <a:off x="620447" y="1815084"/>
            <a:ext cx="5795594" cy="443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  <a:p>
            <a:r>
              <a:rPr lang="en-US" dirty="0"/>
              <a:t>Replica set consists of the following nodes:</a:t>
            </a:r>
          </a:p>
          <a:p>
            <a:pPr lvl="1"/>
            <a:r>
              <a:rPr lang="en-US" u="sng" dirty="0"/>
              <a:t>Primary</a:t>
            </a:r>
            <a:r>
              <a:rPr lang="en-US" dirty="0"/>
              <a:t> (Reads/Writes/Transactions)</a:t>
            </a:r>
          </a:p>
          <a:p>
            <a:pPr lvl="1"/>
            <a:r>
              <a:rPr lang="en-US" u="sng" dirty="0"/>
              <a:t>Secondary</a:t>
            </a:r>
            <a:r>
              <a:rPr lang="en-US" dirty="0"/>
              <a:t> (Reads)</a:t>
            </a:r>
          </a:p>
          <a:p>
            <a:pPr lvl="1"/>
            <a:r>
              <a:rPr lang="en-US" u="sng" dirty="0"/>
              <a:t>Arbiter</a:t>
            </a:r>
            <a:r>
              <a:rPr lang="en-US" dirty="0"/>
              <a:t> (participates in master election)</a:t>
            </a:r>
            <a:endParaRPr lang="el-GR" dirty="0"/>
          </a:p>
          <a:p>
            <a:r>
              <a:rPr lang="en-US" dirty="0"/>
              <a:t>More Secondaries can be added</a:t>
            </a:r>
          </a:p>
          <a:p>
            <a:r>
              <a:rPr lang="en-US" dirty="0"/>
              <a:t>Can use </a:t>
            </a:r>
            <a:r>
              <a:rPr lang="en-US" b="1" u="sng" dirty="0" err="1"/>
              <a:t>sharding</a:t>
            </a:r>
            <a:r>
              <a:rPr lang="en-US" dirty="0"/>
              <a:t> for </a:t>
            </a:r>
            <a:r>
              <a:rPr lang="en-US" u="sng" dirty="0"/>
              <a:t>horizontal scalability</a:t>
            </a:r>
          </a:p>
          <a:p>
            <a:r>
              <a:rPr lang="en-US" dirty="0"/>
              <a:t>When Primary dies:</a:t>
            </a:r>
          </a:p>
          <a:p>
            <a:pPr lvl="1"/>
            <a:r>
              <a:rPr lang="en-US" dirty="0"/>
              <a:t>New Primary  is elected</a:t>
            </a:r>
          </a:p>
          <a:p>
            <a:pPr lvl="1"/>
            <a:r>
              <a:rPr lang="en-US" dirty="0"/>
              <a:t>Driver redirects reads/writes to new Primary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1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3"/>
            <a:ext cx="6679882" cy="22839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React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sockets.io to communicate with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Static html page (served by NGINX)</a:t>
            </a:r>
          </a:p>
          <a:p>
            <a:r>
              <a:rPr lang="en-US" dirty="0">
                <a:solidFill>
                  <a:schemeClr val="bg1"/>
                </a:solidFill>
              </a:rPr>
              <a:t>Communicates with API to automatically refresh UI</a:t>
            </a:r>
          </a:p>
          <a:p>
            <a:r>
              <a:rPr lang="en-US" dirty="0">
                <a:solidFill>
                  <a:schemeClr val="bg1"/>
                </a:solidFill>
              </a:rPr>
              <a:t>Automatically refreshes expired tokens using Refresh Tokens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FDEF3-E4A8-4237-B489-D88B91CD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104" y="4418869"/>
            <a:ext cx="3074135" cy="2223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FA1105-0CA2-47C2-91DF-24A747626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00" y="4447901"/>
            <a:ext cx="3291740" cy="2194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41DCBD-D37E-43F4-A93D-CD7726BFD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8" y="4418869"/>
            <a:ext cx="4314301" cy="2223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4800BD-F5FD-4502-BB6A-225649B037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87" r="4231"/>
          <a:stretch/>
        </p:blipFill>
        <p:spPr>
          <a:xfrm>
            <a:off x="10097194" y="676425"/>
            <a:ext cx="1587045" cy="1800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B7B18C-07A8-4712-BDEB-80F2934D23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6" r="57789"/>
          <a:stretch/>
        </p:blipFill>
        <p:spPr>
          <a:xfrm>
            <a:off x="10097194" y="2528847"/>
            <a:ext cx="1587045" cy="1800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2ED19-750C-4E52-B658-B9FB7B3E3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9210" y="675669"/>
            <a:ext cx="1672792" cy="1413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5F6D9-2B35-42D3-BEED-C619989D0A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9210" y="2528846"/>
            <a:ext cx="1672792" cy="17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8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063448" cy="40675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Serves static web UI</a:t>
            </a:r>
          </a:p>
          <a:p>
            <a:r>
              <a:rPr lang="en-US" dirty="0"/>
              <a:t>All traffic from the outside world passes through NGINX</a:t>
            </a:r>
          </a:p>
          <a:p>
            <a:r>
              <a:rPr lang="en-US" dirty="0"/>
              <a:t>Restricts access to certain API nodes</a:t>
            </a:r>
          </a:p>
          <a:p>
            <a:r>
              <a:rPr lang="en-US" dirty="0"/>
              <a:t>Used as reverse proxy for:</a:t>
            </a:r>
          </a:p>
          <a:p>
            <a:pPr lvl="1"/>
            <a:r>
              <a:rPr lang="en-US" dirty="0"/>
              <a:t>Connection with </a:t>
            </a:r>
            <a:r>
              <a:rPr lang="en-US" dirty="0" err="1"/>
              <a:t>playmaster</a:t>
            </a:r>
            <a:r>
              <a:rPr lang="en-US" dirty="0"/>
              <a:t> (</a:t>
            </a:r>
            <a:r>
              <a:rPr lang="en-US" dirty="0" err="1"/>
              <a:t>sockets+REST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Connection with Gamemaster</a:t>
            </a:r>
          </a:p>
          <a:p>
            <a:pPr lvl="1"/>
            <a:r>
              <a:rPr lang="en-US" dirty="0"/>
              <a:t>Authentication service</a:t>
            </a:r>
          </a:p>
          <a:p>
            <a:r>
              <a:rPr lang="en-US" dirty="0"/>
              <a:t>Proxy-redirect rules:</a:t>
            </a:r>
          </a:p>
          <a:p>
            <a:pPr lvl="1"/>
            <a:r>
              <a:rPr lang="en-US" dirty="0"/>
              <a:t>/games/g# ⟶  192.170.0.#:3000</a:t>
            </a:r>
          </a:p>
          <a:p>
            <a:pPr lvl="1"/>
            <a:r>
              <a:rPr lang="en-US" dirty="0"/>
              <a:t>/auth ⟶ http://auth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 ⟶ http://api:3000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86E8D-B8DC-458C-86F2-19FFDC73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599" y="4624985"/>
            <a:ext cx="5553553" cy="2002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F7431E-9DB9-4086-A206-E84036340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3562723"/>
            <a:ext cx="3665122" cy="1001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12E4CC-6B53-4BE2-9F67-5463324EF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599" y="1179336"/>
            <a:ext cx="5553553" cy="232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05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7778-B8FE-4A73-9C4B-6FC905E8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E50D-C08C-4875-88E5-591DC815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</a:t>
            </a:r>
            <a:r>
              <a:rPr lang="en-US" dirty="0" err="1"/>
              <a:t>Playmaster</a:t>
            </a:r>
            <a:r>
              <a:rPr lang="en-US" dirty="0"/>
              <a:t> service discovery &amp; load balancing</a:t>
            </a:r>
          </a:p>
          <a:p>
            <a:r>
              <a:rPr lang="en-US" dirty="0"/>
              <a:t>Contains 2 root </a:t>
            </a:r>
            <a:r>
              <a:rPr lang="en-US" dirty="0" err="1"/>
              <a:t>Znodes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playmasters</a:t>
            </a:r>
            <a:r>
              <a:rPr lang="en-US" dirty="0"/>
              <a:t> ⟶ Each </a:t>
            </a:r>
            <a:r>
              <a:rPr lang="en-US" dirty="0" err="1"/>
              <a:t>playmaster</a:t>
            </a:r>
            <a:r>
              <a:rPr lang="en-US" dirty="0"/>
              <a:t> creates a </a:t>
            </a:r>
            <a:r>
              <a:rPr lang="en-US" b="1" dirty="0"/>
              <a:t>sequential ephemeral</a:t>
            </a:r>
            <a:r>
              <a:rPr lang="en-US" dirty="0"/>
              <a:t> node: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b="1" dirty="0"/>
              <a:t>name</a:t>
            </a:r>
            <a:r>
              <a:rPr lang="en-US" dirty="0"/>
              <a:t>: </a:t>
            </a:r>
            <a:r>
              <a:rPr lang="en-US" dirty="0" err="1"/>
              <a:t>Playmaster</a:t>
            </a:r>
            <a:r>
              <a:rPr lang="en-US" dirty="0"/>
              <a:t> IDs (e.g. id0000002)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b="1" dirty="0"/>
              <a:t>value</a:t>
            </a:r>
            <a:r>
              <a:rPr lang="en-US" dirty="0"/>
              <a:t>: Last segment of their IPs 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load_balancing</a:t>
            </a:r>
            <a:r>
              <a:rPr lang="en-US" dirty="0"/>
              <a:t> ⟶ Each </a:t>
            </a:r>
            <a:r>
              <a:rPr lang="en-US" dirty="0" err="1"/>
              <a:t>playmaster</a:t>
            </a:r>
            <a:r>
              <a:rPr lang="en-US" dirty="0"/>
              <a:t> creates an </a:t>
            </a:r>
            <a:r>
              <a:rPr lang="en-US" b="1" dirty="0"/>
              <a:t>ephemeral</a:t>
            </a:r>
            <a:r>
              <a:rPr lang="en-US" dirty="0"/>
              <a:t> node: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b="1" dirty="0"/>
              <a:t>name</a:t>
            </a:r>
            <a:r>
              <a:rPr lang="en-US" dirty="0"/>
              <a:t>: </a:t>
            </a:r>
            <a:r>
              <a:rPr lang="en-US" dirty="0" err="1"/>
              <a:t>playmaster</a:t>
            </a:r>
            <a:r>
              <a:rPr lang="en-US" dirty="0"/>
              <a:t> ID + </a:t>
            </a:r>
            <a:r>
              <a:rPr lang="en-US" dirty="0" err="1"/>
              <a:t>Playmaster</a:t>
            </a:r>
            <a:r>
              <a:rPr lang="en-US" dirty="0"/>
              <a:t> number of games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Find </a:t>
            </a:r>
            <a:r>
              <a:rPr lang="en-US" dirty="0" err="1"/>
              <a:t>playmaster</a:t>
            </a:r>
            <a:r>
              <a:rPr lang="en-US" dirty="0"/>
              <a:t> with least games </a:t>
            </a:r>
            <a:r>
              <a:rPr lang="en-US" b="1" dirty="0"/>
              <a:t>in a single zookeeper call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950043-90BE-440C-8D0D-A31837D6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19" y="5166427"/>
            <a:ext cx="4802505" cy="443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33D588-D97A-4A6B-9F26-42130F714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036695"/>
            <a:ext cx="52292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8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BDD2-E9F1-4BF2-8BA3-E512FAA5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943100"/>
            <a:ext cx="11029616" cy="603096"/>
          </a:xfrm>
        </p:spPr>
        <p:txBody>
          <a:bodyPr/>
          <a:lstStyle/>
          <a:p>
            <a:pPr algn="ctr"/>
            <a:r>
              <a:rPr lang="en-US" dirty="0"/>
              <a:t>Thanks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03A8-5C14-4D05-BC56-2104C112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4000500"/>
            <a:ext cx="11029615" cy="112141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distributed system is one in which the failure of a computer you didn't even know existed can render your own computer unusable</a:t>
            </a:r>
            <a:r>
              <a:rPr lang="en-US" sz="2400" dirty="0">
                <a:solidFill>
                  <a:schemeClr val="tx1"/>
                </a:solidFill>
              </a:rPr>
              <a:t>” </a:t>
            </a:r>
            <a:r>
              <a:rPr lang="en-US" sz="2400" dirty="0"/>
              <a:t>— </a:t>
            </a:r>
            <a:r>
              <a:rPr lang="en-US" sz="2400" b="1" dirty="0"/>
              <a:t>Leslie </a:t>
            </a:r>
            <a:r>
              <a:rPr lang="en-US" sz="2400" b="1" dirty="0" err="1"/>
              <a:t>Lamport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8149-9E0D-490A-A799-1E37140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2852085" cy="579291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7076C-23FC-4210-9BD8-4DD1C28E940A}"/>
              </a:ext>
            </a:extLst>
          </p:cNvPr>
          <p:cNvSpPr/>
          <p:nvPr/>
        </p:nvSpPr>
        <p:spPr>
          <a:xfrm>
            <a:off x="8303029" y="3855720"/>
            <a:ext cx="1011382" cy="66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1780B-F58E-4991-BF67-706AED4B82A6}"/>
              </a:ext>
            </a:extLst>
          </p:cNvPr>
          <p:cNvSpPr/>
          <p:nvPr/>
        </p:nvSpPr>
        <p:spPr>
          <a:xfrm>
            <a:off x="8303029" y="5279544"/>
            <a:ext cx="1011382" cy="66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67B74-7994-4745-AEF1-3D1856DF59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808720" y="4519544"/>
            <a:ext cx="0" cy="7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94F7A3-DFAD-4768-AAB5-2DD5D37AACB2}"/>
              </a:ext>
            </a:extLst>
          </p:cNvPr>
          <p:cNvSpPr/>
          <p:nvPr/>
        </p:nvSpPr>
        <p:spPr>
          <a:xfrm>
            <a:off x="3400193" y="1765146"/>
            <a:ext cx="1196340" cy="7213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Gamemaster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FEC2DA-F7F4-4FE6-B162-0FC5220F2721}"/>
              </a:ext>
            </a:extLst>
          </p:cNvPr>
          <p:cNvSpPr/>
          <p:nvPr/>
        </p:nvSpPr>
        <p:spPr>
          <a:xfrm>
            <a:off x="1466385" y="3419475"/>
            <a:ext cx="1105829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C2FD3-FDC2-4D92-89DB-2FE18E9FE7A5}"/>
              </a:ext>
            </a:extLst>
          </p:cNvPr>
          <p:cNvSpPr/>
          <p:nvPr/>
        </p:nvSpPr>
        <p:spPr>
          <a:xfrm>
            <a:off x="3417105" y="3419475"/>
            <a:ext cx="1105829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95DA6-1C61-47B6-8D15-A3E71A08E821}"/>
              </a:ext>
            </a:extLst>
          </p:cNvPr>
          <p:cNvSpPr/>
          <p:nvPr/>
        </p:nvSpPr>
        <p:spPr>
          <a:xfrm>
            <a:off x="5367825" y="3419475"/>
            <a:ext cx="1105829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3D55F-6B6C-4DC4-A75A-E7C230A56169}"/>
              </a:ext>
            </a:extLst>
          </p:cNvPr>
          <p:cNvSpPr/>
          <p:nvPr/>
        </p:nvSpPr>
        <p:spPr>
          <a:xfrm>
            <a:off x="6774180" y="1704915"/>
            <a:ext cx="1196340" cy="72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4D4E5B-C40D-4805-8F24-92972FF862F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596533" y="2065577"/>
            <a:ext cx="2177647" cy="6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1336C5-497C-4296-A44E-FE1F25D5673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486469"/>
            <a:ext cx="5113019" cy="93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564ABD-E4F5-4A86-B76D-57173D1D744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20026"/>
            <a:ext cx="3348526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9D13A4-7E52-4234-AE21-AD4C0358AD6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920740" y="2520026"/>
            <a:ext cx="1569720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0B580-CEC5-4544-9AF2-10B7328EDF1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580259"/>
            <a:ext cx="1699608" cy="83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B897F9-7A39-4069-AFAB-701EABDE4C4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80257"/>
            <a:ext cx="8085" cy="83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485BE-B703-4350-B32C-77FC4E494EA2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221132" y="2594157"/>
            <a:ext cx="1699608" cy="82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F6BF309-13F6-4DD3-871D-3A6D673F76A2}"/>
              </a:ext>
            </a:extLst>
          </p:cNvPr>
          <p:cNvSpPr/>
          <p:nvPr/>
        </p:nvSpPr>
        <p:spPr>
          <a:xfrm>
            <a:off x="3433277" y="4901336"/>
            <a:ext cx="1089657" cy="6008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NGINX+UI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9151D5-93CF-46BB-BADE-1D37364CA5E1}"/>
              </a:ext>
            </a:extLst>
          </p:cNvPr>
          <p:cNvSpPr/>
          <p:nvPr/>
        </p:nvSpPr>
        <p:spPr>
          <a:xfrm>
            <a:off x="1884786" y="6033924"/>
            <a:ext cx="1105829" cy="66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AF834D-B63E-423B-B3D0-9F5D2E93E616}"/>
              </a:ext>
            </a:extLst>
          </p:cNvPr>
          <p:cNvSpPr/>
          <p:nvPr/>
        </p:nvSpPr>
        <p:spPr>
          <a:xfrm>
            <a:off x="3417105" y="6044238"/>
            <a:ext cx="1105829" cy="66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A56BA3-5588-47A5-95F4-56A62B8C893B}"/>
              </a:ext>
            </a:extLst>
          </p:cNvPr>
          <p:cNvSpPr/>
          <p:nvPr/>
        </p:nvSpPr>
        <p:spPr>
          <a:xfrm>
            <a:off x="5099452" y="6033924"/>
            <a:ext cx="1105829" cy="66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3BCA77-31BD-466C-B5BF-E6004A742E8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437701" y="5622660"/>
            <a:ext cx="1326833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94A74D-26B8-407D-A9BC-37ABCD9299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70020" y="5622660"/>
            <a:ext cx="0" cy="42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4656C2-30C3-4308-AE84-2AD8B27A8F80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4221132" y="5622660"/>
            <a:ext cx="1431235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E80249-F93E-4E8D-A81F-6242C9083F8D}"/>
              </a:ext>
            </a:extLst>
          </p:cNvPr>
          <p:cNvCxnSpPr>
            <a:stCxn id="37" idx="0"/>
            <a:endCxn id="11" idx="2"/>
          </p:cNvCxnSpPr>
          <p:nvPr/>
        </p:nvCxnSpPr>
        <p:spPr>
          <a:xfrm flipH="1" flipV="1">
            <a:off x="2019300" y="4086225"/>
            <a:ext cx="195880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61E9C5-125E-4CA7-8A2A-F7CC8BD75706}"/>
              </a:ext>
            </a:extLst>
          </p:cNvPr>
          <p:cNvCxnSpPr>
            <a:stCxn id="37" idx="0"/>
            <a:endCxn id="12" idx="2"/>
          </p:cNvCxnSpPr>
          <p:nvPr/>
        </p:nvCxnSpPr>
        <p:spPr>
          <a:xfrm flipH="1" flipV="1">
            <a:off x="3970020" y="4086225"/>
            <a:ext cx="808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E86BBA-4F70-49D9-B418-64D8F26B6ED6}"/>
              </a:ext>
            </a:extLst>
          </p:cNvPr>
          <p:cNvCxnSpPr>
            <a:stCxn id="37" idx="0"/>
            <a:endCxn id="13" idx="2"/>
          </p:cNvCxnSpPr>
          <p:nvPr/>
        </p:nvCxnSpPr>
        <p:spPr>
          <a:xfrm flipV="1">
            <a:off x="3978106" y="4086225"/>
            <a:ext cx="1942634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405F3D-D864-469C-A841-F54C82EBF724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4522934" y="4187632"/>
            <a:ext cx="3780095" cy="10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07E9DCB-9413-440B-98F0-31ACD312AEC3}"/>
              </a:ext>
            </a:extLst>
          </p:cNvPr>
          <p:cNvSpPr/>
          <p:nvPr/>
        </p:nvSpPr>
        <p:spPr>
          <a:xfrm>
            <a:off x="8000046" y="3584003"/>
            <a:ext cx="1657865" cy="2579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9B2347-9217-4F31-BE21-5522BF3576A7}"/>
              </a:ext>
            </a:extLst>
          </p:cNvPr>
          <p:cNvSpPr/>
          <p:nvPr/>
        </p:nvSpPr>
        <p:spPr>
          <a:xfrm>
            <a:off x="712005" y="1844568"/>
            <a:ext cx="1216785" cy="75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30D6B2A-A9F9-4B36-BAAF-E056C0C68B8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077371" y="2689549"/>
            <a:ext cx="941929" cy="72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215898-E4FB-4228-A70D-5C8616992666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242490" y="2701274"/>
            <a:ext cx="2727530" cy="71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D8E519-9F0D-4B8D-80F0-B6BF43545FE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480403" y="2671791"/>
            <a:ext cx="4440337" cy="74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40986B-BB3F-457D-BE07-11346B92DFFB}"/>
              </a:ext>
            </a:extLst>
          </p:cNvPr>
          <p:cNvCxnSpPr>
            <a:cxnSpLocks/>
            <a:stCxn id="10" idx="3"/>
            <a:endCxn id="121" idx="1"/>
          </p:cNvCxnSpPr>
          <p:nvPr/>
        </p:nvCxnSpPr>
        <p:spPr>
          <a:xfrm flipV="1">
            <a:off x="4596533" y="1115914"/>
            <a:ext cx="2186728" cy="100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9A9B25-B8D3-4250-B437-7C5291F9EB0F}"/>
              </a:ext>
            </a:extLst>
          </p:cNvPr>
          <p:cNvSpPr/>
          <p:nvPr/>
        </p:nvSpPr>
        <p:spPr>
          <a:xfrm>
            <a:off x="6783261" y="739562"/>
            <a:ext cx="1216785" cy="75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1B93E9C-0EAB-4B3F-9D91-FBF957B8A404}"/>
              </a:ext>
            </a:extLst>
          </p:cNvPr>
          <p:cNvSpPr/>
          <p:nvPr/>
        </p:nvSpPr>
        <p:spPr>
          <a:xfrm flipH="1">
            <a:off x="2775309" y="2177014"/>
            <a:ext cx="1177798" cy="3084984"/>
          </a:xfrm>
          <a:prstGeom prst="arc">
            <a:avLst>
              <a:gd name="adj1" fmla="val 16462013"/>
              <a:gd name="adj2" fmla="val 54617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54A8E9A4-B930-420F-ACE9-5057C0D393E2}"/>
              </a:ext>
            </a:extLst>
          </p:cNvPr>
          <p:cNvSpPr/>
          <p:nvPr/>
        </p:nvSpPr>
        <p:spPr>
          <a:xfrm rot="2970918">
            <a:off x="3239001" y="2159650"/>
            <a:ext cx="65293" cy="57473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4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CE5F-FF60-4519-B73B-DEA5AA9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77EE-626B-4900-AF27-65077BC7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6984"/>
            <a:ext cx="11029615" cy="3945636"/>
          </a:xfrm>
        </p:spPr>
        <p:txBody>
          <a:bodyPr>
            <a:normAutofit/>
          </a:bodyPr>
          <a:lstStyle/>
          <a:p>
            <a:r>
              <a:rPr lang="en-US" dirty="0"/>
              <a:t>Written in PHP with </a:t>
            </a:r>
            <a:r>
              <a:rPr lang="en-US" b="1" u="sng" dirty="0"/>
              <a:t>external</a:t>
            </a:r>
            <a:r>
              <a:rPr lang="en-US" dirty="0"/>
              <a:t> MySQL DB</a:t>
            </a:r>
          </a:p>
          <a:p>
            <a:r>
              <a:rPr lang="en-US" dirty="0"/>
              <a:t>Served by </a:t>
            </a:r>
            <a:r>
              <a:rPr lang="en-US" dirty="0" err="1"/>
              <a:t>NGINX+php-fpm</a:t>
            </a:r>
            <a:endParaRPr lang="en-US" dirty="0"/>
          </a:p>
          <a:p>
            <a:r>
              <a:rPr lang="en-US" dirty="0"/>
              <a:t>Uses JWT tokens with RS256 asymmetric encryption as AUTH bearer: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UI submits user credentials (through REST)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Auth validates user credentials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Auth issues JWT signed token (with expiration) and refresh token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Protected service validates JWT using public key (no API call to AUTH needed)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If JWT expires (once every 20 minutes) the refresh token is used to generate a new one</a:t>
            </a:r>
          </a:p>
          <a:p>
            <a:pPr lvl="1"/>
            <a:endParaRPr lang="en-US" dirty="0"/>
          </a:p>
        </p:txBody>
      </p:sp>
      <p:pic>
        <p:nvPicPr>
          <p:cNvPr id="3074" name="Picture 2" descr="Top 5 Web Hosting PHP MySQL Providers for 2018 5 Best Web Hosting ...">
            <a:extLst>
              <a:ext uri="{FF2B5EF4-FFF2-40B4-BE49-F238E27FC236}">
                <a16:creationId xmlns:a16="http://schemas.microsoft.com/office/drawing/2014/main" id="{5729D7C9-0739-4EA8-8F35-BBB4722A9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55" y="793877"/>
            <a:ext cx="3378052" cy="18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GINX | High Performance Load Balancer, Web Server, &amp; Reverse Proxy">
            <a:extLst>
              <a:ext uri="{FF2B5EF4-FFF2-40B4-BE49-F238E27FC236}">
                <a16:creationId xmlns:a16="http://schemas.microsoft.com/office/drawing/2014/main" id="{B08C7583-22A2-4FA5-8AC8-D21B00A3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476" y="2475225"/>
            <a:ext cx="3141462" cy="105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4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294B-FFF7-411E-8CE3-08FA4146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JWT Example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FA373-1A74-4585-9502-15DD56DAD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16"/>
          <a:stretch/>
        </p:blipFill>
        <p:spPr>
          <a:xfrm>
            <a:off x="6842593" y="1093946"/>
            <a:ext cx="3116748" cy="4670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E03A97-9CF1-4BC1-8165-AD45DA21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15" y="2511642"/>
            <a:ext cx="4972050" cy="3705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C81F7A-8AA0-4F46-BE10-C39D6E368B24}"/>
              </a:ext>
            </a:extLst>
          </p:cNvPr>
          <p:cNvSpPr txBox="1"/>
          <p:nvPr/>
        </p:nvSpPr>
        <p:spPr>
          <a:xfrm>
            <a:off x="2670420" y="60960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402FD-307C-4630-90D3-D1834F1370DF}"/>
              </a:ext>
            </a:extLst>
          </p:cNvPr>
          <p:cNvSpPr txBox="1"/>
          <p:nvPr/>
        </p:nvSpPr>
        <p:spPr>
          <a:xfrm>
            <a:off x="7642539" y="6216867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64 decoded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AB455-B7D7-4978-B9AA-8A22DCDDC012}"/>
              </a:ext>
            </a:extLst>
          </p:cNvPr>
          <p:cNvSpPr txBox="1"/>
          <p:nvPr/>
        </p:nvSpPr>
        <p:spPr>
          <a:xfrm>
            <a:off x="9337274" y="306773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Issuer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Issued at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Expiration date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7B375-7DCD-4EF4-90C6-EBAA3A329EB5}"/>
              </a:ext>
            </a:extLst>
          </p:cNvPr>
          <p:cNvCxnSpPr>
            <a:cxnSpLocks/>
          </p:cNvCxnSpPr>
          <p:nvPr/>
        </p:nvCxnSpPr>
        <p:spPr>
          <a:xfrm flipH="1">
            <a:off x="8582060" y="339090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9F2FCB-BF50-4B9B-A255-749399F3442C}"/>
              </a:ext>
            </a:extLst>
          </p:cNvPr>
          <p:cNvCxnSpPr/>
          <p:nvPr/>
        </p:nvCxnSpPr>
        <p:spPr>
          <a:xfrm flipH="1">
            <a:off x="8582059" y="3589020"/>
            <a:ext cx="755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F18777-1C23-4229-9AF0-AD419F31AA02}"/>
              </a:ext>
            </a:extLst>
          </p:cNvPr>
          <p:cNvCxnSpPr>
            <a:cxnSpLocks/>
          </p:cNvCxnSpPr>
          <p:nvPr/>
        </p:nvCxnSpPr>
        <p:spPr>
          <a:xfrm flipH="1">
            <a:off x="8582059" y="323088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8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B1A4-CA21-4A15-ACCF-F17A0639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</a:t>
            </a:r>
            <a:r>
              <a:rPr lang="en-US" dirty="0" err="1"/>
              <a:t>Api</a:t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483E-172C-45FB-A6FB-A009F7FA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89228"/>
            <a:ext cx="11029615" cy="46858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latin typeface="Bahnschrift Light" panose="020B0502040204020203" pitchFamily="34" charset="0"/>
              </a:rPr>
              <a:t>?username</a:t>
            </a:r>
            <a:r>
              <a:rPr lang="en-US" dirty="0">
                <a:latin typeface="Bahnschrift Light" panose="020B0502040204020203" pitchFamily="34" charset="0"/>
              </a:rPr>
              <a:t>=#&amp;password=#&amp;email=#&amp;secret=#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Creates a user with a username, password and a user secret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login</a:t>
            </a:r>
            <a:r>
              <a:rPr lang="en-US" dirty="0" err="1">
                <a:latin typeface="Bahnschrift Light" panose="020B0502040204020203" pitchFamily="34" charset="0"/>
              </a:rPr>
              <a:t>?username</a:t>
            </a:r>
            <a:r>
              <a:rPr lang="en-US" dirty="0">
                <a:latin typeface="Bahnschrift Light" panose="020B0502040204020203" pitchFamily="34" charset="0"/>
              </a:rPr>
              <a:t>=#&amp;password=#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Logins the user and returns a signed JWT and a refresh token on success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change_role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=#&amp;roles[]=</a:t>
            </a:r>
            <a:r>
              <a:rPr lang="en-US" dirty="0" err="1">
                <a:latin typeface="Bahnschrift Light" panose="020B0502040204020203" pitchFamily="34" charset="0"/>
              </a:rPr>
              <a:t>admin&amp;roles</a:t>
            </a:r>
            <a:r>
              <a:rPr lang="en-US" dirty="0">
                <a:latin typeface="Bahnschrift Light" panose="020B0502040204020203" pitchFamily="34" charset="0"/>
              </a:rPr>
              <a:t>[]=</a:t>
            </a:r>
            <a:r>
              <a:rPr lang="en-US" dirty="0" err="1">
                <a:latin typeface="Bahnschrift Light" panose="020B0502040204020203" pitchFamily="34" charset="0"/>
              </a:rPr>
              <a:t>official&amp;username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Changes the role of a specified user (can only be performed by an admin)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forgot</a:t>
            </a:r>
            <a:r>
              <a:rPr lang="en-US" dirty="0" err="1">
                <a:latin typeface="Bahnschrift Light" panose="020B0502040204020203" pitchFamily="34" charset="0"/>
              </a:rPr>
              <a:t>?username</a:t>
            </a:r>
            <a:r>
              <a:rPr lang="en-US" dirty="0">
                <a:latin typeface="Bahnschrift Light" panose="020B0502040204020203" pitchFamily="34" charset="0"/>
              </a:rPr>
              <a:t>=#&amp;password=#&amp;secret=#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Used to reset the user password given the secret answer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refresh_token</a:t>
            </a:r>
            <a:r>
              <a:rPr lang="en-US" dirty="0" err="1">
                <a:latin typeface="Bahnschrift Light" panose="020B0502040204020203" pitchFamily="34" charset="0"/>
              </a:rPr>
              <a:t>?refresh_token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Returns a new (valid) JWT token for the user with the specified refresh token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5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2A27-9D40-4804-B616-6CD624D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8F2B-4CB3-41F6-98AA-EDF13F84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9364"/>
            <a:ext cx="11029615" cy="46238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Written in NodeJS</a:t>
            </a:r>
          </a:p>
          <a:p>
            <a:r>
              <a:rPr lang="en-US" dirty="0"/>
              <a:t>Utilizes Express framework for REST API implementation</a:t>
            </a:r>
          </a:p>
          <a:p>
            <a:r>
              <a:rPr lang="en-US" dirty="0"/>
              <a:t>Communicates with Zookeeper to assign plays to </a:t>
            </a:r>
            <a:r>
              <a:rPr lang="en-US" dirty="0" err="1"/>
              <a:t>Playmasters</a:t>
            </a:r>
            <a:endParaRPr lang="en-US" dirty="0"/>
          </a:p>
          <a:p>
            <a:r>
              <a:rPr lang="en-US" dirty="0"/>
              <a:t>Uses a MongoDB replicated cluster for persistent storage</a:t>
            </a:r>
          </a:p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Tournament creation &amp; Management</a:t>
            </a:r>
          </a:p>
          <a:p>
            <a:pPr lvl="1"/>
            <a:r>
              <a:rPr lang="en-US" dirty="0"/>
              <a:t>Tournament pairing &amp; winner announcing</a:t>
            </a:r>
          </a:p>
          <a:p>
            <a:pPr lvl="1"/>
            <a:r>
              <a:rPr lang="en-US" dirty="0"/>
              <a:t>Matchmaking (practice plays, tournaments)</a:t>
            </a:r>
          </a:p>
          <a:p>
            <a:pPr lvl="1"/>
            <a:r>
              <a:rPr lang="en-US" dirty="0"/>
              <a:t>Player stats (game scores, tournament scores, number wins/losses/ties, ELO)</a:t>
            </a:r>
          </a:p>
          <a:p>
            <a:r>
              <a:rPr lang="en-US" dirty="0"/>
              <a:t>Uses de-normalized schema for faster reads</a:t>
            </a:r>
          </a:p>
          <a:p>
            <a:r>
              <a:rPr lang="en-US" dirty="0"/>
              <a:t>Writes use MongoDB Primary Node and frequent reads use MongoDB Secondary node</a:t>
            </a:r>
          </a:p>
          <a:p>
            <a:r>
              <a:rPr lang="en-US" dirty="0"/>
              <a:t>Can be very </a:t>
            </a:r>
            <a:r>
              <a:rPr lang="en-US" b="1" u="sng" dirty="0"/>
              <a:t>easily replicated </a:t>
            </a:r>
            <a:r>
              <a:rPr lang="en-US" dirty="0"/>
              <a:t>(stateless container)</a:t>
            </a:r>
          </a:p>
          <a:p>
            <a:endParaRPr lang="en-US" dirty="0"/>
          </a:p>
        </p:txBody>
      </p:sp>
      <p:pic>
        <p:nvPicPr>
          <p:cNvPr id="102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BDC1F005-9082-4E8A-9304-0B438D1C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567" y="1079550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ZooKeeper - Wikipedia">
            <a:extLst>
              <a:ext uri="{FF2B5EF4-FFF2-40B4-BE49-F238E27FC236}">
                <a16:creationId xmlns:a16="http://schemas.microsoft.com/office/drawing/2014/main" id="{934E6F11-F264-4F81-95B5-AD4072CF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538" y="3264333"/>
            <a:ext cx="2845298" cy="153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033F55CA-F49F-4D64-81D7-C755FEDD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10012680" y="3457398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3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GAMEMASTER: </a:t>
            </a:r>
            <a:r>
              <a:rPr lang="en-US" dirty="0" err="1"/>
              <a:t>Api</a:t>
            </a:r>
            <a:r>
              <a:rPr lang="en-US" dirty="0"/>
              <a:t> (1)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5440"/>
            <a:ext cx="11029615" cy="4411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0070C0"/>
                </a:solidFill>
                <a:latin typeface="Bahnschrift Light" panose="020B0502040204020203" pitchFamily="34" charset="0"/>
              </a:rPr>
              <a:t>tournament</a:t>
            </a:r>
            <a:r>
              <a:rPr lang="fr-FR" dirty="0"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list</a:t>
            </a:r>
            <a:r>
              <a:rPr lang="fr-FR" dirty="0" err="1">
                <a:latin typeface="Bahnschrift Light" panose="020B0502040204020203" pitchFamily="34" charset="0"/>
              </a:rPr>
              <a:t>?jwt</a:t>
            </a:r>
            <a:r>
              <a:rPr lang="fr-FR" dirty="0">
                <a:latin typeface="Bahnschrift Light" panose="020B0502040204020203" pitchFamily="34" charset="0"/>
              </a:rPr>
              <a:t>=#&amp;mode=</a:t>
            </a:r>
            <a:r>
              <a:rPr lang="fr-FR" dirty="0" err="1">
                <a:latin typeface="Bahnschrift Light" panose="020B0502040204020203" pitchFamily="34" charset="0"/>
              </a:rPr>
              <a:t>active|future|past</a:t>
            </a:r>
            <a:endParaRPr lang="fr-FR" dirty="0">
              <a:latin typeface="Bahnschrift Light" panose="020B0502040204020203" pitchFamily="34" charset="0"/>
            </a:endParaRPr>
          </a:p>
          <a:p>
            <a:pPr lvl="1"/>
            <a:r>
              <a:rPr lang="en-US" dirty="0"/>
              <a:t>Lists the tournaments (active, future or past)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info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=#&amp;id={</a:t>
            </a:r>
            <a:r>
              <a:rPr lang="en-US" dirty="0" err="1"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latin typeface="Bahnschrift Light" panose="020B0502040204020203" pitchFamily="34" charset="0"/>
              </a:rPr>
              <a:t>}</a:t>
            </a:r>
          </a:p>
          <a:p>
            <a:pPr lvl="1"/>
            <a:r>
              <a:rPr lang="en-US" dirty="0"/>
              <a:t>Retrieves information about a specific tournament (rounds, games, leaderboard </a:t>
            </a:r>
            <a:r>
              <a:rPr lang="en-US" dirty="0" err="1"/>
              <a:t>e.t.c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=#&amp;name=#&amp;</a:t>
            </a:r>
            <a:r>
              <a:rPr lang="en-US" dirty="0" err="1">
                <a:latin typeface="Bahnschrift Light" panose="020B0502040204020203" pitchFamily="34" charset="0"/>
              </a:rPr>
              <a:t>game_type</a:t>
            </a:r>
            <a:r>
              <a:rPr lang="en-US" dirty="0">
                <a:latin typeface="Bahnschrift Light" panose="020B0502040204020203" pitchFamily="34" charset="0"/>
              </a:rPr>
              <a:t>=</a:t>
            </a:r>
            <a:r>
              <a:rPr lang="en-US" dirty="0" err="1">
                <a:latin typeface="Bahnschrift Light" panose="020B0502040204020203" pitchFamily="34" charset="0"/>
              </a:rPr>
              <a:t>chess|tic-tac-toe</a:t>
            </a:r>
            <a:endParaRPr lang="en-US" dirty="0">
              <a:latin typeface="Bahnschrift Light" panose="020B0502040204020203" pitchFamily="34" charset="0"/>
            </a:endParaRPr>
          </a:p>
          <a:p>
            <a:pPr lvl="1"/>
            <a:r>
              <a:rPr lang="en-US" dirty="0"/>
              <a:t>Creates a new tournament (requires official role)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register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/>
              <a:t>Joins an existing tournament</a:t>
            </a:r>
          </a:p>
        </p:txBody>
      </p:sp>
    </p:spTree>
    <p:extLst>
      <p:ext uri="{BB962C8B-B14F-4D97-AF65-F5344CB8AC3E}">
        <p14:creationId xmlns:p14="http://schemas.microsoft.com/office/powerpoint/2010/main" val="364485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GAMEMASTER: </a:t>
            </a:r>
            <a:r>
              <a:rPr lang="en-US" dirty="0" err="1"/>
              <a:t>Api</a:t>
            </a:r>
            <a:r>
              <a:rPr lang="en-US" dirty="0"/>
              <a:t> (2)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2100"/>
            <a:ext cx="11029615" cy="48844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match_history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/>
              <a:t>Returns the match history of a specific user (total wins-losses-ties-ELO)</a:t>
            </a:r>
          </a:p>
          <a:p>
            <a:pPr lvl="1"/>
            <a:endParaRPr lang="en-US" dirty="0"/>
          </a:p>
          <a:p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active_games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/>
              <a:t>Returns the active games of a user</a:t>
            </a:r>
          </a:p>
          <a:p>
            <a:pPr lvl="1"/>
            <a:endParaRPr lang="en-US" dirty="0"/>
          </a:p>
          <a:p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user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stats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=#&amp;username=geomar</a:t>
            </a:r>
          </a:p>
          <a:p>
            <a:pPr lvl="1"/>
            <a:r>
              <a:rPr lang="en-US" dirty="0"/>
              <a:t>Retrieves the stats of a user</a:t>
            </a:r>
          </a:p>
          <a:p>
            <a:pPr lvl="1"/>
            <a:endParaRPr lang="en-US" dirty="0"/>
          </a:p>
          <a:p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practice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join_queue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latin typeface="Bahnschrift Light" panose="020B0502040204020203" pitchFamily="34" charset="0"/>
              </a:rPr>
              <a:t>game_type</a:t>
            </a:r>
            <a:r>
              <a:rPr lang="en-US" dirty="0">
                <a:latin typeface="Bahnschrift Light" panose="020B0502040204020203" pitchFamily="34" charset="0"/>
              </a:rPr>
              <a:t>=</a:t>
            </a:r>
            <a:r>
              <a:rPr lang="en-US" dirty="0" err="1">
                <a:latin typeface="Bahnschrift Light" panose="020B0502040204020203" pitchFamily="34" charset="0"/>
              </a:rPr>
              <a:t>chess|tic-tac-toe</a:t>
            </a:r>
            <a:endParaRPr lang="en-US" dirty="0">
              <a:latin typeface="Bahnschrift Light" panose="020B0502040204020203" pitchFamily="34" charset="0"/>
            </a:endParaRPr>
          </a:p>
          <a:p>
            <a:pPr lvl="1"/>
            <a:r>
              <a:rPr lang="en-US" dirty="0"/>
              <a:t>Join matchmaking Queue</a:t>
            </a:r>
          </a:p>
          <a:p>
            <a:pPr lvl="1"/>
            <a:endParaRPr lang="en-US" dirty="0"/>
          </a:p>
          <a:p>
            <a:r>
              <a:rPr lang="fr-FR" dirty="0"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join_game</a:t>
            </a:r>
            <a:r>
              <a:rPr lang="fr-FR" dirty="0" err="1">
                <a:latin typeface="Bahnschrift Light" panose="020B0502040204020203" pitchFamily="34" charset="0"/>
              </a:rPr>
              <a:t>?jwt</a:t>
            </a:r>
            <a:r>
              <a:rPr lang="fr-FR" dirty="0">
                <a:latin typeface="Bahnschrift Light" panose="020B0502040204020203" pitchFamily="34" charset="0"/>
              </a:rPr>
              <a:t>=#&amp;</a:t>
            </a:r>
            <a:r>
              <a:rPr lang="fr-FR" dirty="0" err="1">
                <a:latin typeface="Bahnschrift Light" panose="020B0502040204020203" pitchFamily="34" charset="0"/>
              </a:rPr>
              <a:t>game_id</a:t>
            </a:r>
            <a:r>
              <a:rPr lang="fr-FR" dirty="0"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fr-FR" dirty="0"/>
              <a:t>Joins an </a:t>
            </a:r>
            <a:r>
              <a:rPr lang="fr-FR" dirty="0" err="1"/>
              <a:t>existing</a:t>
            </a:r>
            <a:r>
              <a:rPr lang="fr-FR" dirty="0"/>
              <a:t> active </a:t>
            </a:r>
            <a:r>
              <a:rPr lang="fr-FR" dirty="0" err="1"/>
              <a:t>game</a:t>
            </a:r>
            <a:r>
              <a:rPr lang="fr-FR" dirty="0"/>
              <a:t> by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8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8104-95CD-414C-9D3B-BBB992E7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E532-193E-4AF5-A319-F37B58C55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7877008" cy="4084474"/>
          </a:xfrm>
        </p:spPr>
        <p:txBody>
          <a:bodyPr/>
          <a:lstStyle/>
          <a:p>
            <a:r>
              <a:rPr lang="en-US" dirty="0"/>
              <a:t>Written in </a:t>
            </a:r>
            <a:r>
              <a:rPr lang="el-GR" dirty="0"/>
              <a:t>Ν</a:t>
            </a:r>
            <a:r>
              <a:rPr lang="en-US" dirty="0" err="1"/>
              <a:t>odeJS</a:t>
            </a:r>
            <a:endParaRPr lang="en-US" dirty="0"/>
          </a:p>
          <a:p>
            <a:r>
              <a:rPr lang="en-US" dirty="0"/>
              <a:t>Uses replicated </a:t>
            </a:r>
            <a:r>
              <a:rPr lang="en-US" dirty="0" err="1"/>
              <a:t>mongoDB</a:t>
            </a:r>
            <a:r>
              <a:rPr lang="en-US" dirty="0"/>
              <a:t> cluster to store last game positions</a:t>
            </a:r>
          </a:p>
          <a:p>
            <a:r>
              <a:rPr lang="en-US" dirty="0"/>
              <a:t>Registers itself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Zookeeper</a:t>
            </a:r>
            <a:r>
              <a:rPr lang="en-US" dirty="0"/>
              <a:t> during initialization</a:t>
            </a:r>
          </a:p>
          <a:p>
            <a:r>
              <a:rPr lang="en-US" dirty="0"/>
              <a:t>Uses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socket.io </a:t>
            </a:r>
            <a:r>
              <a:rPr lang="en-US" dirty="0"/>
              <a:t>for communication with clients (includes </a:t>
            </a:r>
            <a:r>
              <a:rPr lang="en-US" u="sng" dirty="0"/>
              <a:t>chat</a:t>
            </a:r>
            <a:r>
              <a:rPr lang="en-US" dirty="0"/>
              <a:t>)</a:t>
            </a:r>
          </a:p>
          <a:p>
            <a:r>
              <a:rPr lang="en-US" dirty="0"/>
              <a:t>Designed with </a:t>
            </a:r>
            <a:r>
              <a:rPr lang="en-US" b="1" u="sng" dirty="0"/>
              <a:t>load-balancing</a:t>
            </a:r>
            <a:r>
              <a:rPr lang="en-US" dirty="0"/>
              <a:t> in mind: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Games are assigned to </a:t>
            </a:r>
            <a:r>
              <a:rPr lang="en-US" dirty="0" err="1"/>
              <a:t>Playmasters</a:t>
            </a:r>
            <a:r>
              <a:rPr lang="en-US" dirty="0"/>
              <a:t> with less games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u="sng" dirty="0"/>
              <a:t>Fault tolerant </a:t>
            </a:r>
            <a:r>
              <a:rPr lang="en-US" dirty="0"/>
              <a:t>(will be explained later)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a </a:t>
            </a:r>
            <a:r>
              <a:rPr lang="en-US" dirty="0" err="1"/>
              <a:t>Playmaster</a:t>
            </a:r>
            <a:r>
              <a:rPr lang="en-US" dirty="0"/>
              <a:t> dies, the game is assigned to a new one</a:t>
            </a:r>
          </a:p>
          <a:p>
            <a:endParaRPr lang="en-US" dirty="0"/>
          </a:p>
        </p:txBody>
      </p:sp>
      <p:pic>
        <p:nvPicPr>
          <p:cNvPr id="4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C9A49238-D213-483D-8F73-6ED0F094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27" y="1022754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uild a Command-Line Real-Time Chat App using SocketIO">
            <a:extLst>
              <a:ext uri="{FF2B5EF4-FFF2-40B4-BE49-F238E27FC236}">
                <a16:creationId xmlns:a16="http://schemas.microsoft.com/office/drawing/2014/main" id="{CB9AE721-07F6-45BE-8321-2BF98909F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3" t="43423" b="22329"/>
          <a:stretch/>
        </p:blipFill>
        <p:spPr bwMode="auto">
          <a:xfrm>
            <a:off x="8252461" y="3429000"/>
            <a:ext cx="3596639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F6F8C0DE-7AA4-42E0-85BA-6631F14CB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9799320" y="3199992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819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1043</Words>
  <Application>Microsoft Office PowerPoint</Application>
  <PresentationFormat>Widescreen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Bahnschrift Light</vt:lpstr>
      <vt:lpstr>Corbel</vt:lpstr>
      <vt:lpstr>Tw Cen MT</vt:lpstr>
      <vt:lpstr>Wingdings</vt:lpstr>
      <vt:lpstr>Wingdings 2</vt:lpstr>
      <vt:lpstr>DividendVTI</vt:lpstr>
      <vt:lpstr>Distributed systems </vt:lpstr>
      <vt:lpstr>Architecture</vt:lpstr>
      <vt:lpstr>Authentication </vt:lpstr>
      <vt:lpstr>AUTHENTICATION: JWT Example </vt:lpstr>
      <vt:lpstr>Authentication: Api </vt:lpstr>
      <vt:lpstr>Gamemaster </vt:lpstr>
      <vt:lpstr>GAMEMASTER: Api (1) </vt:lpstr>
      <vt:lpstr>GAMEMASTER: Api (2) </vt:lpstr>
      <vt:lpstr>Playmaster </vt:lpstr>
      <vt:lpstr>Playmaster </vt:lpstr>
      <vt:lpstr>Fault tolerance: playmaster is down </vt:lpstr>
      <vt:lpstr>Mongodb Replica set </vt:lpstr>
      <vt:lpstr>User interface </vt:lpstr>
      <vt:lpstr>Nginx</vt:lpstr>
      <vt:lpstr>Zookeeper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”BoRed” games</dc:title>
  <dc:creator>George Margaritis</dc:creator>
  <cp:lastModifiedBy>George Margaritis</cp:lastModifiedBy>
  <cp:revision>177</cp:revision>
  <dcterms:created xsi:type="dcterms:W3CDTF">2020-05-24T11:28:27Z</dcterms:created>
  <dcterms:modified xsi:type="dcterms:W3CDTF">2020-05-28T15:45:03Z</dcterms:modified>
</cp:coreProperties>
</file>