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78" r:id="rId8"/>
    <p:sldId id="279" r:id="rId9"/>
    <p:sldId id="262" r:id="rId10"/>
    <p:sldId id="263" r:id="rId11"/>
    <p:sldId id="264" r:id="rId12"/>
    <p:sldId id="265" r:id="rId13"/>
    <p:sldId id="266" r:id="rId14"/>
    <p:sldId id="268" r:id="rId15"/>
    <p:sldId id="277" r:id="rId16"/>
    <p:sldId id="269" r:id="rId17"/>
    <p:sldId id="274" r:id="rId18"/>
    <p:sldId id="275" r:id="rId19"/>
    <p:sldId id="272" r:id="rId20"/>
    <p:sldId id="273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9FAE"/>
    <a:srgbClr val="89F4FF"/>
    <a:srgbClr val="102027"/>
    <a:srgbClr val="ED8428"/>
    <a:srgbClr val="1E1E1E"/>
    <a:srgbClr val="BA9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46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4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4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6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1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8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6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1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1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9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459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04" r:id="rId6"/>
    <p:sldLayoutId id="2147483800" r:id="rId7"/>
    <p:sldLayoutId id="2147483801" r:id="rId8"/>
    <p:sldLayoutId id="2147483802" r:id="rId9"/>
    <p:sldLayoutId id="2147483803" r:id="rId10"/>
    <p:sldLayoutId id="214748380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E30C36-8C3D-45C8-8D25-15A83D1E6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" b="2357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54C8A-6E34-4494-B078-E51205621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3" y="2855388"/>
            <a:ext cx="6080591" cy="2188610"/>
          </a:xfrm>
        </p:spPr>
        <p:txBody>
          <a:bodyPr anchor="t">
            <a:normAutofit fontScale="90000"/>
          </a:bodyPr>
          <a:lstStyle/>
          <a:p>
            <a: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Distributed</a:t>
            </a:r>
            <a:b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systems,</a:t>
            </a:r>
            <a:b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lang="en-US" sz="31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COMP411</a:t>
            </a:r>
            <a:br>
              <a:rPr lang="en-US" sz="9600" dirty="0">
                <a:solidFill>
                  <a:schemeClr val="bg1"/>
                </a:solidFill>
              </a:rPr>
            </a:br>
            <a:endParaRPr lang="en-US" sz="9600" dirty="0">
              <a:solidFill>
                <a:srgbClr val="FFFF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506BE-24B3-47F8-A097-53B85A067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733" y="5363479"/>
            <a:ext cx="10634738" cy="1175039"/>
          </a:xfrm>
        </p:spPr>
        <p:txBody>
          <a:bodyPr anchor="b">
            <a:normAutofit fontScale="92500" lnSpcReduction="10000"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Kapenekakis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antheas</a:t>
            </a:r>
            <a:r>
              <a:rPr lang="en-US" sz="1800" dirty="0">
                <a:solidFill>
                  <a:schemeClr val="bg1"/>
                </a:solidFill>
              </a:rPr>
              <a:t>,</a:t>
            </a:r>
          </a:p>
          <a:p>
            <a:r>
              <a:rPr lang="en-US" sz="1800" dirty="0">
                <a:solidFill>
                  <a:schemeClr val="bg1"/>
                </a:solidFill>
              </a:rPr>
              <a:t>Margaritis Georgios</a:t>
            </a:r>
          </a:p>
          <a:p>
            <a:r>
              <a:rPr lang="en-US" sz="1800" dirty="0">
                <a:solidFill>
                  <a:schemeClr val="bg1"/>
                </a:solidFill>
              </a:rPr>
              <a:t>Instr. V. </a:t>
            </a:r>
            <a:r>
              <a:rPr lang="en-US" sz="1800" dirty="0" err="1">
                <a:solidFill>
                  <a:schemeClr val="bg1"/>
                </a:solidFill>
              </a:rPr>
              <a:t>Samoladas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CDACCD-61CD-44CC-8309-24FA46A23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" y="41586"/>
            <a:ext cx="7321827" cy="274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90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61E9-2B9B-4115-873E-6AABC24C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GAMEMASTER: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(2)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56EE-BB87-4BEF-B181-9C91F4296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62100"/>
            <a:ext cx="11029615" cy="488442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match_history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Returns the match history of a specific user (total wins-losses-ties-ELO)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active_games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Returns the active games of a user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user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stats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=#&amp;username=geomar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Retrieves the stats of a user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practice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join_queue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game_type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chess|tic-tac-toe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Join matchmaking Queue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join_game</a:t>
            </a:r>
            <a:r>
              <a:rPr lang="fr-FR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</a:t>
            </a:r>
            <a:r>
              <a:rPr lang="fr-FR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game_id</a:t>
            </a: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Joins an </a:t>
            </a:r>
            <a:r>
              <a:rPr lang="fr-FR" dirty="0" err="1">
                <a:solidFill>
                  <a:schemeClr val="bg1"/>
                </a:solidFill>
              </a:rPr>
              <a:t>existing</a:t>
            </a:r>
            <a:r>
              <a:rPr lang="fr-FR" dirty="0">
                <a:solidFill>
                  <a:schemeClr val="bg1"/>
                </a:solidFill>
              </a:rPr>
              <a:t> active </a:t>
            </a:r>
            <a:r>
              <a:rPr lang="fr-FR" dirty="0" err="1">
                <a:solidFill>
                  <a:schemeClr val="bg1"/>
                </a:solidFill>
              </a:rPr>
              <a:t>game</a:t>
            </a:r>
            <a:r>
              <a:rPr lang="fr-FR" dirty="0">
                <a:solidFill>
                  <a:schemeClr val="bg1"/>
                </a:solidFill>
              </a:rPr>
              <a:t> by id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48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DD8273-FBC1-4E0C-9D3D-CB70D2443983}"/>
              </a:ext>
            </a:extLst>
          </p:cNvPr>
          <p:cNvSpPr/>
          <p:nvPr/>
        </p:nvSpPr>
        <p:spPr>
          <a:xfrm>
            <a:off x="8161022" y="929640"/>
            <a:ext cx="3794758" cy="368808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C8104-95CD-414C-9D3B-BBB992E7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Playmaster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E532-193E-4AF5-A319-F37B58C55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0876"/>
            <a:ext cx="7297224" cy="408447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Written in </a:t>
            </a:r>
            <a:r>
              <a:rPr lang="el-GR" dirty="0">
                <a:solidFill>
                  <a:schemeClr val="bg1"/>
                </a:solidFill>
              </a:rPr>
              <a:t>Ν</a:t>
            </a:r>
            <a:r>
              <a:rPr lang="en-US" dirty="0" err="1">
                <a:solidFill>
                  <a:schemeClr val="bg1"/>
                </a:solidFill>
              </a:rPr>
              <a:t>odeJS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Uses replicated </a:t>
            </a:r>
            <a:r>
              <a:rPr lang="en-US" dirty="0" err="1">
                <a:solidFill>
                  <a:schemeClr val="bg1"/>
                </a:solidFill>
              </a:rPr>
              <a:t>mongoDB</a:t>
            </a:r>
            <a:r>
              <a:rPr lang="en-US" dirty="0">
                <a:solidFill>
                  <a:schemeClr val="bg1"/>
                </a:solidFill>
              </a:rPr>
              <a:t> cluster to store last game positions</a:t>
            </a:r>
          </a:p>
          <a:p>
            <a:r>
              <a:rPr lang="en-US" dirty="0">
                <a:solidFill>
                  <a:schemeClr val="bg1"/>
                </a:solidFill>
              </a:rPr>
              <a:t>Registers itself to </a:t>
            </a:r>
            <a:r>
              <a:rPr lang="en-US" dirty="0">
                <a:solidFill>
                  <a:schemeClr val="accent1"/>
                </a:solidFill>
              </a:rPr>
              <a:t>Zookeeper</a:t>
            </a:r>
            <a:r>
              <a:rPr lang="en-US" dirty="0">
                <a:solidFill>
                  <a:schemeClr val="bg1"/>
                </a:solidFill>
              </a:rPr>
              <a:t> during initialization</a:t>
            </a:r>
          </a:p>
          <a:p>
            <a:r>
              <a:rPr lang="en-US" dirty="0">
                <a:solidFill>
                  <a:schemeClr val="bg1"/>
                </a:solidFill>
              </a:rPr>
              <a:t>Uses </a:t>
            </a:r>
            <a:r>
              <a:rPr lang="en-US" dirty="0">
                <a:solidFill>
                  <a:schemeClr val="accent1"/>
                </a:solidFill>
              </a:rPr>
              <a:t>socket.io </a:t>
            </a:r>
            <a:r>
              <a:rPr lang="en-US" dirty="0">
                <a:solidFill>
                  <a:schemeClr val="bg1"/>
                </a:solidFill>
              </a:rPr>
              <a:t>for communication with clients (web socket based) and includes chat</a:t>
            </a:r>
          </a:p>
          <a:p>
            <a:r>
              <a:rPr lang="en-US" dirty="0">
                <a:solidFill>
                  <a:schemeClr val="bg1"/>
                </a:solidFill>
              </a:rPr>
              <a:t>Designed with </a:t>
            </a:r>
            <a:r>
              <a:rPr lang="en-US" b="1" u="sng" dirty="0">
                <a:solidFill>
                  <a:schemeClr val="bg1"/>
                </a:solidFill>
              </a:rPr>
              <a:t>load-balancing</a:t>
            </a:r>
            <a:r>
              <a:rPr lang="en-US" dirty="0">
                <a:solidFill>
                  <a:schemeClr val="bg1"/>
                </a:solidFill>
              </a:rPr>
              <a:t> in mind: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Games are assigned to </a:t>
            </a:r>
            <a:r>
              <a:rPr lang="en-US" dirty="0" err="1">
                <a:solidFill>
                  <a:schemeClr val="bg1"/>
                </a:solidFill>
              </a:rPr>
              <a:t>Playmasters</a:t>
            </a:r>
            <a:r>
              <a:rPr lang="en-US" dirty="0">
                <a:solidFill>
                  <a:schemeClr val="bg1"/>
                </a:solidFill>
              </a:rPr>
              <a:t> with less games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u="sng" dirty="0">
                <a:solidFill>
                  <a:schemeClr val="bg1"/>
                </a:solidFill>
              </a:rPr>
              <a:t>Fault tolerant </a:t>
            </a:r>
            <a:r>
              <a:rPr lang="en-US" dirty="0">
                <a:solidFill>
                  <a:schemeClr val="bg1"/>
                </a:solidFill>
              </a:rPr>
              <a:t>(will be explained later)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If a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dies, the game is assigned to a new one</a:t>
            </a:r>
          </a:p>
          <a:p>
            <a:endParaRPr lang="en-US" dirty="0"/>
          </a:p>
        </p:txBody>
      </p:sp>
      <p:pic>
        <p:nvPicPr>
          <p:cNvPr id="4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C9A49238-D213-483D-8F73-6ED0F0941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827" y="1022754"/>
            <a:ext cx="3063240" cy="20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uild a Command-Line Real-Time Chat App using SocketIO">
            <a:extLst>
              <a:ext uri="{FF2B5EF4-FFF2-40B4-BE49-F238E27FC236}">
                <a16:creationId xmlns:a16="http://schemas.microsoft.com/office/drawing/2014/main" id="{CB9AE721-07F6-45BE-8321-2BF98909FA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3" t="43423" b="22329"/>
          <a:stretch/>
        </p:blipFill>
        <p:spPr bwMode="auto">
          <a:xfrm>
            <a:off x="8252461" y="3506393"/>
            <a:ext cx="3596639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F6F8C0DE-7AA4-42E0-85BA-6631F14CB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6" t="65048" r="42968" b="24878"/>
          <a:stretch/>
        </p:blipFill>
        <p:spPr bwMode="auto">
          <a:xfrm>
            <a:off x="9799320" y="3199992"/>
            <a:ext cx="327660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48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89F9-1348-4869-B55A-15C9A313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Playmaster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87F2-5723-4398-BD91-ACB4D905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78864"/>
            <a:ext cx="11029615" cy="494385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creates a </a:t>
            </a:r>
            <a:r>
              <a:rPr lang="en-US" b="1" u="sng" dirty="0">
                <a:solidFill>
                  <a:schemeClr val="bg1"/>
                </a:solidFill>
              </a:rPr>
              <a:t>sequential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b="1" u="sng" dirty="0" err="1">
                <a:solidFill>
                  <a:schemeClr val="bg1"/>
                </a:solidFill>
              </a:rPr>
              <a:t>emphemeral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node in zookeeper containing: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ID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IP suffix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Number of active games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When the user wants to join a game the Gamemaster: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Checks if the game is assigned to a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If it is assigned and the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alive ⟶ the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returned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If it is not assigned or the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dead: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Gamemaster queries zookeeper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Gamemaster finds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with least plays and assigns the play to it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44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89F9-1348-4869-B55A-15C9A313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Fault tolerance: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down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87F2-5723-4398-BD91-ACB4D905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78864"/>
            <a:ext cx="11029615" cy="494385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Consider the scenario: “</a:t>
            </a:r>
            <a:r>
              <a:rPr lang="en-US" u="sng" dirty="0" err="1">
                <a:solidFill>
                  <a:schemeClr val="accent1"/>
                </a:solidFill>
              </a:rPr>
              <a:t>Playmaster</a:t>
            </a:r>
            <a:r>
              <a:rPr lang="en-US" u="sng" dirty="0">
                <a:solidFill>
                  <a:schemeClr val="bg1"/>
                </a:solidFill>
              </a:rPr>
              <a:t> of an active game dies”</a:t>
            </a:r>
          </a:p>
          <a:p>
            <a:r>
              <a:rPr lang="en-US" dirty="0">
                <a:solidFill>
                  <a:schemeClr val="bg1"/>
                </a:solidFill>
              </a:rPr>
              <a:t>The followings steps are followed: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UI</a:t>
            </a:r>
            <a:r>
              <a:rPr lang="en-US" dirty="0">
                <a:solidFill>
                  <a:schemeClr val="bg1"/>
                </a:solidFill>
              </a:rPr>
              <a:t> socket connection times out ⟶ </a:t>
            </a:r>
            <a:r>
              <a:rPr lang="en-US" dirty="0">
                <a:solidFill>
                  <a:srgbClr val="FFFF00"/>
                </a:solidFill>
              </a:rPr>
              <a:t>UI</a:t>
            </a:r>
            <a:r>
              <a:rPr lang="en-US" dirty="0">
                <a:solidFill>
                  <a:schemeClr val="bg1"/>
                </a:solidFill>
              </a:rPr>
              <a:t> detects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down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UI</a:t>
            </a:r>
            <a:r>
              <a:rPr lang="en-US" dirty="0">
                <a:solidFill>
                  <a:schemeClr val="bg1"/>
                </a:solidFill>
              </a:rPr>
              <a:t> waits for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Zookeeper</a:t>
            </a:r>
            <a:r>
              <a:rPr lang="en-US" dirty="0">
                <a:solidFill>
                  <a:schemeClr val="bg1"/>
                </a:solidFill>
              </a:rPr>
              <a:t> session timeout (3 sec)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UI</a:t>
            </a:r>
            <a:r>
              <a:rPr lang="en-US" dirty="0">
                <a:solidFill>
                  <a:schemeClr val="bg1"/>
                </a:solidFill>
              </a:rPr>
              <a:t> requests from </a:t>
            </a:r>
            <a:r>
              <a:rPr lang="en-US" dirty="0">
                <a:solidFill>
                  <a:srgbClr val="00B0F0"/>
                </a:solidFill>
              </a:rPr>
              <a:t>Gamemaster</a:t>
            </a:r>
            <a:r>
              <a:rPr lang="en-US" dirty="0">
                <a:solidFill>
                  <a:schemeClr val="bg1"/>
                </a:solidFill>
              </a:rPr>
              <a:t> to re-join the game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Gamemaster</a:t>
            </a:r>
            <a:r>
              <a:rPr lang="en-US" dirty="0">
                <a:solidFill>
                  <a:schemeClr val="bg1"/>
                </a:solidFill>
              </a:rPr>
              <a:t> checks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zookeeper</a:t>
            </a:r>
            <a:r>
              <a:rPr lang="en-US" dirty="0">
                <a:solidFill>
                  <a:schemeClr val="bg1"/>
                </a:solidFill>
              </a:rPr>
              <a:t> to see if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dead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Gamemaster</a:t>
            </a:r>
            <a:r>
              <a:rPr lang="en-US" dirty="0">
                <a:solidFill>
                  <a:schemeClr val="bg1"/>
                </a:solidFill>
              </a:rPr>
              <a:t> queries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zookeeper</a:t>
            </a:r>
            <a:r>
              <a:rPr lang="en-US" dirty="0">
                <a:solidFill>
                  <a:schemeClr val="bg1"/>
                </a:solidFill>
              </a:rPr>
              <a:t> to get a new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l-G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(with the </a:t>
            </a:r>
            <a:r>
              <a:rPr lang="en-US" u="sng" dirty="0">
                <a:solidFill>
                  <a:schemeClr val="bg1"/>
                </a:solidFill>
              </a:rPr>
              <a:t>least active games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Gamemaster</a:t>
            </a:r>
            <a:r>
              <a:rPr lang="en-US" dirty="0">
                <a:solidFill>
                  <a:schemeClr val="bg1"/>
                </a:solidFill>
              </a:rPr>
              <a:t> returns the new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endParaRPr lang="el-GR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Users join the new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The new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loads the game</a:t>
            </a:r>
            <a:r>
              <a:rPr lang="el-G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progress from the shared </a:t>
            </a:r>
            <a:r>
              <a:rPr lang="en-US" dirty="0">
                <a:solidFill>
                  <a:srgbClr val="00B050"/>
                </a:solidFill>
              </a:rPr>
              <a:t>MongoDB</a:t>
            </a:r>
            <a:r>
              <a:rPr lang="en-US" dirty="0">
                <a:solidFill>
                  <a:schemeClr val="bg1"/>
                </a:solidFill>
              </a:rPr>
              <a:t> cluster</a:t>
            </a:r>
          </a:p>
          <a:p>
            <a:r>
              <a:rPr lang="en-US" dirty="0">
                <a:solidFill>
                  <a:schemeClr val="bg1"/>
                </a:solidFill>
              </a:rPr>
              <a:t>If the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loses connection with Zookeeper it severs all of its connections and restarts with a new ID, acting like it died. That way, consistency is maintained.</a:t>
            </a:r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01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FA61B19-E0E2-4948-8579-BE5BF0966A67}"/>
              </a:ext>
            </a:extLst>
          </p:cNvPr>
          <p:cNvSpPr/>
          <p:nvPr/>
        </p:nvSpPr>
        <p:spPr>
          <a:xfrm>
            <a:off x="6455296" y="2139466"/>
            <a:ext cx="5584304" cy="4223233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9D697-DA6E-4AC6-859A-8B734D34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Mongodb</a:t>
            </a:r>
            <a:r>
              <a:rPr lang="en-US" dirty="0">
                <a:solidFill>
                  <a:schemeClr val="bg1"/>
                </a:solidFill>
              </a:rPr>
              <a:t> Replica set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170D5B40-52A6-4BE3-BB5D-186166F96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425" y="2237892"/>
            <a:ext cx="5123649" cy="3940811"/>
          </a:xfr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406A56F-1CE3-4E8F-AF1E-B409A0B197AE}"/>
              </a:ext>
            </a:extLst>
          </p:cNvPr>
          <p:cNvSpPr/>
          <p:nvPr/>
        </p:nvSpPr>
        <p:spPr>
          <a:xfrm>
            <a:off x="6621780" y="3886200"/>
            <a:ext cx="5257800" cy="236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685D18-A2E7-4759-B80A-BBB408F769B5}"/>
              </a:ext>
            </a:extLst>
          </p:cNvPr>
          <p:cNvSpPr txBox="1"/>
          <p:nvPr/>
        </p:nvSpPr>
        <p:spPr>
          <a:xfrm>
            <a:off x="8702723" y="3816105"/>
            <a:ext cx="1073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Replication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D12CA01-54D5-4BF8-B245-80BBFABEC68B}"/>
              </a:ext>
            </a:extLst>
          </p:cNvPr>
          <p:cNvSpPr txBox="1">
            <a:spLocks/>
          </p:cNvSpPr>
          <p:nvPr/>
        </p:nvSpPr>
        <p:spPr>
          <a:xfrm>
            <a:off x="620447" y="1815084"/>
            <a:ext cx="5795594" cy="4433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Replica set consists of the following nodes: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Primary</a:t>
            </a:r>
            <a:r>
              <a:rPr lang="en-US" dirty="0">
                <a:solidFill>
                  <a:schemeClr val="bg1"/>
                </a:solidFill>
              </a:rPr>
              <a:t> (Reads/Writes/Transactions)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Secondary</a:t>
            </a:r>
            <a:r>
              <a:rPr lang="en-US" dirty="0">
                <a:solidFill>
                  <a:schemeClr val="bg1"/>
                </a:solidFill>
              </a:rPr>
              <a:t> (Reads)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Arbiter</a:t>
            </a:r>
            <a:r>
              <a:rPr lang="en-US" dirty="0">
                <a:solidFill>
                  <a:schemeClr val="bg1"/>
                </a:solidFill>
              </a:rPr>
              <a:t> (participates in master election)</a:t>
            </a:r>
            <a:endParaRPr lang="el-GR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More Secondaries can be added</a:t>
            </a:r>
          </a:p>
          <a:p>
            <a:r>
              <a:rPr lang="en-US" dirty="0">
                <a:solidFill>
                  <a:schemeClr val="bg1"/>
                </a:solidFill>
              </a:rPr>
              <a:t>Can use </a:t>
            </a:r>
            <a:r>
              <a:rPr lang="en-US" b="1" u="sng" dirty="0" err="1">
                <a:solidFill>
                  <a:schemeClr val="bg1"/>
                </a:solidFill>
              </a:rPr>
              <a:t>sharding</a:t>
            </a:r>
            <a:r>
              <a:rPr lang="en-US" dirty="0">
                <a:solidFill>
                  <a:schemeClr val="bg1"/>
                </a:solidFill>
              </a:rPr>
              <a:t> for </a:t>
            </a:r>
            <a:r>
              <a:rPr lang="en-US" u="sng" dirty="0">
                <a:solidFill>
                  <a:schemeClr val="bg1"/>
                </a:solidFill>
              </a:rPr>
              <a:t>horizontal scalability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Schema was designed with it in mind</a:t>
            </a:r>
          </a:p>
          <a:p>
            <a:r>
              <a:rPr lang="en-US" dirty="0">
                <a:solidFill>
                  <a:schemeClr val="bg1"/>
                </a:solidFill>
              </a:rPr>
              <a:t>When Primary dies: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New Primary  is elected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Driver redirects reads/writes to new Primary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15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 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8" y="1548942"/>
            <a:ext cx="6863178" cy="481872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Simple Logo created in Illustrator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Comes in different styles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For Favicon, Header, and Logo</a:t>
            </a:r>
          </a:p>
          <a:p>
            <a:r>
              <a:rPr lang="en-US" dirty="0">
                <a:solidFill>
                  <a:schemeClr val="bg1"/>
                </a:solidFill>
              </a:rPr>
              <a:t>App Written in React as a PWA</a:t>
            </a:r>
          </a:p>
          <a:p>
            <a:r>
              <a:rPr lang="en-US" dirty="0">
                <a:solidFill>
                  <a:schemeClr val="bg1"/>
                </a:solidFill>
              </a:rPr>
              <a:t>Styled completely using SASS and CSS3 (flexbox)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without the use of a component library such as bootstrap</a:t>
            </a:r>
          </a:p>
          <a:p>
            <a:r>
              <a:rPr lang="en-US" dirty="0">
                <a:solidFill>
                  <a:schemeClr val="bg1"/>
                </a:solidFill>
              </a:rPr>
              <a:t>Packaged using Webpack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Implements code bundling, chunking, minification and code splitting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Games are downloaded only when the user joins a play and cached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support hundreds of different games without slowdowns!</a:t>
            </a:r>
          </a:p>
          <a:p>
            <a:r>
              <a:rPr lang="en-US" dirty="0">
                <a:solidFill>
                  <a:schemeClr val="bg1"/>
                </a:solidFill>
              </a:rPr>
              <a:t>Completely Static Resources with NO SSR!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be served by NGINX or CDN for pennies per month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41DCBD-D37E-43F4-A93D-CD7726BF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507" y="4498382"/>
            <a:ext cx="4314301" cy="22235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90A69F0-16D3-440D-B4D2-379CC331C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5961" y="2830585"/>
            <a:ext cx="1811076" cy="13695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C2808A-A096-4B55-A301-1FCC429E99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322" y="3350769"/>
            <a:ext cx="974873" cy="97487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ACC038A-63FB-47D6-A258-E7F239527E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1316" y="758146"/>
            <a:ext cx="4731234" cy="177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5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 interface Logic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8" y="1548942"/>
            <a:ext cx="6863178" cy="50175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Written in React as a PWA (Progressive Web App) with a Model-View-Controller Architecture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Uses redux to create a local Model with app data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Redux sagas implement a background thread (Controller) which mutates the Model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React binds the Model to the UI</a:t>
            </a:r>
          </a:p>
          <a:p>
            <a:r>
              <a:rPr lang="en-US" dirty="0">
                <a:solidFill>
                  <a:schemeClr val="bg1"/>
                </a:solidFill>
              </a:rPr>
              <a:t>Architecture allows for complex logic such as refreshing the tokens, matchmaking and communicating with multiple services client-side</a:t>
            </a:r>
          </a:p>
          <a:p>
            <a:r>
              <a:rPr lang="en-US" dirty="0">
                <a:solidFill>
                  <a:schemeClr val="bg1"/>
                </a:solidFill>
              </a:rPr>
              <a:t>Uses </a:t>
            </a:r>
            <a:r>
              <a:rPr lang="en-US" dirty="0" err="1">
                <a:solidFill>
                  <a:schemeClr val="bg1"/>
                </a:solidFill>
              </a:rPr>
              <a:t>Websockets</a:t>
            </a:r>
            <a:r>
              <a:rPr lang="en-US" dirty="0">
                <a:solidFill>
                  <a:schemeClr val="bg1"/>
                </a:solidFill>
              </a:rPr>
              <a:t> (socket.io) to communicate with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Websockets</a:t>
            </a:r>
            <a:r>
              <a:rPr lang="en-US" dirty="0">
                <a:solidFill>
                  <a:schemeClr val="bg1"/>
                </a:solidFill>
              </a:rPr>
              <a:t> provide instant response during the game, allowing fast moves, smooth gameplay, and access to Chat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4800BD-F5FD-4502-BB6A-225649B03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787" r="4231"/>
          <a:stretch/>
        </p:blipFill>
        <p:spPr>
          <a:xfrm>
            <a:off x="10134379" y="1436258"/>
            <a:ext cx="1587045" cy="18003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B7B18C-07A8-4712-BDEB-80F2934D2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" r="57789"/>
          <a:stretch/>
        </p:blipFill>
        <p:spPr>
          <a:xfrm>
            <a:off x="10134380" y="3999838"/>
            <a:ext cx="1587045" cy="1800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2ED19-750C-4E52-B658-B9FB7B3E3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784" y="1629419"/>
            <a:ext cx="1672792" cy="14139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55F6D9-2B35-42D3-BEED-C619989D0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784" y="3951467"/>
            <a:ext cx="1672792" cy="179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83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79" y="1476056"/>
            <a:ext cx="6241443" cy="38910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Uses Chess.js library both on client and server for move validation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Possible moves are highlighted when hovering a piece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 Chess moves and game endings are supported, including promotion with any piece,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passant, and stalemate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Revalidation of moves on server prevents cheating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Source of truth of the play progress stays on the server and written to a replicated database every round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Even if a </a:t>
            </a:r>
            <a:r>
              <a:rPr lang="en-US" dirty="0" err="1">
                <a:solidFill>
                  <a:schemeClr val="bg1"/>
                </a:solidFill>
              </a:rPr>
              <a:t>Playserver</a:t>
            </a:r>
            <a:r>
              <a:rPr lang="en-US" dirty="0">
                <a:solidFill>
                  <a:schemeClr val="bg1"/>
                </a:solidFill>
              </a:rPr>
              <a:t> dies progress is online so no exploit is possible</a:t>
            </a:r>
          </a:p>
          <a:p>
            <a:r>
              <a:rPr lang="en-US" dirty="0">
                <a:solidFill>
                  <a:schemeClr val="bg1"/>
                </a:solidFill>
              </a:rPr>
              <a:t>Backed by </a:t>
            </a:r>
            <a:r>
              <a:rPr lang="en-US" dirty="0" err="1">
                <a:solidFill>
                  <a:schemeClr val="bg1"/>
                </a:solidFill>
              </a:rPr>
              <a:t>Chessboard.jsx</a:t>
            </a:r>
            <a:r>
              <a:rPr lang="en-US" dirty="0">
                <a:solidFill>
                  <a:schemeClr val="bg1"/>
                </a:solidFill>
              </a:rPr>
              <a:t>, piece moves are animated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17AD4F-F177-439C-BA0D-947490B8A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322" y="921535"/>
            <a:ext cx="5323398" cy="3660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A6B436-7119-4B38-89F6-CB5F80F0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473" y="4782451"/>
            <a:ext cx="1534920" cy="16655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53E98D-402C-4BBA-B6EF-EBB5DA8C8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322" y="4782450"/>
            <a:ext cx="1824622" cy="16655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FB460D-F777-4EAA-A87E-1D9A9BB6E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9922" y="4782451"/>
            <a:ext cx="1781990" cy="166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89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Tic-Tac-Toe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8" y="1548942"/>
            <a:ext cx="6679882" cy="3341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Uses custom-made validator on both server and client</a:t>
            </a:r>
          </a:p>
          <a:p>
            <a:r>
              <a:rPr lang="en-US" dirty="0">
                <a:solidFill>
                  <a:schemeClr val="bg1"/>
                </a:solidFill>
              </a:rPr>
              <a:t>Provides the same standard of security as Chess</a:t>
            </a:r>
          </a:p>
          <a:p>
            <a:r>
              <a:rPr lang="en-US" dirty="0">
                <a:solidFill>
                  <a:schemeClr val="bg1"/>
                </a:solidFill>
              </a:rPr>
              <a:t>UI made from scratch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8D2A9-6C98-40B3-8B8E-F3947049E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497" y="1344267"/>
            <a:ext cx="5762365" cy="396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28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7E-9F16-4202-BF6B-4BB9EBB5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Nginx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2427-24B8-45C7-BAB9-2BD54764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00200"/>
            <a:ext cx="6063448" cy="4808219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Serves the complete Frontend UI</a:t>
            </a:r>
          </a:p>
          <a:p>
            <a:r>
              <a:rPr lang="en-US" dirty="0">
                <a:solidFill>
                  <a:schemeClr val="bg1"/>
                </a:solidFill>
              </a:rPr>
              <a:t>All traffic from the outside world passes through NGINX</a:t>
            </a:r>
          </a:p>
          <a:p>
            <a:r>
              <a:rPr lang="en-US" dirty="0">
                <a:solidFill>
                  <a:schemeClr val="bg1"/>
                </a:solidFill>
              </a:rPr>
              <a:t>Solves CORS issues</a:t>
            </a:r>
          </a:p>
          <a:p>
            <a:r>
              <a:rPr lang="en-US" dirty="0">
                <a:solidFill>
                  <a:schemeClr val="bg1"/>
                </a:solidFill>
              </a:rPr>
              <a:t>Limits access to internal services to a specified port and protocol</a:t>
            </a:r>
          </a:p>
          <a:p>
            <a:r>
              <a:rPr lang="en-US" dirty="0">
                <a:solidFill>
                  <a:schemeClr val="bg1"/>
                </a:solidFill>
              </a:rPr>
              <a:t>Used as reverse proxy for: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Connection with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(sockets + REST)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Connection with Gamemaster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Authentication service</a:t>
            </a:r>
          </a:p>
          <a:p>
            <a:r>
              <a:rPr lang="en-US" dirty="0">
                <a:solidFill>
                  <a:schemeClr val="bg1"/>
                </a:solidFill>
              </a:rPr>
              <a:t>Proxy-redirect rules: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/games/g# ⟶  192.170.0.#:3000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/auth ⟶ http://auth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⟶ http://api:3000</a:t>
            </a:r>
          </a:p>
          <a:p>
            <a:r>
              <a:rPr lang="en-US" dirty="0">
                <a:solidFill>
                  <a:schemeClr val="bg1"/>
                </a:solidFill>
              </a:rPr>
              <a:t>One is enough per Datacenter (can saturate uplink connection)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If the Node containing it fails, it can be moved to another one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0A998EB-9C03-4980-ADAC-D2FE564B99F4}"/>
              </a:ext>
            </a:extLst>
          </p:cNvPr>
          <p:cNvGrpSpPr/>
          <p:nvPr/>
        </p:nvGrpSpPr>
        <p:grpSpPr>
          <a:xfrm>
            <a:off x="6417467" y="4567612"/>
            <a:ext cx="5553553" cy="2069407"/>
            <a:chOff x="6402227" y="4681912"/>
            <a:chExt cx="5553553" cy="206940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F13FC1-E015-4C54-B98B-F0E6029F78BE}"/>
                </a:ext>
              </a:extLst>
            </p:cNvPr>
            <p:cNvSpPr/>
            <p:nvPr/>
          </p:nvSpPr>
          <p:spPr>
            <a:xfrm>
              <a:off x="6402227" y="4681912"/>
              <a:ext cx="5553553" cy="2069407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8586E8D-B8DC-458C-86F2-19FFDC73E4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704"/>
            <a:stretch/>
          </p:blipFill>
          <p:spPr>
            <a:xfrm>
              <a:off x="6433344" y="4715500"/>
              <a:ext cx="5458941" cy="200223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FAD3F-FD44-461E-834E-F3E16A23F9F2}"/>
              </a:ext>
            </a:extLst>
          </p:cNvPr>
          <p:cNvGrpSpPr/>
          <p:nvPr/>
        </p:nvGrpSpPr>
        <p:grpSpPr>
          <a:xfrm>
            <a:off x="6417467" y="3395234"/>
            <a:ext cx="5553553" cy="1062465"/>
            <a:chOff x="6402227" y="3486947"/>
            <a:chExt cx="5553553" cy="106246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AD6071-0142-43EF-8163-93BCF4359CC2}"/>
                </a:ext>
              </a:extLst>
            </p:cNvPr>
            <p:cNvSpPr/>
            <p:nvPr/>
          </p:nvSpPr>
          <p:spPr>
            <a:xfrm>
              <a:off x="6402227" y="3486947"/>
              <a:ext cx="5553553" cy="1062465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FF7431E-9DB9-4086-A206-E840363408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693"/>
            <a:stretch/>
          </p:blipFill>
          <p:spPr>
            <a:xfrm>
              <a:off x="6484620" y="3524012"/>
              <a:ext cx="3346508" cy="100192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8F465AE-1D65-4F82-9685-3B7BFDFC04A4}"/>
              </a:ext>
            </a:extLst>
          </p:cNvPr>
          <p:cNvGrpSpPr/>
          <p:nvPr/>
        </p:nvGrpSpPr>
        <p:grpSpPr>
          <a:xfrm>
            <a:off x="6417468" y="868644"/>
            <a:ext cx="5553552" cy="2431881"/>
            <a:chOff x="6402228" y="982980"/>
            <a:chExt cx="5553552" cy="243188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D27EA7-ED33-4E89-AC7D-4DF4F94B780B}"/>
                </a:ext>
              </a:extLst>
            </p:cNvPr>
            <p:cNvSpPr/>
            <p:nvPr/>
          </p:nvSpPr>
          <p:spPr>
            <a:xfrm>
              <a:off x="6402228" y="982980"/>
              <a:ext cx="5553552" cy="2431881"/>
            </a:xfrm>
            <a:prstGeom prst="rect">
              <a:avLst/>
            </a:prstGeom>
            <a:solidFill>
              <a:srgbClr val="10202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A12E4CC-6B53-4BE2-9F67-5463324EFD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07"/>
            <a:stretch/>
          </p:blipFill>
          <p:spPr>
            <a:xfrm>
              <a:off x="6433344" y="1024261"/>
              <a:ext cx="5408772" cy="2323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230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8149-9E0D-490A-A799-1E37140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2852085" cy="57929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D7076C-23FC-4210-9BD8-4DD1C28E940A}"/>
              </a:ext>
            </a:extLst>
          </p:cNvPr>
          <p:cNvSpPr/>
          <p:nvPr/>
        </p:nvSpPr>
        <p:spPr>
          <a:xfrm>
            <a:off x="8303029" y="3855720"/>
            <a:ext cx="1011382" cy="6638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B1780B-F58E-4991-BF67-706AED4B82A6}"/>
              </a:ext>
            </a:extLst>
          </p:cNvPr>
          <p:cNvSpPr/>
          <p:nvPr/>
        </p:nvSpPr>
        <p:spPr>
          <a:xfrm>
            <a:off x="8303029" y="5279544"/>
            <a:ext cx="1011382" cy="6638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67B74-7994-4745-AEF1-3D1856DF59C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808720" y="4519544"/>
            <a:ext cx="0" cy="7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194F7A3-DFAD-4768-AAB5-2DD5D37AACB2}"/>
              </a:ext>
            </a:extLst>
          </p:cNvPr>
          <p:cNvSpPr/>
          <p:nvPr/>
        </p:nvSpPr>
        <p:spPr>
          <a:xfrm>
            <a:off x="3400193" y="1765146"/>
            <a:ext cx="1196340" cy="7213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Gamemaster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FEC2DA-F7F4-4FE6-B162-0FC5220F2721}"/>
              </a:ext>
            </a:extLst>
          </p:cNvPr>
          <p:cNvSpPr/>
          <p:nvPr/>
        </p:nvSpPr>
        <p:spPr>
          <a:xfrm>
            <a:off x="1466385" y="3419475"/>
            <a:ext cx="1105829" cy="6667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1C2FD3-FDC2-4D92-89DB-2FE18E9FE7A5}"/>
              </a:ext>
            </a:extLst>
          </p:cNvPr>
          <p:cNvSpPr/>
          <p:nvPr/>
        </p:nvSpPr>
        <p:spPr>
          <a:xfrm>
            <a:off x="3417105" y="3419475"/>
            <a:ext cx="1105829" cy="6667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895DA6-1C61-47B6-8D15-A3E71A08E821}"/>
              </a:ext>
            </a:extLst>
          </p:cNvPr>
          <p:cNvSpPr/>
          <p:nvPr/>
        </p:nvSpPr>
        <p:spPr>
          <a:xfrm>
            <a:off x="5367825" y="3419475"/>
            <a:ext cx="1105829" cy="6667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B3D55F-6B6C-4DC4-A75A-E7C230A56169}"/>
              </a:ext>
            </a:extLst>
          </p:cNvPr>
          <p:cNvSpPr/>
          <p:nvPr/>
        </p:nvSpPr>
        <p:spPr>
          <a:xfrm>
            <a:off x="6774180" y="1704915"/>
            <a:ext cx="1196340" cy="72132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Zookeeper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4D4E5B-C40D-4805-8F24-92972FF862FC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4596533" y="2065577"/>
            <a:ext cx="2177647" cy="60231"/>
          </a:xfrm>
          <a:prstGeom prst="straightConnector1">
            <a:avLst/>
          </a:prstGeom>
          <a:ln>
            <a:solidFill>
              <a:srgbClr val="7E9FAE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1336C5-497C-4296-A44E-FE1F25D5673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019300" y="2486469"/>
            <a:ext cx="5113019" cy="93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564ABD-E4F5-4A86-B76D-57173D1D744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970020" y="2520026"/>
            <a:ext cx="3348526" cy="89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9D13A4-7E52-4234-AE21-AD4C0358AD6D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920740" y="2520026"/>
            <a:ext cx="1569720" cy="89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0B580-CEC5-4544-9AF2-10B7328EDF14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019300" y="2580259"/>
            <a:ext cx="1699608" cy="83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B897F9-7A39-4069-AFAB-701EABDE4C43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970020" y="2580257"/>
            <a:ext cx="8085" cy="83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D485BE-B703-4350-B32C-77FC4E494EA2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221132" y="2594157"/>
            <a:ext cx="1699608" cy="825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F6BF309-13F6-4DD3-871D-3A6D673F76A2}"/>
              </a:ext>
            </a:extLst>
          </p:cNvPr>
          <p:cNvSpPr/>
          <p:nvPr/>
        </p:nvSpPr>
        <p:spPr>
          <a:xfrm>
            <a:off x="3433277" y="4901336"/>
            <a:ext cx="1089657" cy="6008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NGINX+UI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9151D5-93CF-46BB-BADE-1D37364CA5E1}"/>
              </a:ext>
            </a:extLst>
          </p:cNvPr>
          <p:cNvSpPr/>
          <p:nvPr/>
        </p:nvSpPr>
        <p:spPr>
          <a:xfrm>
            <a:off x="1884786" y="6033924"/>
            <a:ext cx="1105829" cy="6667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AF834D-B63E-423B-B3D0-9F5D2E93E616}"/>
              </a:ext>
            </a:extLst>
          </p:cNvPr>
          <p:cNvSpPr/>
          <p:nvPr/>
        </p:nvSpPr>
        <p:spPr>
          <a:xfrm>
            <a:off x="3417105" y="6044238"/>
            <a:ext cx="1105829" cy="6667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A56BA3-5588-47A5-95F4-56A62B8C893B}"/>
              </a:ext>
            </a:extLst>
          </p:cNvPr>
          <p:cNvSpPr/>
          <p:nvPr/>
        </p:nvSpPr>
        <p:spPr>
          <a:xfrm>
            <a:off x="5099452" y="6033924"/>
            <a:ext cx="1105829" cy="6667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C3BCA77-31BD-466C-B5BF-E6004A742E8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2437701" y="5622660"/>
            <a:ext cx="1326833" cy="41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94A74D-26B8-407D-A9BC-37ABCD9299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970020" y="5622660"/>
            <a:ext cx="0" cy="42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4656C2-30C3-4308-AE84-2AD8B27A8F80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4221132" y="5622660"/>
            <a:ext cx="1431235" cy="41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9E80249-F93E-4E8D-A81F-6242C9083F8D}"/>
              </a:ext>
            </a:extLst>
          </p:cNvPr>
          <p:cNvCxnSpPr>
            <a:stCxn id="37" idx="0"/>
            <a:endCxn id="11" idx="2"/>
          </p:cNvCxnSpPr>
          <p:nvPr/>
        </p:nvCxnSpPr>
        <p:spPr>
          <a:xfrm flipH="1" flipV="1">
            <a:off x="2019300" y="4086225"/>
            <a:ext cx="1958806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B61E9C5-125E-4CA7-8A2A-F7CC8BD75706}"/>
              </a:ext>
            </a:extLst>
          </p:cNvPr>
          <p:cNvCxnSpPr>
            <a:stCxn id="37" idx="0"/>
            <a:endCxn id="12" idx="2"/>
          </p:cNvCxnSpPr>
          <p:nvPr/>
        </p:nvCxnSpPr>
        <p:spPr>
          <a:xfrm flipH="1" flipV="1">
            <a:off x="3970020" y="4086225"/>
            <a:ext cx="8086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8E86BBA-4F70-49D9-B418-64D8F26B6ED6}"/>
              </a:ext>
            </a:extLst>
          </p:cNvPr>
          <p:cNvCxnSpPr>
            <a:stCxn id="37" idx="0"/>
            <a:endCxn id="13" idx="2"/>
          </p:cNvCxnSpPr>
          <p:nvPr/>
        </p:nvCxnSpPr>
        <p:spPr>
          <a:xfrm flipV="1">
            <a:off x="3978106" y="4086225"/>
            <a:ext cx="1942634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D405F3D-D864-469C-A841-F54C82EBF724}"/>
              </a:ext>
            </a:extLst>
          </p:cNvPr>
          <p:cNvCxnSpPr>
            <a:cxnSpLocks/>
            <a:stCxn id="37" idx="3"/>
            <a:endCxn id="4" idx="1"/>
          </p:cNvCxnSpPr>
          <p:nvPr/>
        </p:nvCxnSpPr>
        <p:spPr>
          <a:xfrm flipV="1">
            <a:off x="4522934" y="4187632"/>
            <a:ext cx="3780095" cy="101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F07E9DCB-9413-440B-98F0-31ACD312AEC3}"/>
              </a:ext>
            </a:extLst>
          </p:cNvPr>
          <p:cNvSpPr/>
          <p:nvPr/>
        </p:nvSpPr>
        <p:spPr>
          <a:xfrm>
            <a:off x="8000046" y="3584003"/>
            <a:ext cx="1657865" cy="2579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9B2347-9217-4F31-BE21-5522BF3576A7}"/>
              </a:ext>
            </a:extLst>
          </p:cNvPr>
          <p:cNvSpPr/>
          <p:nvPr/>
        </p:nvSpPr>
        <p:spPr>
          <a:xfrm>
            <a:off x="712005" y="1844568"/>
            <a:ext cx="1216785" cy="7527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  <a:p>
            <a:pPr algn="ctr"/>
            <a:r>
              <a:rPr lang="en-US" dirty="0"/>
              <a:t>Replica set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30D6B2A-A9F9-4B36-BAAF-E056C0C68B85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1077371" y="2689549"/>
            <a:ext cx="941929" cy="729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D215898-E4FB-4228-A70D-5C8616992666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242490" y="2701274"/>
            <a:ext cx="2727530" cy="71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3D8E519-9F0D-4B8D-80F0-B6BF43545FE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1480403" y="2671791"/>
            <a:ext cx="4440337" cy="74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B40986B-BB3F-457D-BE07-11346B92DFFB}"/>
              </a:ext>
            </a:extLst>
          </p:cNvPr>
          <p:cNvCxnSpPr>
            <a:cxnSpLocks/>
            <a:stCxn id="10" idx="3"/>
            <a:endCxn id="121" idx="1"/>
          </p:cNvCxnSpPr>
          <p:nvPr/>
        </p:nvCxnSpPr>
        <p:spPr>
          <a:xfrm flipV="1">
            <a:off x="4596533" y="1115914"/>
            <a:ext cx="2186728" cy="1009894"/>
          </a:xfrm>
          <a:prstGeom prst="straightConnector1">
            <a:avLst/>
          </a:prstGeom>
          <a:ln>
            <a:solidFill>
              <a:srgbClr val="7E9FAE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79A9B25-B8D3-4250-B437-7C5291F9EB0F}"/>
              </a:ext>
            </a:extLst>
          </p:cNvPr>
          <p:cNvSpPr/>
          <p:nvPr/>
        </p:nvSpPr>
        <p:spPr>
          <a:xfrm>
            <a:off x="6783261" y="739562"/>
            <a:ext cx="1216785" cy="7527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  <a:p>
            <a:pPr algn="ctr"/>
            <a:r>
              <a:rPr lang="en-US" dirty="0"/>
              <a:t>Replica set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D1B93E9C-0EAB-4B3F-9D91-FBF957B8A404}"/>
              </a:ext>
            </a:extLst>
          </p:cNvPr>
          <p:cNvSpPr/>
          <p:nvPr/>
        </p:nvSpPr>
        <p:spPr>
          <a:xfrm flipH="1">
            <a:off x="2775309" y="2177014"/>
            <a:ext cx="1177798" cy="3084984"/>
          </a:xfrm>
          <a:prstGeom prst="arc">
            <a:avLst>
              <a:gd name="adj1" fmla="val 16462013"/>
              <a:gd name="adj2" fmla="val 5461772"/>
            </a:avLst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54A8E9A4-B930-420F-ACE9-5057C0D393E2}"/>
              </a:ext>
            </a:extLst>
          </p:cNvPr>
          <p:cNvSpPr/>
          <p:nvPr/>
        </p:nvSpPr>
        <p:spPr>
          <a:xfrm rot="2970918">
            <a:off x="3239001" y="2159650"/>
            <a:ext cx="65293" cy="57473"/>
          </a:xfrm>
          <a:prstGeom prst="triangle">
            <a:avLst/>
          </a:prstGeom>
          <a:solidFill>
            <a:srgbClr val="BA9B4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47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7778-B8FE-4A73-9C4B-6FC905E8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Zookeeper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CE50D-C08C-4875-88E5-591DC8152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Used for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service discovery &amp; load balancing</a:t>
            </a:r>
          </a:p>
          <a:p>
            <a:r>
              <a:rPr lang="en-US" dirty="0">
                <a:solidFill>
                  <a:schemeClr val="bg1"/>
                </a:solidFill>
              </a:rPr>
              <a:t>Contains 2 root </a:t>
            </a:r>
            <a:r>
              <a:rPr lang="en-US" dirty="0" err="1">
                <a:solidFill>
                  <a:schemeClr val="bg1"/>
                </a:solidFill>
              </a:rPr>
              <a:t>Znodes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playmasters</a:t>
            </a:r>
            <a:r>
              <a:rPr lang="en-US" dirty="0">
                <a:solidFill>
                  <a:schemeClr val="bg1"/>
                </a:solidFill>
              </a:rPr>
              <a:t> ⟶ Each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creates a </a:t>
            </a:r>
            <a:r>
              <a:rPr lang="en-US" b="1" dirty="0">
                <a:solidFill>
                  <a:schemeClr val="bg1"/>
                </a:solidFill>
              </a:rPr>
              <a:t>sequential ephemeral</a:t>
            </a:r>
            <a:r>
              <a:rPr lang="en-US" dirty="0">
                <a:solidFill>
                  <a:schemeClr val="bg1"/>
                </a:solidFill>
              </a:rPr>
              <a:t> node: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Node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IDs (e.g. id0000002)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Node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bg1"/>
                </a:solidFill>
              </a:rPr>
              <a:t>: Last segment of their IPs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load_balancing</a:t>
            </a:r>
            <a:r>
              <a:rPr lang="en-US" dirty="0">
                <a:solidFill>
                  <a:schemeClr val="bg1"/>
                </a:solidFill>
              </a:rPr>
              <a:t> ⟶ Each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creates an </a:t>
            </a:r>
            <a:r>
              <a:rPr lang="en-US" b="1" dirty="0">
                <a:solidFill>
                  <a:schemeClr val="bg1"/>
                </a:solidFill>
              </a:rPr>
              <a:t>ephemeral</a:t>
            </a:r>
            <a:r>
              <a:rPr lang="en-US" dirty="0">
                <a:solidFill>
                  <a:schemeClr val="bg1"/>
                </a:solidFill>
              </a:rPr>
              <a:t> node: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Node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ID +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number of games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Find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with least games </a:t>
            </a:r>
            <a:r>
              <a:rPr lang="en-US" b="1" dirty="0">
                <a:solidFill>
                  <a:schemeClr val="bg1"/>
                </a:solidFill>
              </a:rPr>
              <a:t>in a single zookeeper call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950043-90BE-440C-8D0D-A31837D68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259" y="5196907"/>
            <a:ext cx="4802505" cy="4435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33D588-D97A-4A6B-9F26-42130F714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39" y="4013835"/>
            <a:ext cx="5229225" cy="4762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B6050D-F039-412F-B4A2-F18822DAF3DA}"/>
              </a:ext>
            </a:extLst>
          </p:cNvPr>
          <p:cNvSpPr/>
          <p:nvPr/>
        </p:nvSpPr>
        <p:spPr>
          <a:xfrm>
            <a:off x="6225539" y="3983354"/>
            <a:ext cx="5229225" cy="57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9C3E6-B884-4E92-A75C-00B4CF234235}"/>
              </a:ext>
            </a:extLst>
          </p:cNvPr>
          <p:cNvSpPr/>
          <p:nvPr/>
        </p:nvSpPr>
        <p:spPr>
          <a:xfrm>
            <a:off x="6583679" y="5131989"/>
            <a:ext cx="5229225" cy="57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88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BDD2-E9F1-4BF2-8BA3-E512FAA57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943100"/>
            <a:ext cx="11029616" cy="60309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Thanks for your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03A8-5C14-4D05-BC56-2104C1120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4000500"/>
            <a:ext cx="11029615" cy="112141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“A distributed system is one in which the failure of a computer you didn't even know existed can render your own computer unusable”</a:t>
            </a:r>
            <a:r>
              <a:rPr lang="en-US" sz="2400" dirty="0">
                <a:solidFill>
                  <a:schemeClr val="tx1"/>
                </a:solidFill>
              </a:rPr>
              <a:t>” </a:t>
            </a:r>
            <a:r>
              <a:rPr lang="en-US" sz="2400" dirty="0">
                <a:solidFill>
                  <a:schemeClr val="accent1"/>
                </a:solidFill>
              </a:rPr>
              <a:t>— </a:t>
            </a:r>
            <a:r>
              <a:rPr lang="en-US" sz="2400" b="1" dirty="0">
                <a:solidFill>
                  <a:schemeClr val="accent1"/>
                </a:solidFill>
              </a:rPr>
              <a:t>Leslie </a:t>
            </a:r>
            <a:r>
              <a:rPr lang="en-US" sz="2400" b="1" dirty="0" err="1">
                <a:solidFill>
                  <a:schemeClr val="accent1"/>
                </a:solidFill>
              </a:rPr>
              <a:t>Lamport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CD69DE-7EDF-4728-B9EF-C90BF61FD550}"/>
              </a:ext>
            </a:extLst>
          </p:cNvPr>
          <p:cNvSpPr/>
          <p:nvPr/>
        </p:nvSpPr>
        <p:spPr>
          <a:xfrm>
            <a:off x="8164174" y="817444"/>
            <a:ext cx="3515480" cy="321564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8CE5F-FF60-4519-B73B-DEA5AA94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Authentication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A77EE-626B-4900-AF27-65077BC72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76984"/>
            <a:ext cx="11029615" cy="3945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Written in PHP with </a:t>
            </a:r>
            <a:r>
              <a:rPr lang="en-US" b="1" u="sng" dirty="0">
                <a:solidFill>
                  <a:schemeClr val="bg1"/>
                </a:solidFill>
              </a:rPr>
              <a:t>external</a:t>
            </a:r>
            <a:r>
              <a:rPr lang="en-US" dirty="0">
                <a:solidFill>
                  <a:schemeClr val="bg1"/>
                </a:solidFill>
              </a:rPr>
              <a:t> MySQL DB</a:t>
            </a:r>
          </a:p>
          <a:p>
            <a:r>
              <a:rPr lang="en-US" dirty="0">
                <a:solidFill>
                  <a:schemeClr val="bg1"/>
                </a:solidFill>
              </a:rPr>
              <a:t>Served by </a:t>
            </a:r>
            <a:r>
              <a:rPr lang="en-US" dirty="0" err="1">
                <a:solidFill>
                  <a:schemeClr val="bg1"/>
                </a:solidFill>
              </a:rPr>
              <a:t>NGINX+php-fpm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Uses JWT tokens with RS256 asymmetric encryption as AUTH bearer: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UI submits user credentials (through REST)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Auth validates user credentials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Auth issues JWT signed token (with expiration) and refresh token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Protected service validates JWT using public key (no API call to AUTH needed)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If JWT expires (once every 20 minutes) the refresh token is used to generate a new one</a:t>
            </a:r>
          </a:p>
          <a:p>
            <a:pPr lvl="1"/>
            <a:endParaRPr lang="en-US" dirty="0"/>
          </a:p>
        </p:txBody>
      </p:sp>
      <p:pic>
        <p:nvPicPr>
          <p:cNvPr id="3074" name="Picture 2" descr="Top 5 Web Hosting PHP MySQL Providers for 2018 5 Best Web Hosting ...">
            <a:extLst>
              <a:ext uri="{FF2B5EF4-FFF2-40B4-BE49-F238E27FC236}">
                <a16:creationId xmlns:a16="http://schemas.microsoft.com/office/drawing/2014/main" id="{5729D7C9-0739-4EA8-8F35-BBB4722A9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55" y="851852"/>
            <a:ext cx="3378052" cy="18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GINX | High Performance Load Balancer, Web Server, &amp; Reverse Proxy">
            <a:extLst>
              <a:ext uri="{FF2B5EF4-FFF2-40B4-BE49-F238E27FC236}">
                <a16:creationId xmlns:a16="http://schemas.microsoft.com/office/drawing/2014/main" id="{B08C7583-22A2-4FA5-8AC8-D21B00A3F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55" y="2868072"/>
            <a:ext cx="3141462" cy="105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24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1EFC776-0FB1-4FDC-BF56-CCEE7E77C00E}"/>
              </a:ext>
            </a:extLst>
          </p:cNvPr>
          <p:cNvSpPr/>
          <p:nvPr/>
        </p:nvSpPr>
        <p:spPr>
          <a:xfrm>
            <a:off x="7125133" y="1150620"/>
            <a:ext cx="3763847" cy="488442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CD855F-C775-46B1-B2E3-5E38A18A94C8}"/>
              </a:ext>
            </a:extLst>
          </p:cNvPr>
          <p:cNvSpPr/>
          <p:nvPr/>
        </p:nvSpPr>
        <p:spPr>
          <a:xfrm>
            <a:off x="815340" y="2448539"/>
            <a:ext cx="5201519" cy="3586501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6294B-FFF7-411E-8CE3-08FA4146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AUTHENTICATION: JWT Example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FA373-1A74-4585-9502-15DD56DAD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816"/>
          <a:stretch/>
        </p:blipFill>
        <p:spPr>
          <a:xfrm>
            <a:off x="7231213" y="1253966"/>
            <a:ext cx="3116748" cy="4670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E03A97-9CF1-4BC1-8165-AD45DA21F2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81"/>
          <a:stretch/>
        </p:blipFill>
        <p:spPr>
          <a:xfrm>
            <a:off x="920115" y="2511643"/>
            <a:ext cx="4972050" cy="3424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C81F7A-8AA0-4F46-BE10-C39D6E368B24}"/>
              </a:ext>
            </a:extLst>
          </p:cNvPr>
          <p:cNvSpPr txBox="1"/>
          <p:nvPr/>
        </p:nvSpPr>
        <p:spPr>
          <a:xfrm>
            <a:off x="2900232" y="609814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Original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402FD-307C-4630-90D3-D1834F1370DF}"/>
              </a:ext>
            </a:extLst>
          </p:cNvPr>
          <p:cNvSpPr txBox="1"/>
          <p:nvPr/>
        </p:nvSpPr>
        <p:spPr>
          <a:xfrm>
            <a:off x="8069259" y="6195059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Base 64 decoded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AB455-B7D7-4978-B9AA-8A22DCDDC012}"/>
              </a:ext>
            </a:extLst>
          </p:cNvPr>
          <p:cNvSpPr txBox="1"/>
          <p:nvPr/>
        </p:nvSpPr>
        <p:spPr>
          <a:xfrm>
            <a:off x="9711690" y="3220134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Issuer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Issued at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Expiration date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57B375-7DCD-4EF4-90C6-EBAA3A329EB5}"/>
              </a:ext>
            </a:extLst>
          </p:cNvPr>
          <p:cNvCxnSpPr>
            <a:cxnSpLocks/>
          </p:cNvCxnSpPr>
          <p:nvPr/>
        </p:nvCxnSpPr>
        <p:spPr>
          <a:xfrm flipH="1">
            <a:off x="8956476" y="3543300"/>
            <a:ext cx="75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9F2FCB-BF50-4B9B-A255-749399F3442C}"/>
              </a:ext>
            </a:extLst>
          </p:cNvPr>
          <p:cNvCxnSpPr/>
          <p:nvPr/>
        </p:nvCxnSpPr>
        <p:spPr>
          <a:xfrm flipH="1">
            <a:off x="8956475" y="3741420"/>
            <a:ext cx="755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F18777-1C23-4229-9AF0-AD419F31AA02}"/>
              </a:ext>
            </a:extLst>
          </p:cNvPr>
          <p:cNvCxnSpPr>
            <a:cxnSpLocks/>
          </p:cNvCxnSpPr>
          <p:nvPr/>
        </p:nvCxnSpPr>
        <p:spPr>
          <a:xfrm flipH="1">
            <a:off x="8956475" y="3383280"/>
            <a:ext cx="75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38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B1A4-CA21-4A15-ACCF-F17A0639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Authentication: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br>
              <a:rPr lang="el-G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483E-172C-45FB-A6FB-A009F7FA4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89228"/>
            <a:ext cx="11029615" cy="46858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create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?username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=#&amp;password=#&amp;email=#&amp;secret=#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Creates a user with a username, password and a user secret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login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?username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=#&amp;password=#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Logins the user and returns a signed JWT and a refresh token on success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change_role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=#&amp;roles[]=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admin&amp;roles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[]=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official&amp;username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Changes the role of a specified user (can only be performed by an admin)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forgot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?username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=#&amp;password=#&amp;secret=#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Used to reset the user password given the secret answer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refresh_token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?refresh_token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Returns a new (valid) JWT token for the user with the specified refresh token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5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6523E4-E59C-44EE-B06C-7A2DEA5B7E1B}"/>
              </a:ext>
            </a:extLst>
          </p:cNvPr>
          <p:cNvSpPr/>
          <p:nvPr/>
        </p:nvSpPr>
        <p:spPr>
          <a:xfrm>
            <a:off x="8465821" y="929640"/>
            <a:ext cx="3291840" cy="413766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62A27-9D40-4804-B616-6CD624D1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Gamemaster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58F2B-4CB3-41F6-98AA-EDF13F84E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69364"/>
            <a:ext cx="11029615" cy="462381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Written in NodeJS</a:t>
            </a:r>
          </a:p>
          <a:p>
            <a:r>
              <a:rPr lang="en-US" dirty="0">
                <a:solidFill>
                  <a:schemeClr val="bg1"/>
                </a:solidFill>
              </a:rPr>
              <a:t>Utilizes Express framework for REST API implementation</a:t>
            </a:r>
          </a:p>
          <a:p>
            <a:r>
              <a:rPr lang="en-US" dirty="0">
                <a:solidFill>
                  <a:schemeClr val="bg1"/>
                </a:solidFill>
              </a:rPr>
              <a:t>Communicates with Zookeeper to assign plays to </a:t>
            </a:r>
            <a:r>
              <a:rPr lang="en-US" dirty="0" err="1">
                <a:solidFill>
                  <a:schemeClr val="bg1"/>
                </a:solidFill>
              </a:rPr>
              <a:t>Playmasters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Uses a MongoDB replicated cluster for persistent storage</a:t>
            </a:r>
          </a:p>
          <a:p>
            <a:r>
              <a:rPr lang="en-US" dirty="0">
                <a:solidFill>
                  <a:schemeClr val="bg1"/>
                </a:solidFill>
              </a:rPr>
              <a:t>Responsibilities: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Tournament creation &amp; Management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Tournament pairing &amp; winner announcing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Matchmaking (practice plays, tournaments)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Player stats (game scores, tournament scores, number wins/losses/ties, ELO)</a:t>
            </a:r>
          </a:p>
          <a:p>
            <a:r>
              <a:rPr lang="en-US" dirty="0">
                <a:solidFill>
                  <a:schemeClr val="bg1"/>
                </a:solidFill>
              </a:rPr>
              <a:t>Uses de-normalized schema for faster reads</a:t>
            </a:r>
          </a:p>
          <a:p>
            <a:r>
              <a:rPr lang="en-US" dirty="0">
                <a:solidFill>
                  <a:schemeClr val="bg1"/>
                </a:solidFill>
              </a:rPr>
              <a:t>Writes use MongoDB Primary Node and frequent reads use MongoDB Secondary node</a:t>
            </a:r>
          </a:p>
          <a:p>
            <a:r>
              <a:rPr lang="en-US" dirty="0">
                <a:solidFill>
                  <a:schemeClr val="bg1"/>
                </a:solidFill>
              </a:rPr>
              <a:t>Can be very </a:t>
            </a:r>
            <a:r>
              <a:rPr lang="en-US" b="1" u="sng" dirty="0">
                <a:solidFill>
                  <a:schemeClr val="bg1"/>
                </a:solidFill>
              </a:rPr>
              <a:t>easily replicated </a:t>
            </a:r>
            <a:r>
              <a:rPr lang="en-US" dirty="0">
                <a:solidFill>
                  <a:schemeClr val="bg1"/>
                </a:solidFill>
              </a:rPr>
              <a:t>(stateless container)</a:t>
            </a:r>
          </a:p>
          <a:p>
            <a:endParaRPr lang="en-US" dirty="0"/>
          </a:p>
        </p:txBody>
      </p:sp>
      <p:pic>
        <p:nvPicPr>
          <p:cNvPr id="1028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BDC1F005-9082-4E8A-9304-0B438D1C1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567" y="1079550"/>
            <a:ext cx="3063240" cy="20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ache ZooKeeper - Wikipedia">
            <a:extLst>
              <a:ext uri="{FF2B5EF4-FFF2-40B4-BE49-F238E27FC236}">
                <a16:creationId xmlns:a16="http://schemas.microsoft.com/office/drawing/2014/main" id="{934E6F11-F264-4F81-95B5-AD4072CF9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538" y="3264333"/>
            <a:ext cx="2845298" cy="153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033F55CA-F49F-4D64-81D7-C755FEDDD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6" t="65048" r="42968" b="24878"/>
          <a:stretch/>
        </p:blipFill>
        <p:spPr bwMode="auto">
          <a:xfrm>
            <a:off x="10012680" y="3457398"/>
            <a:ext cx="327660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73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2A27-9D40-4804-B616-6CD624D1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Gamemaster: tournaments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458F2B-4CB3-41F6-98AA-EDF13F84EF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769364"/>
                <a:ext cx="9126688" cy="4799076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An official creates a new tournament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The tournament becomes visible to all connected users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Users join the tournament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When at least 4 users has joined, the official can </a:t>
                </a:r>
                <a:r>
                  <a:rPr lang="en-US" b="1" dirty="0">
                    <a:solidFill>
                      <a:schemeClr val="bg1"/>
                    </a:solidFill>
                  </a:rPr>
                  <a:t>start </a:t>
                </a:r>
                <a:r>
                  <a:rPr lang="en-US" dirty="0">
                    <a:solidFill>
                      <a:schemeClr val="bg1"/>
                    </a:solidFill>
                  </a:rPr>
                  <a:t>the tournament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Let’s say that there are n players. Then in the first round:</a:t>
                </a:r>
                <a:endParaRPr lang="el-GR" dirty="0">
                  <a:solidFill>
                    <a:schemeClr val="bg1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players are paired.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The winners pass to round 2 (draw leads to a rematch)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The rest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players instantly pass to round 2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This way next rounds will have power of 2 players ⟶ Justice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Rounds continue until only 2 players are left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In the last round: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The 2 remaining players play for 1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st</a:t>
                </a:r>
                <a:r>
                  <a:rPr lang="en-US" dirty="0">
                    <a:solidFill>
                      <a:schemeClr val="bg1"/>
                    </a:solidFill>
                  </a:rPr>
                  <a:t>+2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nd</a:t>
                </a:r>
                <a:r>
                  <a:rPr lang="en-US" dirty="0">
                    <a:solidFill>
                      <a:schemeClr val="bg1"/>
                    </a:solidFill>
                  </a:rPr>
                  <a:t> position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The last 2 eliminated players play for 3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rd</a:t>
                </a:r>
                <a:r>
                  <a:rPr lang="en-US" dirty="0">
                    <a:solidFill>
                      <a:schemeClr val="bg1"/>
                    </a:solidFill>
                  </a:rPr>
                  <a:t> +4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th</a:t>
                </a:r>
                <a:r>
                  <a:rPr lang="en-US" dirty="0">
                    <a:solidFill>
                      <a:schemeClr val="bg1"/>
                    </a:solidFill>
                  </a:rPr>
                  <a:t> position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458F2B-4CB3-41F6-98AA-EDF13F84E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769364"/>
                <a:ext cx="9126688" cy="4799076"/>
              </a:xfrm>
              <a:blipFill>
                <a:blip r:embed="rId2"/>
                <a:stretch>
                  <a:fillRect l="-267" t="-2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89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DB2E-86AB-440C-85A5-BEB83700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929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Tournament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16D872D-8BE4-4E80-9181-8B5BDE974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4437" y="888091"/>
            <a:ext cx="3518536" cy="567240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2DB2394-09C9-40E9-BAD4-1E2255B6E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1414" y="3800359"/>
            <a:ext cx="3391563" cy="270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5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61E9-2B9B-4115-873E-6AABC24C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GAMEMASTER: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(1)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56EE-BB87-4BEF-B181-9C91F4296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15440"/>
            <a:ext cx="11029615" cy="4411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rgbClr val="7E9FAE"/>
                </a:solidFill>
                <a:latin typeface="Bahnschrift Light" panose="020B0502040204020203" pitchFamily="34" charset="0"/>
              </a:rPr>
              <a:t>tournament</a:t>
            </a: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list</a:t>
            </a:r>
            <a:r>
              <a:rPr lang="fr-FR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=#&amp;mode=</a:t>
            </a:r>
            <a:r>
              <a:rPr lang="fr-FR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active|future|past</a:t>
            </a:r>
            <a:endParaRPr lang="fr-FR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Lists the tournaments (active, future or past)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info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=#&amp;id={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tournament_id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}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Retrieves information about a specific tournament (rounds, games, leaderboard </a:t>
            </a:r>
            <a:r>
              <a:rPr lang="en-US" dirty="0" err="1">
                <a:solidFill>
                  <a:schemeClr val="bg1"/>
                </a:solidFill>
              </a:rPr>
              <a:t>e.t.c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create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=#&amp;name=#&amp;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game_type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chess|tic-tac-toe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Creates a new tournament (requires official role)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register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tournament_id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Joins an existing tournament</a:t>
            </a:r>
          </a:p>
        </p:txBody>
      </p:sp>
    </p:spTree>
    <p:extLst>
      <p:ext uri="{BB962C8B-B14F-4D97-AF65-F5344CB8AC3E}">
        <p14:creationId xmlns:p14="http://schemas.microsoft.com/office/powerpoint/2010/main" val="364485098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4202</TotalTime>
  <Words>1545</Words>
  <Application>Microsoft Office PowerPoint</Application>
  <PresentationFormat>Widescreen</PresentationFormat>
  <Paragraphs>212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Bahnschrift Light</vt:lpstr>
      <vt:lpstr>Cambria Math</vt:lpstr>
      <vt:lpstr>Corbel</vt:lpstr>
      <vt:lpstr>Tw Cen MT</vt:lpstr>
      <vt:lpstr>Wingdings</vt:lpstr>
      <vt:lpstr>Wingdings 2</vt:lpstr>
      <vt:lpstr>DividendVTI</vt:lpstr>
      <vt:lpstr>Distributed systems, COMP411 </vt:lpstr>
      <vt:lpstr>Architecture</vt:lpstr>
      <vt:lpstr>Authentication </vt:lpstr>
      <vt:lpstr>AUTHENTICATION: JWT Example </vt:lpstr>
      <vt:lpstr>Authentication: Api </vt:lpstr>
      <vt:lpstr>Gamemaster </vt:lpstr>
      <vt:lpstr>Gamemaster: tournaments </vt:lpstr>
      <vt:lpstr>Tournament Example</vt:lpstr>
      <vt:lpstr>GAMEMASTER: Api (1) </vt:lpstr>
      <vt:lpstr>GAMEMASTER: Api (2) </vt:lpstr>
      <vt:lpstr>Playmaster </vt:lpstr>
      <vt:lpstr>Playmaster </vt:lpstr>
      <vt:lpstr>Fault tolerance: playmaster is down </vt:lpstr>
      <vt:lpstr>Mongodb Replica set </vt:lpstr>
      <vt:lpstr>User interface </vt:lpstr>
      <vt:lpstr>User interface Logic </vt:lpstr>
      <vt:lpstr>Chess </vt:lpstr>
      <vt:lpstr>Tic-Tac-Toe </vt:lpstr>
      <vt:lpstr>Nginx </vt:lpstr>
      <vt:lpstr>Zookeeper 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”BoRed” games</dc:title>
  <dc:creator>George Margaritis</dc:creator>
  <cp:lastModifiedBy>George Margaritis</cp:lastModifiedBy>
  <cp:revision>283</cp:revision>
  <dcterms:created xsi:type="dcterms:W3CDTF">2020-05-24T11:28:27Z</dcterms:created>
  <dcterms:modified xsi:type="dcterms:W3CDTF">2020-05-29T15:16:55Z</dcterms:modified>
</cp:coreProperties>
</file>