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77" r:id="rId7"/>
    <p:sldId id="269" r:id="rId8"/>
    <p:sldId id="274" r:id="rId9"/>
    <p:sldId id="275" r:id="rId10"/>
    <p:sldId id="268" r:id="rId11"/>
    <p:sldId id="258" r:id="rId12"/>
    <p:sldId id="278" r:id="rId13"/>
    <p:sldId id="279" r:id="rId14"/>
    <p:sldId id="262" r:id="rId15"/>
    <p:sldId id="263" r:id="rId16"/>
    <p:sldId id="264" r:id="rId17"/>
    <p:sldId id="265" r:id="rId18"/>
    <p:sldId id="273" r:id="rId19"/>
    <p:sldId id="266" r:id="rId20"/>
    <p:sldId id="272" r:id="rId21"/>
    <p:sldId id="280" r:id="rId22"/>
    <p:sldId id="283" r:id="rId23"/>
    <p:sldId id="281" r:id="rId24"/>
    <p:sldId id="284" r:id="rId25"/>
    <p:sldId id="285" r:id="rId26"/>
    <p:sldId id="28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AE"/>
    <a:srgbClr val="89F4FF"/>
    <a:srgbClr val="102027"/>
    <a:srgbClr val="ED8428"/>
    <a:srgbClr val="1E1E1E"/>
    <a:srgbClr val="BA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666F6-5881-45C2-B1FB-D83BEFCFBA7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979B-806B-4E69-9CE1-4F45EC3D6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979B-806B-4E69-9CE1-4F45EC3D63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8"/>
            <a:ext cx="6080591" cy="2188610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systems,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1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COMP411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5363479"/>
            <a:ext cx="10634738" cy="117503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Georgios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Instr. V. </a:t>
            </a:r>
            <a:r>
              <a:rPr lang="en-US" sz="1800" dirty="0" err="1">
                <a:solidFill>
                  <a:schemeClr val="bg1"/>
                </a:solidFill>
              </a:rPr>
              <a:t>Samoladas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61B19-E0E2-4948-8579-BE5BF0966A67}"/>
              </a:ext>
            </a:extLst>
          </p:cNvPr>
          <p:cNvSpPr/>
          <p:nvPr/>
        </p:nvSpPr>
        <p:spPr>
          <a:xfrm>
            <a:off x="6455296" y="2139466"/>
            <a:ext cx="5584304" cy="4223233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Replica 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Replica set consists of the following nodes: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(Reads/Writes/Transactions)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Secondary</a:t>
            </a:r>
            <a:r>
              <a:rPr lang="en-US" dirty="0">
                <a:solidFill>
                  <a:schemeClr val="bg1"/>
                </a:solidFill>
              </a:rPr>
              <a:t> (Reads)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Arbiter</a:t>
            </a:r>
            <a:r>
              <a:rPr lang="en-US" dirty="0">
                <a:solidFill>
                  <a:schemeClr val="bg1"/>
                </a:solidFill>
              </a:rPr>
              <a:t> (participates in master election)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Secondaries can be added</a:t>
            </a:r>
          </a:p>
          <a:p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u="sng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u="sng" dirty="0">
                <a:solidFill>
                  <a:schemeClr val="bg1"/>
                </a:solidFill>
              </a:rPr>
              <a:t>horizontal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Schema was designed with it in mind</a:t>
            </a:r>
          </a:p>
          <a:p>
            <a:r>
              <a:rPr lang="en-US" dirty="0">
                <a:solidFill>
                  <a:schemeClr val="bg1"/>
                </a:solidFill>
              </a:rPr>
              <a:t>When Primary dies: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Primary  is 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3E4-E59C-44EE-B06C-7A2DEA5B7E1B}"/>
              </a:ext>
            </a:extLst>
          </p:cNvPr>
          <p:cNvSpPr/>
          <p:nvPr/>
        </p:nvSpPr>
        <p:spPr>
          <a:xfrm>
            <a:off x="8465821" y="929640"/>
            <a:ext cx="3291840" cy="4137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NodeJS</a:t>
            </a:r>
          </a:p>
          <a:p>
            <a:r>
              <a:rPr lang="en-US" dirty="0">
                <a:solidFill>
                  <a:schemeClr val="bg1"/>
                </a:solidFill>
              </a:rPr>
              <a:t>Utilizes Express framework for REST API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Zookeeper to assign plays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a MongoDB replicated cluster for persistent storage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creation &amp;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pairing &amp; winner announcing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Matchmaking (practice plays, tournaments)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Player stats (game scores, tournament scores, number wins/losses/ties, ELO)</a:t>
            </a:r>
          </a:p>
          <a:p>
            <a:r>
              <a:rPr lang="en-US" dirty="0">
                <a:solidFill>
                  <a:schemeClr val="bg1"/>
                </a:solidFill>
              </a:rPr>
              <a:t>Uses de-normalized schema for faster reads</a:t>
            </a:r>
          </a:p>
          <a:p>
            <a:r>
              <a:rPr lang="en-US" dirty="0">
                <a:solidFill>
                  <a:schemeClr val="bg1"/>
                </a:solidFill>
              </a:rPr>
              <a:t>Writes use MongoDB Primary Node and frequent reads use MongoDB Secondary node</a:t>
            </a:r>
          </a:p>
          <a:p>
            <a:r>
              <a:rPr lang="en-US" dirty="0">
                <a:solidFill>
                  <a:schemeClr val="bg1"/>
                </a:solidFill>
              </a:rPr>
              <a:t>Can be very </a:t>
            </a:r>
            <a:r>
              <a:rPr lang="en-US" b="1" u="sng" dirty="0">
                <a:solidFill>
                  <a:schemeClr val="bg1"/>
                </a:solidFill>
              </a:rPr>
              <a:t>easily replicated </a:t>
            </a:r>
            <a:r>
              <a:rPr lang="en-US" dirty="0">
                <a:solidFill>
                  <a:schemeClr val="bg1"/>
                </a:solidFill>
              </a:rPr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tournaments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An official creates a new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tournament becomes visible to all connected users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Users join 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When at least 4 users has joined, the official can </a:t>
                </a:r>
                <a:r>
                  <a:rPr lang="en-US" b="1" dirty="0">
                    <a:solidFill>
                      <a:schemeClr val="bg1"/>
                    </a:solidFill>
                  </a:rPr>
                  <a:t>start </a:t>
                </a:r>
                <a:r>
                  <a:rPr lang="en-US" dirty="0">
                    <a:solidFill>
                      <a:schemeClr val="bg1"/>
                    </a:solidFill>
                  </a:rPr>
                  <a:t>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Let’s say that there are n players. Then in the first round:</a:t>
                </a:r>
                <a:endParaRPr lang="el-GR" dirty="0">
                  <a:solidFill>
                    <a:schemeClr val="bg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are paired.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bg1"/>
                    </a:solidFill>
                  </a:rPr>
                  <a:t>Out of those,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winners pass to round 2 (draw leads to a rematch)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rest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instantly pass to round 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This way next rounds will have power of 2 players ⟶ Fairness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Rounds continue until only 2 players are left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In the last round: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2 remaining players play for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+2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last 2 eliminated players play for 3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US" dirty="0">
                    <a:solidFill>
                      <a:schemeClr val="bg1"/>
                    </a:solidFill>
                  </a:rPr>
                  <a:t> +4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  <a:blipFill>
                <a:blip r:embed="rId3"/>
                <a:stretch>
                  <a:fillRect l="-267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DB2E-86AB-440C-85A5-BEB837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2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Tournament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D872D-8BE4-4E80-9181-8B5BDE97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293" y="833582"/>
            <a:ext cx="3518536" cy="56724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DB2394-09C9-40E9-BAD4-1E2255B6E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854" y="3800359"/>
            <a:ext cx="3391563" cy="2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(1)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active|future|past</a:t>
            </a:r>
            <a:endParaRPr lang="fr-F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the tournaments (active, future or past)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information about a specific tournament (rounds, games, leaderboard </a:t>
            </a:r>
            <a:r>
              <a:rPr lang="en-US" dirty="0" err="1">
                <a:solidFill>
                  <a:schemeClr val="bg1"/>
                </a:solidFill>
              </a:rPr>
              <a:t>e.t.c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a new tournament (requires official role)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match history of a specific user (total wins-losses-ties-ELO)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active games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the stats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Join matchmaking Queue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game_id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Joins an </a:t>
            </a:r>
            <a:r>
              <a:rPr lang="fr-FR" dirty="0" err="1">
                <a:solidFill>
                  <a:schemeClr val="bg1"/>
                </a:solidFill>
              </a:rPr>
              <a:t>existing</a:t>
            </a:r>
            <a:r>
              <a:rPr lang="fr-FR" dirty="0">
                <a:solidFill>
                  <a:schemeClr val="bg1"/>
                </a:solidFill>
              </a:rPr>
              <a:t> active </a:t>
            </a:r>
            <a:r>
              <a:rPr lang="fr-FR" dirty="0" err="1">
                <a:solidFill>
                  <a:schemeClr val="bg1"/>
                </a:solidFill>
              </a:rPr>
              <a:t>game</a:t>
            </a:r>
            <a:r>
              <a:rPr lang="fr-FR" dirty="0">
                <a:solidFill>
                  <a:schemeClr val="bg1"/>
                </a:solidFill>
              </a:rPr>
              <a:t> by 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D8273-FBC1-4E0C-9D3D-CB70D2443983}"/>
              </a:ext>
            </a:extLst>
          </p:cNvPr>
          <p:cNvSpPr/>
          <p:nvPr/>
        </p:nvSpPr>
        <p:spPr>
          <a:xfrm>
            <a:off x="8161022" y="929640"/>
            <a:ext cx="3794758" cy="36880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</a:t>
            </a:r>
            <a:r>
              <a:rPr lang="el-GR" dirty="0">
                <a:solidFill>
                  <a:schemeClr val="bg1"/>
                </a:solidFill>
              </a:rPr>
              <a:t>Ν</a:t>
            </a:r>
            <a:r>
              <a:rPr lang="en-US" dirty="0" err="1">
                <a:solidFill>
                  <a:schemeClr val="bg1"/>
                </a:solidFill>
              </a:rPr>
              <a:t>odeJS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replicated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 to store last game positions</a:t>
            </a:r>
          </a:p>
          <a:p>
            <a:r>
              <a:rPr lang="en-US" dirty="0">
                <a:solidFill>
                  <a:schemeClr val="bg1"/>
                </a:solidFill>
              </a:rPr>
              <a:t>Registers itself to </a:t>
            </a:r>
            <a:r>
              <a:rPr lang="en-US" dirty="0">
                <a:solidFill>
                  <a:schemeClr val="accent1"/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during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accent1"/>
                </a:solidFill>
              </a:rPr>
              <a:t>socket.io </a:t>
            </a:r>
            <a:r>
              <a:rPr lang="en-US" dirty="0">
                <a:solidFill>
                  <a:schemeClr val="bg1"/>
                </a:solidFill>
              </a:rPr>
              <a:t>for communication with clients (web socket based) and includes chat</a:t>
            </a:r>
          </a:p>
          <a:p>
            <a:r>
              <a:rPr lang="en-US" dirty="0">
                <a:solidFill>
                  <a:schemeClr val="bg1"/>
                </a:solidFill>
              </a:rPr>
              <a:t>Designed with </a:t>
            </a:r>
            <a:r>
              <a:rPr lang="en-US" b="1" u="sng" dirty="0">
                <a:solidFill>
                  <a:schemeClr val="bg1"/>
                </a:solidFill>
              </a:rPr>
              <a:t>load-balancing</a:t>
            </a:r>
            <a:r>
              <a:rPr lang="en-US" dirty="0">
                <a:solidFill>
                  <a:schemeClr val="bg1"/>
                </a:solidFill>
              </a:rPr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Games are assigned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bg1"/>
                </a:solidFill>
              </a:rPr>
              <a:t>Fault tolerant </a:t>
            </a:r>
            <a:r>
              <a:rPr lang="en-US" dirty="0">
                <a:solidFill>
                  <a:schemeClr val="bg1"/>
                </a:solidFill>
              </a:rPr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506393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u="sng" dirty="0">
                <a:solidFill>
                  <a:schemeClr val="bg1"/>
                </a:solidFill>
              </a:rPr>
              <a:t>sequential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emphemeral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node in zookeeper containing: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IP suffix -&gt; 10.0.7.</a:t>
            </a:r>
            <a:r>
              <a:rPr lang="en-US" dirty="0">
                <a:solidFill>
                  <a:srgbClr val="FFFF00"/>
                </a:solidFill>
              </a:rPr>
              <a:t>XX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active games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Checks if the game is assigned to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assigned and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alive ⟶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not assigned or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finds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Zookeeper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service discovery &amp; load balancing</a:t>
            </a:r>
          </a:p>
          <a:p>
            <a:r>
              <a:rPr lang="en-US" dirty="0">
                <a:solidFill>
                  <a:schemeClr val="bg1"/>
                </a:solidFill>
              </a:rPr>
              <a:t>Contains 2 root </a:t>
            </a:r>
            <a:r>
              <a:rPr lang="en-US" dirty="0" err="1">
                <a:solidFill>
                  <a:schemeClr val="bg1"/>
                </a:solidFill>
              </a:rPr>
              <a:t>Znodes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sequential 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: Last segment of their IPs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load_balancing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 +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games </a:t>
            </a:r>
            <a:r>
              <a:rPr lang="en-US" b="1" dirty="0">
                <a:solidFill>
                  <a:schemeClr val="bg1"/>
                </a:solidFill>
              </a:rPr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519690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9" y="4013835"/>
            <a:ext cx="5229225" cy="47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6050D-F039-412F-B4A2-F18822DAF3DA}"/>
              </a:ext>
            </a:extLst>
          </p:cNvPr>
          <p:cNvSpPr/>
          <p:nvPr/>
        </p:nvSpPr>
        <p:spPr>
          <a:xfrm>
            <a:off x="6225539" y="3983354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C3E6-B884-4E92-A75C-00B4CF234235}"/>
              </a:ext>
            </a:extLst>
          </p:cNvPr>
          <p:cNvSpPr/>
          <p:nvPr/>
        </p:nvSpPr>
        <p:spPr>
          <a:xfrm>
            <a:off x="6583679" y="5131989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tolerance: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Consider the scenario: “</a:t>
            </a:r>
            <a:r>
              <a:rPr lang="en-US" u="sng" dirty="0" err="1">
                <a:solidFill>
                  <a:schemeClr val="accent1"/>
                </a:solidFill>
              </a:rPr>
              <a:t>Playmaster</a:t>
            </a:r>
            <a:r>
              <a:rPr lang="en-US" u="sng" dirty="0">
                <a:solidFill>
                  <a:schemeClr val="bg1"/>
                </a:solidFill>
              </a:rPr>
              <a:t> of an active game dies”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followings steps are followed: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socket connection times out ⟶ </a:t>
            </a:r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detects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waits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session timeout (3 sec)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requests from </a:t>
            </a:r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to re-join the game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checks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see if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queries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get a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(with the </a:t>
            </a:r>
            <a:r>
              <a:rPr lang="en-US" u="sng" dirty="0">
                <a:solidFill>
                  <a:schemeClr val="bg1"/>
                </a:solidFill>
              </a:rPr>
              <a:t>least active games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returns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join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loads the game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loses connection with Zookeeper it severs all of its connections and restarts with a new ID, acting like it died. That way, consistency is maintained.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solidFill>
            <a:srgbClr val="BA9B4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6063448" cy="480821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A998EB-9C03-4980-ADAC-D2FE564B99F4}"/>
              </a:ext>
            </a:extLst>
          </p:cNvPr>
          <p:cNvGrpSpPr/>
          <p:nvPr/>
        </p:nvGrpSpPr>
        <p:grpSpPr>
          <a:xfrm>
            <a:off x="6417467" y="4567612"/>
            <a:ext cx="5553553" cy="2069407"/>
            <a:chOff x="6402227" y="4681912"/>
            <a:chExt cx="5553553" cy="2069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13FC1-E015-4C54-B98B-F0E6029F78BE}"/>
                </a:ext>
              </a:extLst>
            </p:cNvPr>
            <p:cNvSpPr/>
            <p:nvPr/>
          </p:nvSpPr>
          <p:spPr>
            <a:xfrm>
              <a:off x="6402227" y="4681912"/>
              <a:ext cx="5553553" cy="20694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586E8D-B8DC-458C-86F2-19FFDC73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4"/>
            <a:stretch/>
          </p:blipFill>
          <p:spPr>
            <a:xfrm>
              <a:off x="6433344" y="4715500"/>
              <a:ext cx="5458941" cy="20022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FAD3F-FD44-461E-834E-F3E16A23F9F2}"/>
              </a:ext>
            </a:extLst>
          </p:cNvPr>
          <p:cNvGrpSpPr/>
          <p:nvPr/>
        </p:nvGrpSpPr>
        <p:grpSpPr>
          <a:xfrm>
            <a:off x="6417467" y="3395234"/>
            <a:ext cx="5553553" cy="1062465"/>
            <a:chOff x="6402227" y="3486947"/>
            <a:chExt cx="5553553" cy="1062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D6071-0142-43EF-8163-93BCF4359CC2}"/>
                </a:ext>
              </a:extLst>
            </p:cNvPr>
            <p:cNvSpPr/>
            <p:nvPr/>
          </p:nvSpPr>
          <p:spPr>
            <a:xfrm>
              <a:off x="6402227" y="3486947"/>
              <a:ext cx="5553553" cy="1062465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7431E-9DB9-4086-A206-E8403634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3"/>
            <a:stretch/>
          </p:blipFill>
          <p:spPr>
            <a:xfrm>
              <a:off x="6484620" y="3524012"/>
              <a:ext cx="3346508" cy="1001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465AE-1D65-4F82-9685-3B7BFDFC04A4}"/>
              </a:ext>
            </a:extLst>
          </p:cNvPr>
          <p:cNvGrpSpPr/>
          <p:nvPr/>
        </p:nvGrpSpPr>
        <p:grpSpPr>
          <a:xfrm>
            <a:off x="6417468" y="868644"/>
            <a:ext cx="5553552" cy="2431881"/>
            <a:chOff x="6402228" y="982980"/>
            <a:chExt cx="5553552" cy="2431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27EA7-ED33-4E89-AC7D-4DF4F94B780B}"/>
                </a:ext>
              </a:extLst>
            </p:cNvPr>
            <p:cNvSpPr/>
            <p:nvPr/>
          </p:nvSpPr>
          <p:spPr>
            <a:xfrm>
              <a:off x="6402228" y="982980"/>
              <a:ext cx="5553552" cy="2431881"/>
            </a:xfrm>
            <a:prstGeom prst="rect">
              <a:avLst/>
            </a:prstGeom>
            <a:solidFill>
              <a:srgbClr val="102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12E4CC-6B53-4BE2-9F67-5463324E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7"/>
            <a:stretch/>
          </p:blipFill>
          <p:spPr>
            <a:xfrm>
              <a:off x="6433344" y="1024261"/>
              <a:ext cx="5408772" cy="232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UI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8129670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NGINX Capacity: 2GB/s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fully saturate a 1gbps uplink 16 times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Asset Size: 400kB + 200kB Chess + 20kB Tic Tac Toe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Asset name contains hash -&gt; can cache until asset update or 30 days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At 1gbps we can serve assets to 700k unique users per hour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CDN plan of 400gB/month for 5$ can serve 400k users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Estimated Cost: 0.00002$ per user per month for bandwidth</a:t>
            </a:r>
          </a:p>
        </p:txBody>
      </p:sp>
    </p:spTree>
    <p:extLst>
      <p:ext uri="{BB962C8B-B14F-4D97-AF65-F5344CB8AC3E}">
        <p14:creationId xmlns:p14="http://schemas.microsoft.com/office/powerpoint/2010/main" val="43118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Authentication server can handle 1800 login/refresh requests per second</a:t>
            </a:r>
          </a:p>
          <a:p>
            <a:r>
              <a:rPr lang="en-US" dirty="0">
                <a:solidFill>
                  <a:schemeClr val="bg1"/>
                </a:solidFill>
              </a:rPr>
              <a:t>Each user makes a request only during initial load and every 20 minutes afterwards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Worst case: 10 Requests per hour (User reloads website often)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limited to 4 by storing access token as a cookie as well</a:t>
            </a:r>
          </a:p>
          <a:p>
            <a:r>
              <a:rPr lang="en-US" dirty="0">
                <a:solidFill>
                  <a:schemeClr val="bg1"/>
                </a:solidFill>
              </a:rPr>
              <a:t>Performance: 650k users per hour</a:t>
            </a:r>
          </a:p>
          <a:p>
            <a:r>
              <a:rPr lang="en-US" dirty="0">
                <a:solidFill>
                  <a:schemeClr val="bg1"/>
                </a:solidFill>
              </a:rPr>
              <a:t>PHP container is stateless, can be replicated for horizontal scaling</a:t>
            </a:r>
          </a:p>
          <a:p>
            <a:r>
              <a:rPr lang="en-US" dirty="0">
                <a:solidFill>
                  <a:schemeClr val="bg1"/>
                </a:solidFill>
              </a:rPr>
              <a:t>MYSQL Database cannot be replicated for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requests write to 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Refresh token changes and is written to database on every access token request</a:t>
            </a:r>
          </a:p>
        </p:txBody>
      </p:sp>
    </p:spTree>
    <p:extLst>
      <p:ext uri="{BB962C8B-B14F-4D97-AF65-F5344CB8AC3E}">
        <p14:creationId xmlns:p14="http://schemas.microsoft.com/office/powerpoint/2010/main" val="296053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Gamemaster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Gamemaster runs on Node.JS -&gt; Single Threaded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instance uses one vCPU</a:t>
            </a:r>
          </a:p>
          <a:p>
            <a:r>
              <a:rPr lang="en-US" dirty="0">
                <a:solidFill>
                  <a:schemeClr val="bg1"/>
                </a:solidFill>
              </a:rPr>
              <a:t>Performance: 500-1500 requests per second (depending on request) for one instance</a:t>
            </a:r>
          </a:p>
          <a:p>
            <a:r>
              <a:rPr lang="en-US" dirty="0">
                <a:solidFill>
                  <a:schemeClr val="bg1"/>
                </a:solidFill>
              </a:rPr>
              <a:t>By caching lobby polling requests we can reduce requests to worst case 100 per user per hour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only makes REST requests on lobby load, joining games, and using the admin form</a:t>
            </a:r>
          </a:p>
          <a:p>
            <a:r>
              <a:rPr lang="en-US" dirty="0">
                <a:solidFill>
                  <a:schemeClr val="bg1"/>
                </a:solidFill>
              </a:rPr>
              <a:t>Total Performance: 18k Active Users per vCPU/instance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Horizontal Scaling is an option since Gamemaster is stateless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can </a:t>
            </a:r>
            <a:r>
              <a:rPr lang="en-US">
                <a:solidFill>
                  <a:schemeClr val="bg1"/>
                </a:solidFill>
              </a:rPr>
              <a:t>be horizontally scaled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Sharding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9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Benchmarks,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uses sockets and cannot be benchmarked using Apache Bench</a:t>
            </a:r>
          </a:p>
          <a:p>
            <a:r>
              <a:rPr lang="en-US" dirty="0">
                <a:solidFill>
                  <a:schemeClr val="bg1"/>
                </a:solidFill>
              </a:rPr>
              <a:t>Hard Limit: 65k sockets over all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due to sharing a single NGINX interface</a:t>
            </a:r>
          </a:p>
          <a:p>
            <a:r>
              <a:rPr lang="en-US" dirty="0">
                <a:solidFill>
                  <a:schemeClr val="bg1"/>
                </a:solidFill>
              </a:rPr>
              <a:t>Ongoing plays are limited to 20k ongoing simultaneously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TCP Requests use sockets as well</a:t>
            </a:r>
          </a:p>
          <a:p>
            <a:r>
              <a:rPr lang="en-US" dirty="0">
                <a:solidFill>
                  <a:schemeClr val="bg1"/>
                </a:solidFill>
              </a:rPr>
              <a:t>Solution: a domain name, HTTPS, proper CORS headers, and reserving multiple IPv4 IPs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reverse proxies can then be set up for multiple banks of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in subdomains</a:t>
            </a:r>
          </a:p>
        </p:txBody>
      </p:sp>
    </p:spTree>
    <p:extLst>
      <p:ext uri="{BB962C8B-B14F-4D97-AF65-F5344CB8AC3E}">
        <p14:creationId xmlns:p14="http://schemas.microsoft.com/office/powerpoint/2010/main" val="65486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Directory Structure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0200"/>
            <a:ext cx="9609554" cy="4808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Authentication:   ./auth</a:t>
            </a:r>
          </a:p>
          <a:p>
            <a:r>
              <a:rPr lang="en-US" dirty="0">
                <a:solidFill>
                  <a:schemeClr val="bg1"/>
                </a:solidFill>
              </a:rPr>
              <a:t>Gamemaster:    ./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:       ./game</a:t>
            </a:r>
          </a:p>
          <a:p>
            <a:r>
              <a:rPr lang="en-US" dirty="0">
                <a:solidFill>
                  <a:schemeClr val="bg1"/>
                </a:solidFill>
              </a:rPr>
              <a:t>Web Interface:  ./web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run consult README.md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977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Code Lines </a:t>
            </a:r>
            <a:r>
              <a:rPr lang="en-US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9EBFF-8969-40DA-9996-77592364D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70" y="1957014"/>
            <a:ext cx="8397659" cy="4198830"/>
          </a:xfrm>
        </p:spPr>
      </p:pic>
    </p:spTree>
    <p:extLst>
      <p:ext uri="{BB962C8B-B14F-4D97-AF65-F5344CB8AC3E}">
        <p14:creationId xmlns:p14="http://schemas.microsoft.com/office/powerpoint/2010/main" val="587683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“A distributed system is one in which the failure of a computer you didn't even know existed can render your own computer unusable”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1"/>
                </a:solidFill>
              </a:rPr>
              <a:t>— </a:t>
            </a:r>
            <a:r>
              <a:rPr lang="en-US" sz="2400" b="1" dirty="0">
                <a:solidFill>
                  <a:schemeClr val="accent1"/>
                </a:solidFill>
              </a:rPr>
              <a:t>Leslie </a:t>
            </a:r>
            <a:r>
              <a:rPr lang="en-US" sz="2400" b="1" dirty="0" err="1">
                <a:solidFill>
                  <a:schemeClr val="accent1"/>
                </a:solidFill>
              </a:rPr>
              <a:t>Lamport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CD69DE-7EDF-4728-B9EF-C90BF61FD550}"/>
              </a:ext>
            </a:extLst>
          </p:cNvPr>
          <p:cNvSpPr/>
          <p:nvPr/>
        </p:nvSpPr>
        <p:spPr>
          <a:xfrm>
            <a:off x="8164174" y="817444"/>
            <a:ext cx="3515480" cy="321564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PHP with </a:t>
            </a:r>
            <a:r>
              <a:rPr lang="en-US" b="1" u="sng" dirty="0">
                <a:solidFill>
                  <a:schemeClr val="bg1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MySQL DB</a:t>
            </a:r>
          </a:p>
          <a:p>
            <a:r>
              <a:rPr lang="en-US" dirty="0">
                <a:solidFill>
                  <a:schemeClr val="bg1"/>
                </a:solidFill>
              </a:rPr>
              <a:t>Served by </a:t>
            </a:r>
            <a:r>
              <a:rPr lang="en-US" dirty="0" err="1">
                <a:solidFill>
                  <a:schemeClr val="bg1"/>
                </a:solidFill>
              </a:rPr>
              <a:t>NGINX+php-fpm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851852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2868072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EFC776-0FB1-4FDC-BF56-CCEE7E77C00E}"/>
              </a:ext>
            </a:extLst>
          </p:cNvPr>
          <p:cNvSpPr/>
          <p:nvPr/>
        </p:nvSpPr>
        <p:spPr>
          <a:xfrm>
            <a:off x="7125133" y="1150620"/>
            <a:ext cx="3763847" cy="488442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D855F-C775-46B1-B2E3-5E38A18A94C8}"/>
              </a:ext>
            </a:extLst>
          </p:cNvPr>
          <p:cNvSpPr/>
          <p:nvPr/>
        </p:nvSpPr>
        <p:spPr>
          <a:xfrm>
            <a:off x="815340" y="2448539"/>
            <a:ext cx="5201519" cy="3586501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JWT Example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7231213" y="125396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1"/>
          <a:stretch/>
        </p:blipFill>
        <p:spPr>
          <a:xfrm>
            <a:off x="920115" y="2511643"/>
            <a:ext cx="4972050" cy="342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900232" y="60981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8069259" y="61950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711690" y="32201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956476" y="35433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956475" y="37414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956475" y="33832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Creates a user with a username, password and a user secret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Logins the user and returns a signed JWT and a refresh token on success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961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2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7AD4F-F177-439C-BA0D-947490B8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2" y="921535"/>
            <a:ext cx="5323398" cy="366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6B436-7119-4B38-89F6-CB5F80F0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473" y="4782451"/>
            <a:ext cx="1534920" cy="1665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3E98D-402C-4BBA-B6EF-EBB5DA8C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22" y="4782450"/>
            <a:ext cx="1824622" cy="166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B460D-F777-4EAA-A87E-1D9A9BB6E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922" y="4782451"/>
            <a:ext cx="1781990" cy="16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D2A9-6C98-40B3-8B8E-F3947049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497" y="1344267"/>
            <a:ext cx="5762365" cy="3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Words>1943</Words>
  <Application>Microsoft Office PowerPoint</Application>
  <PresentationFormat>Widescreen</PresentationFormat>
  <Paragraphs>262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Bahnschrift Light</vt:lpstr>
      <vt:lpstr>Calibri</vt:lpstr>
      <vt:lpstr>Cambria Math</vt:lpstr>
      <vt:lpstr>Corbel</vt:lpstr>
      <vt:lpstr>Tw Cen MT</vt:lpstr>
      <vt:lpstr>Wingdings</vt:lpstr>
      <vt:lpstr>Wingdings 2</vt:lpstr>
      <vt:lpstr>DividendVTI</vt:lpstr>
      <vt:lpstr>Distributed systems, COMP411 </vt:lpstr>
      <vt:lpstr>Architecture</vt:lpstr>
      <vt:lpstr>Authentication </vt:lpstr>
      <vt:lpstr>AUTHENTICATION: JWT Example </vt:lpstr>
      <vt:lpstr>Authentication: Api </vt:lpstr>
      <vt:lpstr>User interface </vt:lpstr>
      <vt:lpstr>User interface Logic </vt:lpstr>
      <vt:lpstr>Chess </vt:lpstr>
      <vt:lpstr>Tic-Tac-Toe </vt:lpstr>
      <vt:lpstr>Mongodb Replica set </vt:lpstr>
      <vt:lpstr>Gamemaster </vt:lpstr>
      <vt:lpstr>Gamemaster: tournaments </vt:lpstr>
      <vt:lpstr>Tournament Example</vt:lpstr>
      <vt:lpstr>GAMEMASTER: Api (1) </vt:lpstr>
      <vt:lpstr>GAMEMASTER: Api (2) </vt:lpstr>
      <vt:lpstr>Playmaster </vt:lpstr>
      <vt:lpstr>Playmaster </vt:lpstr>
      <vt:lpstr>Zookeeper </vt:lpstr>
      <vt:lpstr>Fault tolerance: playmaster is down </vt:lpstr>
      <vt:lpstr>Nginx </vt:lpstr>
      <vt:lpstr>Benchmarks, UI </vt:lpstr>
      <vt:lpstr>Benchmarks, authentication </vt:lpstr>
      <vt:lpstr>Benchmarks, Gamemaster </vt:lpstr>
      <vt:lpstr>Benchmarks, Playmaster </vt:lpstr>
      <vt:lpstr>Project Directory Structure </vt:lpstr>
      <vt:lpstr>Code Lines Overview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342</cp:revision>
  <dcterms:created xsi:type="dcterms:W3CDTF">2020-05-24T11:28:27Z</dcterms:created>
  <dcterms:modified xsi:type="dcterms:W3CDTF">2020-06-21T19:21:33Z</dcterms:modified>
</cp:coreProperties>
</file>