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8" r:id="rId12"/>
    <p:sldId id="269" r:id="rId13"/>
    <p:sldId id="272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18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7"/>
            <a:ext cx="6080591" cy="1769093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</a:t>
            </a:r>
            <a:r>
              <a:rPr lang="en-US" sz="1800" dirty="0" err="1">
                <a:solidFill>
                  <a:schemeClr val="bg1"/>
                </a:solidFill>
              </a:rPr>
              <a:t>georgios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9D55A-9AE9-448C-A3F0-B09046269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 t="-1" r="19739" b="44145"/>
          <a:stretch/>
        </p:blipFill>
        <p:spPr>
          <a:xfrm>
            <a:off x="248585" y="-44164"/>
            <a:ext cx="5714029" cy="2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/>
              <a:t>Playmaster</a:t>
            </a:r>
            <a:r>
              <a:rPr lang="en-US" dirty="0"/>
              <a:t> creates an </a:t>
            </a:r>
            <a:r>
              <a:rPr lang="en-US" b="1" dirty="0" err="1"/>
              <a:t>emphemeral</a:t>
            </a:r>
            <a:r>
              <a:rPr lang="en-US" dirty="0"/>
              <a:t> node in zookeeper containing:</a:t>
            </a:r>
          </a:p>
          <a:p>
            <a:pPr lvl="1"/>
            <a:r>
              <a:rPr lang="en-US" dirty="0" err="1"/>
              <a:t>Playmaster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Number of active games</a:t>
            </a:r>
          </a:p>
          <a:p>
            <a:pPr lvl="1"/>
            <a:endParaRPr lang="en-US" dirty="0"/>
          </a:p>
          <a:p>
            <a:r>
              <a:rPr lang="en-US" dirty="0"/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Checks if the game is assigned to a </a:t>
            </a:r>
            <a:r>
              <a:rPr lang="en-US" dirty="0" err="1"/>
              <a:t>Playmaster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assigned and the </a:t>
            </a:r>
            <a:r>
              <a:rPr lang="en-US" dirty="0" err="1"/>
              <a:t>Playmaster</a:t>
            </a:r>
            <a:r>
              <a:rPr lang="en-US" dirty="0"/>
              <a:t> is alive ⟶ the </a:t>
            </a:r>
            <a:r>
              <a:rPr lang="en-US" dirty="0" err="1"/>
              <a:t>Playmaster</a:t>
            </a:r>
            <a:r>
              <a:rPr lang="en-US" dirty="0"/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not assigned or the </a:t>
            </a:r>
            <a:r>
              <a:rPr lang="en-US" dirty="0" err="1"/>
              <a:t>Playmaster</a:t>
            </a:r>
            <a:r>
              <a:rPr lang="en-US" dirty="0"/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finds </a:t>
            </a:r>
            <a:r>
              <a:rPr lang="en-US" dirty="0" err="1"/>
              <a:t>Playmaster</a:t>
            </a:r>
            <a:r>
              <a:rPr lang="en-US" dirty="0"/>
              <a:t> with least plays and returns it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Replica set</a:t>
            </a:r>
            <a:br>
              <a:rPr lang="en-US" dirty="0"/>
            </a:br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r>
              <a:rPr lang="en-US" dirty="0"/>
              <a:t>Replica set consists of the following nodes:</a:t>
            </a:r>
          </a:p>
          <a:p>
            <a:pPr lvl="1"/>
            <a:r>
              <a:rPr lang="en-US" u="sng" dirty="0"/>
              <a:t>Primary</a:t>
            </a:r>
            <a:r>
              <a:rPr lang="en-US" dirty="0"/>
              <a:t> (Reads/Writes/Transactions)</a:t>
            </a:r>
          </a:p>
          <a:p>
            <a:pPr lvl="1"/>
            <a:r>
              <a:rPr lang="en-US" u="sng" dirty="0"/>
              <a:t>Secondary</a:t>
            </a:r>
            <a:r>
              <a:rPr lang="en-US" dirty="0"/>
              <a:t> (Reads)</a:t>
            </a:r>
          </a:p>
          <a:p>
            <a:pPr lvl="1"/>
            <a:r>
              <a:rPr lang="en-US" u="sng" dirty="0"/>
              <a:t>Arbiter</a:t>
            </a:r>
            <a:r>
              <a:rPr lang="en-US" dirty="0"/>
              <a:t> (participates in master election)</a:t>
            </a:r>
            <a:endParaRPr lang="el-GR" dirty="0"/>
          </a:p>
          <a:p>
            <a:r>
              <a:rPr lang="en-US" dirty="0"/>
              <a:t>More Secondaries can be added</a:t>
            </a:r>
          </a:p>
          <a:p>
            <a:r>
              <a:rPr lang="en-US" dirty="0"/>
              <a:t>Can use </a:t>
            </a:r>
            <a:r>
              <a:rPr lang="en-US" b="1" u="sng" dirty="0" err="1"/>
              <a:t>sharding</a:t>
            </a:r>
            <a:r>
              <a:rPr lang="en-US" dirty="0"/>
              <a:t> for </a:t>
            </a:r>
            <a:r>
              <a:rPr lang="en-US" u="sng" dirty="0"/>
              <a:t>horizontal scalability</a:t>
            </a:r>
          </a:p>
          <a:p>
            <a:r>
              <a:rPr lang="en-US" dirty="0"/>
              <a:t>When Primary dies:</a:t>
            </a:r>
          </a:p>
          <a:p>
            <a:pPr lvl="1"/>
            <a:r>
              <a:rPr lang="en-US" dirty="0"/>
              <a:t>New Primary  is elected</a:t>
            </a:r>
          </a:p>
          <a:p>
            <a:pPr lvl="1"/>
            <a:r>
              <a:rPr lang="en-US" dirty="0"/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3"/>
            <a:ext cx="5757862" cy="2020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React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sockets.io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Static html page (served by NGINX)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API to automatically refresh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DEF3-E4A8-4237-B489-D88B91CD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104" y="4418869"/>
            <a:ext cx="3074135" cy="222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A1105-0CA2-47C2-91DF-24A74762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00" y="4447901"/>
            <a:ext cx="3291740" cy="2194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8" y="4418869"/>
            <a:ext cx="4314301" cy="222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87" r="4231"/>
          <a:stretch/>
        </p:blipFill>
        <p:spPr>
          <a:xfrm>
            <a:off x="10097194" y="676425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6" r="57789"/>
          <a:stretch/>
        </p:blipFill>
        <p:spPr>
          <a:xfrm>
            <a:off x="10097194" y="2528847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210" y="67566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9210" y="2528846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Serves static web UI</a:t>
            </a:r>
          </a:p>
          <a:p>
            <a:r>
              <a:rPr lang="en-US" dirty="0"/>
              <a:t>All traffic from the outside world passes through NGINX</a:t>
            </a:r>
          </a:p>
          <a:p>
            <a:r>
              <a:rPr lang="en-US" dirty="0"/>
              <a:t>Used as reverse proxy for:</a:t>
            </a:r>
          </a:p>
          <a:p>
            <a:pPr lvl="1"/>
            <a:r>
              <a:rPr lang="en-US" dirty="0"/>
              <a:t>Connection with </a:t>
            </a:r>
            <a:r>
              <a:rPr lang="en-US" dirty="0" err="1"/>
              <a:t>playmaster</a:t>
            </a:r>
            <a:r>
              <a:rPr lang="en-US" dirty="0"/>
              <a:t> (</a:t>
            </a:r>
            <a:r>
              <a:rPr lang="en-US" dirty="0" err="1"/>
              <a:t>sockets+REST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Connection with Gamemaster</a:t>
            </a:r>
          </a:p>
          <a:p>
            <a:pPr lvl="1"/>
            <a:r>
              <a:rPr lang="en-US" dirty="0"/>
              <a:t>Authentication service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tolerance: </a:t>
            </a:r>
            <a:r>
              <a:rPr lang="en-US" dirty="0" err="1"/>
              <a:t>playmaster</a:t>
            </a:r>
            <a:r>
              <a:rPr lang="en-US" dirty="0"/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/>
              <a:t>Consider the scenario: “</a:t>
            </a:r>
            <a:r>
              <a:rPr lang="en-US" u="sng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u="sng" dirty="0"/>
              <a:t> of an active game dies”</a:t>
            </a:r>
          </a:p>
          <a:p>
            <a:r>
              <a:rPr lang="en-US" dirty="0"/>
              <a:t>The followings steps are followed: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socket connection times out ⟶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detects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down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requests from </a:t>
            </a:r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to re-join the game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checks zookeeper to ensure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dead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queries zookeeper to get a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(with the </a:t>
            </a:r>
            <a:r>
              <a:rPr lang="en-US" u="sng" dirty="0">
                <a:solidFill>
                  <a:schemeClr val="tx1"/>
                </a:solidFill>
              </a:rPr>
              <a:t>least active games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returns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l-G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Users join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loads the game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cluster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/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distributed system is one in which the failure of a computer you didn't even know existed can render your own computer unusable</a:t>
            </a:r>
            <a:r>
              <a:rPr lang="en-US" sz="2400" dirty="0">
                <a:solidFill>
                  <a:schemeClr val="tx1"/>
                </a:solidFill>
              </a:rPr>
              <a:t>” </a:t>
            </a:r>
            <a:r>
              <a:rPr lang="en-US" sz="2400" dirty="0"/>
              <a:t>— </a:t>
            </a:r>
            <a:r>
              <a:rPr lang="en-US" sz="2400" b="1" dirty="0"/>
              <a:t>Leslie </a:t>
            </a:r>
            <a:r>
              <a:rPr lang="en-US" sz="2400" b="1" dirty="0" err="1"/>
              <a:t>Lamport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/>
              <a:t>Written in PHP with </a:t>
            </a:r>
            <a:r>
              <a:rPr lang="en-US" b="1" u="sng" dirty="0"/>
              <a:t>external</a:t>
            </a:r>
            <a:r>
              <a:rPr lang="en-US" dirty="0"/>
              <a:t> MySQL DB</a:t>
            </a:r>
          </a:p>
          <a:p>
            <a:r>
              <a:rPr lang="en-US" dirty="0"/>
              <a:t>Served by </a:t>
            </a:r>
            <a:r>
              <a:rPr lang="en-US" dirty="0" err="1"/>
              <a:t>NGINX+php-fpm</a:t>
            </a:r>
            <a:endParaRPr lang="en-US" dirty="0"/>
          </a:p>
          <a:p>
            <a:r>
              <a:rPr lang="en-US" dirty="0"/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793877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476" y="2475225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JWT Example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6842593" y="109394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" y="2511642"/>
            <a:ext cx="4972050" cy="3705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670420" y="6096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7642539" y="621686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337274" y="30677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582060" y="33909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582059" y="35890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582059" y="32308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</a:t>
            </a:r>
            <a:r>
              <a:rPr lang="en-US" dirty="0" err="1"/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Creates a user with a username, password and a user secret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Logins the user and returns a signed JWT and a refresh token on success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latin typeface="Bahnschrift Light" panose="020B0502040204020203" pitchFamily="34" charset="0"/>
              </a:rPr>
              <a:t>[]=</a:t>
            </a:r>
            <a:r>
              <a:rPr lang="en-US" dirty="0" err="1"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Written in NodeJS</a:t>
            </a:r>
          </a:p>
          <a:p>
            <a:r>
              <a:rPr lang="en-US" dirty="0"/>
              <a:t>Utilizes Express framework for REST API implementation</a:t>
            </a:r>
          </a:p>
          <a:p>
            <a:r>
              <a:rPr lang="en-US" dirty="0"/>
              <a:t>Communicates with Zookeeper to assign plays to </a:t>
            </a:r>
            <a:r>
              <a:rPr lang="en-US" dirty="0" err="1"/>
              <a:t>Playmasters</a:t>
            </a:r>
            <a:endParaRPr lang="en-US" dirty="0"/>
          </a:p>
          <a:p>
            <a:r>
              <a:rPr lang="en-US" dirty="0"/>
              <a:t>Uses a MongoDB replicated cluster for persistent storage</a:t>
            </a:r>
          </a:p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Tournament creation &amp; Management</a:t>
            </a:r>
          </a:p>
          <a:p>
            <a:pPr lvl="1"/>
            <a:r>
              <a:rPr lang="en-US" dirty="0"/>
              <a:t>Tournament pairing &amp; winner announcing</a:t>
            </a:r>
          </a:p>
          <a:p>
            <a:pPr lvl="1"/>
            <a:r>
              <a:rPr lang="en-US" dirty="0"/>
              <a:t>Matchmaking (practice plays, tournaments)</a:t>
            </a:r>
          </a:p>
          <a:p>
            <a:pPr lvl="1"/>
            <a:r>
              <a:rPr lang="en-US" dirty="0"/>
              <a:t>Player stats (game scores, tournament scores, number wins/losses/ties, ELO)</a:t>
            </a:r>
          </a:p>
          <a:p>
            <a:r>
              <a:rPr lang="en-US" dirty="0"/>
              <a:t>Uses de-normalized schema for faster reads</a:t>
            </a:r>
          </a:p>
          <a:p>
            <a:r>
              <a:rPr lang="en-US" dirty="0"/>
              <a:t>Writes use MongoDB Primary Node and frequent reads use MongoDB Secondary node</a:t>
            </a:r>
          </a:p>
          <a:p>
            <a:r>
              <a:rPr lang="en-US" dirty="0"/>
              <a:t>Can be very </a:t>
            </a:r>
            <a:r>
              <a:rPr lang="en-US" b="1" u="sng" dirty="0"/>
              <a:t>easily replicated </a:t>
            </a:r>
            <a:r>
              <a:rPr lang="en-US" dirty="0"/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latin typeface="Bahnschrift Light" panose="020B0502040204020203" pitchFamily="34" charset="0"/>
              </a:rPr>
              <a:t>active|future|past</a:t>
            </a:r>
            <a:endParaRPr lang="fr-FR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Lists the tournaments (active, future or past)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/>
              <a:t>Retrieves information about a specific tournament (rounds, games, leaderboard </a:t>
            </a:r>
            <a:r>
              <a:rPr lang="en-US" dirty="0" err="1"/>
              <a:t>e.t.c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Creates a new tournament (requires official role)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match history of a specific user (total wins-losses-ties-ELO)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active games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/>
              <a:t>Retrieves the stats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Join matchmaking Queue</a:t>
            </a:r>
          </a:p>
          <a:p>
            <a:pPr lvl="1"/>
            <a:endParaRPr lang="en-US" dirty="0"/>
          </a:p>
          <a:p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latin typeface="Bahnschrift Light" panose="020B0502040204020203" pitchFamily="34" charset="0"/>
              </a:rPr>
              <a:t>game_id</a:t>
            </a:r>
            <a:r>
              <a:rPr lang="fr-FR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/>
              <a:t>Joins an </a:t>
            </a:r>
            <a:r>
              <a:rPr lang="fr-FR" dirty="0" err="1"/>
              <a:t>existing</a:t>
            </a:r>
            <a:r>
              <a:rPr lang="fr-FR" dirty="0"/>
              <a:t> active </a:t>
            </a:r>
            <a:r>
              <a:rPr lang="fr-FR" dirty="0" err="1"/>
              <a:t>game</a:t>
            </a:r>
            <a:r>
              <a:rPr lang="fr-FR" dirty="0"/>
              <a:t> by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877008" cy="408447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l-GR" dirty="0"/>
              <a:t>Ν</a:t>
            </a:r>
            <a:r>
              <a:rPr lang="en-US" dirty="0" err="1"/>
              <a:t>odeJS</a:t>
            </a:r>
            <a:endParaRPr lang="en-US" dirty="0"/>
          </a:p>
          <a:p>
            <a:r>
              <a:rPr lang="en-US" dirty="0"/>
              <a:t>Uses replicated </a:t>
            </a:r>
            <a:r>
              <a:rPr lang="en-US" dirty="0" err="1"/>
              <a:t>mongoDB</a:t>
            </a:r>
            <a:r>
              <a:rPr lang="en-US" dirty="0"/>
              <a:t> cluster to store last game positions</a:t>
            </a:r>
          </a:p>
          <a:p>
            <a:r>
              <a:rPr lang="en-US" dirty="0"/>
              <a:t>Registers itself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Zookeeper</a:t>
            </a:r>
            <a:r>
              <a:rPr lang="en-US" dirty="0"/>
              <a:t> during initialization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socket.io </a:t>
            </a:r>
            <a:r>
              <a:rPr lang="en-US" dirty="0"/>
              <a:t>for communication with clients (includes </a:t>
            </a:r>
            <a:r>
              <a:rPr lang="en-US" u="sng" dirty="0"/>
              <a:t>chat</a:t>
            </a:r>
            <a:r>
              <a:rPr lang="en-US" dirty="0"/>
              <a:t>)</a:t>
            </a:r>
          </a:p>
          <a:p>
            <a:r>
              <a:rPr lang="en-US" dirty="0"/>
              <a:t>Designed with </a:t>
            </a:r>
            <a:r>
              <a:rPr lang="en-US" b="1" u="sng" dirty="0"/>
              <a:t>load-balancing</a:t>
            </a:r>
            <a:r>
              <a:rPr lang="en-US" dirty="0"/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Games are assigned to </a:t>
            </a:r>
            <a:r>
              <a:rPr lang="en-US" dirty="0" err="1"/>
              <a:t>Playmasters</a:t>
            </a:r>
            <a:r>
              <a:rPr lang="en-US" dirty="0"/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Fault tolerant </a:t>
            </a:r>
            <a:r>
              <a:rPr lang="en-US" dirty="0"/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 </a:t>
            </a:r>
            <a:r>
              <a:rPr lang="en-US" dirty="0" err="1"/>
              <a:t>Playmaster</a:t>
            </a:r>
            <a:r>
              <a:rPr lang="en-US" dirty="0"/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429000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924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Bahnschrift Light</vt:lpstr>
      <vt:lpstr>Corbel</vt:lpstr>
      <vt:lpstr>Tw Cen MT</vt:lpstr>
      <vt:lpstr>Wingdings</vt:lpstr>
      <vt:lpstr>Wingdings 2</vt:lpstr>
      <vt:lpstr>DividendVTI</vt:lpstr>
      <vt:lpstr>Distributed systems </vt:lpstr>
      <vt:lpstr>Architecture</vt:lpstr>
      <vt:lpstr>Authentication </vt:lpstr>
      <vt:lpstr>AUTHENTICATION: JWT Example </vt:lpstr>
      <vt:lpstr>Authentication: Api </vt:lpstr>
      <vt:lpstr>Gamemaster </vt:lpstr>
      <vt:lpstr>GAMEMASTER: Api (1) </vt:lpstr>
      <vt:lpstr>GAMEMASTER: Api (2) </vt:lpstr>
      <vt:lpstr>Playmaster </vt:lpstr>
      <vt:lpstr>Playmaster </vt:lpstr>
      <vt:lpstr>Mongodb Replica set </vt:lpstr>
      <vt:lpstr>User interface </vt:lpstr>
      <vt:lpstr>Nginx</vt:lpstr>
      <vt:lpstr>Fault tolerance: playmaster is down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136</cp:revision>
  <dcterms:created xsi:type="dcterms:W3CDTF">2020-05-24T11:28:27Z</dcterms:created>
  <dcterms:modified xsi:type="dcterms:W3CDTF">2020-05-27T22:36:37Z</dcterms:modified>
</cp:coreProperties>
</file>