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
      <p:font typeface="Montserrat Black"/>
      <p:bold r:id="rId39"/>
      <p:boldItalic r:id="rId40"/>
    </p:embeddedFont>
    <p:embeddedFont>
      <p:font typeface="Century Gothic"/>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lack-boldItalic.fntdata"/><Relationship Id="rId20" Type="http://schemas.openxmlformats.org/officeDocument/2006/relationships/slide" Target="slides/slide15.xml"/><Relationship Id="rId42" Type="http://schemas.openxmlformats.org/officeDocument/2006/relationships/font" Target="fonts/CenturyGothic-bold.fntdata"/><Relationship Id="rId41" Type="http://schemas.openxmlformats.org/officeDocument/2006/relationships/font" Target="fonts/CenturyGothic-regular.fntdata"/><Relationship Id="rId22" Type="http://schemas.openxmlformats.org/officeDocument/2006/relationships/slide" Target="slides/slide17.xml"/><Relationship Id="rId44" Type="http://schemas.openxmlformats.org/officeDocument/2006/relationships/font" Target="fonts/CenturyGothic-boldItalic.fntdata"/><Relationship Id="rId21" Type="http://schemas.openxmlformats.org/officeDocument/2006/relationships/slide" Target="slides/slide16.xml"/><Relationship Id="rId43" Type="http://schemas.openxmlformats.org/officeDocument/2006/relationships/font" Target="fonts/CenturyGothic-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MontserratBlack-bold.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857c6722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857c6722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857c6722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857c6722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857c6722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857c6722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857c67222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857c67222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857c67222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857c67222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0efc6dba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0efc6dba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0efc6dba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0efc6dba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857c672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857c672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857c67222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857c67222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0f924632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0f924632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10cae34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10cae34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0f924632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0f924632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0f924632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0f924632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0f92463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0f92463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0f924632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0f92463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857c6722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857c6722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857c67222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857c67222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0efc6db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0efc6db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0efc6db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0efc6db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0efc6dba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0efc6dba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Here we see some useful columns with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0efc6dba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0efc6dba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0efc6db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0efc6db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857c672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857c672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0efc6dba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0efc6db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128125" y="3334725"/>
            <a:ext cx="3919500" cy="12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3000"/>
              <a:t>Global Terrorism </a:t>
            </a:r>
            <a:endParaRPr sz="3000"/>
          </a:p>
          <a:p>
            <a:pPr indent="0" lvl="0" marL="0" rtl="0" algn="l">
              <a:spcBef>
                <a:spcPts val="0"/>
              </a:spcBef>
              <a:spcAft>
                <a:spcPts val="0"/>
              </a:spcAft>
              <a:buNone/>
            </a:pPr>
            <a:r>
              <a:rPr lang="el" sz="3000"/>
              <a:t>Data Warehouse</a:t>
            </a:r>
            <a:endParaRPr sz="3000"/>
          </a:p>
        </p:txBody>
      </p:sp>
      <p:sp>
        <p:nvSpPr>
          <p:cNvPr id="135" name="Google Shape;135;p13"/>
          <p:cNvSpPr txBox="1"/>
          <p:nvPr/>
        </p:nvSpPr>
        <p:spPr>
          <a:xfrm>
            <a:off x="5885900" y="3410025"/>
            <a:ext cx="3369900" cy="157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l">
                <a:solidFill>
                  <a:srgbClr val="FFFFFF"/>
                </a:solidFill>
                <a:latin typeface="Montserrat"/>
                <a:ea typeface="Montserrat"/>
                <a:cs typeface="Montserrat"/>
                <a:sym typeface="Montserrat"/>
              </a:rPr>
              <a:t> Konstantina Georgiopoulou </a:t>
            </a:r>
            <a:endParaRPr>
              <a:solidFill>
                <a:srgbClr val="FFFFFF"/>
              </a:solidFill>
              <a:latin typeface="Montserrat"/>
              <a:ea typeface="Montserrat"/>
              <a:cs typeface="Montserrat"/>
              <a:sym typeface="Montserrat"/>
            </a:endParaRPr>
          </a:p>
          <a:p>
            <a:pPr indent="0" lvl="0" marL="0" rtl="0" algn="ctr">
              <a:lnSpc>
                <a:spcPct val="115000"/>
              </a:lnSpc>
              <a:spcBef>
                <a:spcPts val="0"/>
              </a:spcBef>
              <a:spcAft>
                <a:spcPts val="0"/>
              </a:spcAft>
              <a:buNone/>
            </a:pPr>
            <a:r>
              <a:rPr lang="el">
                <a:solidFill>
                  <a:srgbClr val="FFFFFF"/>
                </a:solidFill>
                <a:latin typeface="Montserrat"/>
                <a:ea typeface="Montserrat"/>
                <a:cs typeface="Montserrat"/>
                <a:sym typeface="Montserrat"/>
              </a:rPr>
              <a:t>(</a:t>
            </a:r>
            <a:r>
              <a:rPr lang="el">
                <a:solidFill>
                  <a:schemeClr val="lt1"/>
                </a:solidFill>
                <a:latin typeface="Century Gothic"/>
                <a:ea typeface="Century Gothic"/>
                <a:cs typeface="Century Gothic"/>
                <a:sym typeface="Century Gothic"/>
              </a:rPr>
              <a:t>p2822004)</a:t>
            </a:r>
            <a:endParaRPr>
              <a:solidFill>
                <a:schemeClr val="lt1"/>
              </a:solidFill>
              <a:latin typeface="Century Gothic"/>
              <a:ea typeface="Century Gothic"/>
              <a:cs typeface="Century Gothic"/>
              <a:sym typeface="Century Gothic"/>
            </a:endParaRPr>
          </a:p>
          <a:p>
            <a:pPr indent="0" lvl="0" marL="0" marR="0" rtl="0" algn="ctr">
              <a:lnSpc>
                <a:spcPct val="115000"/>
              </a:lnSpc>
              <a:spcBef>
                <a:spcPts val="0"/>
              </a:spcBef>
              <a:spcAft>
                <a:spcPts val="0"/>
              </a:spcAft>
              <a:buNone/>
            </a:pPr>
            <a:r>
              <a:rPr lang="el">
                <a:solidFill>
                  <a:srgbClr val="FFFFFF"/>
                </a:solidFill>
                <a:latin typeface="Montserrat"/>
                <a:ea typeface="Montserrat"/>
                <a:cs typeface="Montserrat"/>
                <a:sym typeface="Montserrat"/>
              </a:rPr>
              <a:t>Stavros Kasiaris </a:t>
            </a:r>
            <a:endParaRPr>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None/>
            </a:pPr>
            <a:r>
              <a:rPr lang="el">
                <a:solidFill>
                  <a:srgbClr val="FFFFFF"/>
                </a:solidFill>
                <a:latin typeface="Montserrat"/>
                <a:ea typeface="Montserrat"/>
                <a:cs typeface="Montserrat"/>
                <a:sym typeface="Montserrat"/>
              </a:rPr>
              <a:t>(p2822022)</a:t>
            </a:r>
            <a:endParaRPr>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None/>
            </a:pPr>
            <a:r>
              <a:rPr lang="el">
                <a:solidFill>
                  <a:srgbClr val="FFFFFF"/>
                </a:solidFill>
                <a:latin typeface="Montserrat"/>
                <a:ea typeface="Montserrat"/>
                <a:cs typeface="Montserrat"/>
                <a:sym typeface="Montserrat"/>
              </a:rPr>
              <a:t>Anastasios Theodorou </a:t>
            </a:r>
            <a:endParaRPr>
              <a:solidFill>
                <a:srgbClr val="FFFFFF"/>
              </a:solidFill>
              <a:latin typeface="Montserrat"/>
              <a:ea typeface="Montserrat"/>
              <a:cs typeface="Montserrat"/>
              <a:sym typeface="Montserrat"/>
            </a:endParaRPr>
          </a:p>
          <a:p>
            <a:pPr indent="0" lvl="0" marL="0" marR="0" rtl="0" algn="ctr">
              <a:lnSpc>
                <a:spcPct val="115000"/>
              </a:lnSpc>
              <a:spcBef>
                <a:spcPts val="0"/>
              </a:spcBef>
              <a:spcAft>
                <a:spcPts val="0"/>
              </a:spcAft>
              <a:buNone/>
            </a:pPr>
            <a:r>
              <a:rPr lang="el">
                <a:solidFill>
                  <a:srgbClr val="FFFFFF"/>
                </a:solidFill>
                <a:latin typeface="Montserrat"/>
                <a:ea typeface="Montserrat"/>
                <a:cs typeface="Montserrat"/>
                <a:sym typeface="Montserrat"/>
              </a:rPr>
              <a:t>(p2822007)</a:t>
            </a:r>
            <a:endParaRPr>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Cube design (Consequences Cube)</a:t>
            </a:r>
            <a:endParaRPr b="1"/>
          </a:p>
        </p:txBody>
      </p:sp>
      <p:sp>
        <p:nvSpPr>
          <p:cNvPr id="192" name="Google Shape;192;p22"/>
          <p:cNvSpPr txBox="1"/>
          <p:nvPr>
            <p:ph idx="1" type="body"/>
          </p:nvPr>
        </p:nvSpPr>
        <p:spPr>
          <a:xfrm>
            <a:off x="256150" y="1821650"/>
            <a:ext cx="3720300" cy="21387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Font typeface="Montserrat"/>
              <a:buChar char="●"/>
            </a:pPr>
            <a:r>
              <a:rPr lang="el" sz="1400">
                <a:latin typeface="Montserrat"/>
                <a:ea typeface="Montserrat"/>
                <a:cs typeface="Montserrat"/>
                <a:sym typeface="Montserrat"/>
              </a:rPr>
              <a:t>We added:</a:t>
            </a:r>
            <a:endParaRPr sz="1400">
              <a:latin typeface="Montserrat"/>
              <a:ea typeface="Montserrat"/>
              <a:cs typeface="Montserrat"/>
              <a:sym typeface="Montserrat"/>
            </a:endParaRPr>
          </a:p>
          <a:p>
            <a:pPr indent="-304800" lvl="1" marL="914400" marR="0" rtl="0" algn="l">
              <a:lnSpc>
                <a:spcPct val="115000"/>
              </a:lnSpc>
              <a:spcBef>
                <a:spcPts val="0"/>
              </a:spcBef>
              <a:spcAft>
                <a:spcPts val="0"/>
              </a:spcAft>
              <a:buSzPts val="1200"/>
              <a:buFont typeface="Montserrat"/>
              <a:buChar char="○"/>
            </a:pPr>
            <a:r>
              <a:rPr lang="el" sz="1400">
                <a:latin typeface="Montserrat"/>
                <a:ea typeface="Montserrat"/>
                <a:cs typeface="Montserrat"/>
                <a:sym typeface="Montserrat"/>
              </a:rPr>
              <a:t>Two more measures (Maximum Deaths &amp; Wounded) and </a:t>
            </a:r>
            <a:endParaRPr sz="1400">
              <a:latin typeface="Montserrat"/>
              <a:ea typeface="Montserrat"/>
              <a:cs typeface="Montserrat"/>
              <a:sym typeface="Montserrat"/>
            </a:endParaRPr>
          </a:p>
          <a:p>
            <a:pPr indent="-304800" lvl="1" marL="914400" marR="0" rtl="0" algn="l">
              <a:lnSpc>
                <a:spcPct val="115000"/>
              </a:lnSpc>
              <a:spcBef>
                <a:spcPts val="0"/>
              </a:spcBef>
              <a:spcAft>
                <a:spcPts val="0"/>
              </a:spcAft>
              <a:buSzPts val="1200"/>
              <a:buFont typeface="Montserrat"/>
              <a:buChar char="○"/>
            </a:pPr>
            <a:r>
              <a:rPr lang="el" sz="1400">
                <a:latin typeface="Montserrat"/>
                <a:ea typeface="Montserrat"/>
                <a:cs typeface="Montserrat"/>
                <a:sym typeface="Montserrat"/>
              </a:rPr>
              <a:t>Six calculated measures (Average Kills, Wounded, Hostages, Terrorists and Ransom per count of Terrorist Attacks)</a:t>
            </a:r>
            <a:endParaRPr sz="1400">
              <a:latin typeface="Montserrat"/>
              <a:ea typeface="Montserrat"/>
              <a:cs typeface="Montserrat"/>
              <a:sym typeface="Montserrat"/>
            </a:endParaRPr>
          </a:p>
          <a:p>
            <a:pPr indent="0" lvl="0" marL="457200" rtl="0" algn="l">
              <a:spcBef>
                <a:spcPts val="1600"/>
              </a:spcBef>
              <a:spcAft>
                <a:spcPts val="1600"/>
              </a:spcAft>
              <a:buNone/>
            </a:pPr>
            <a:r>
              <a:t/>
            </a:r>
            <a:endParaRPr/>
          </a:p>
        </p:txBody>
      </p:sp>
      <p:pic>
        <p:nvPicPr>
          <p:cNvPr id="193" name="Google Shape;193;p22"/>
          <p:cNvPicPr preferRelativeResize="0"/>
          <p:nvPr/>
        </p:nvPicPr>
        <p:blipFill>
          <a:blip r:embed="rId3">
            <a:alphaModFix/>
          </a:blip>
          <a:stretch>
            <a:fillRect/>
          </a:stretch>
        </p:blipFill>
        <p:spPr>
          <a:xfrm>
            <a:off x="4043400" y="931125"/>
            <a:ext cx="4802176" cy="404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530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OLAP Reports</a:t>
            </a:r>
            <a:endParaRPr b="1"/>
          </a:p>
        </p:txBody>
      </p:sp>
      <p:sp>
        <p:nvSpPr>
          <p:cNvPr id="199" name="Google Shape;199;p23"/>
          <p:cNvSpPr txBox="1"/>
          <p:nvPr>
            <p:ph idx="1" type="body"/>
          </p:nvPr>
        </p:nvSpPr>
        <p:spPr>
          <a:xfrm>
            <a:off x="1394650" y="1337725"/>
            <a:ext cx="6546300" cy="27525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Font typeface="Montserrat"/>
              <a:buChar char="●"/>
            </a:pPr>
            <a:r>
              <a:rPr lang="el" sz="1400">
                <a:latin typeface="Montserrat"/>
                <a:ea typeface="Montserrat"/>
                <a:cs typeface="Montserrat"/>
                <a:sym typeface="Montserrat"/>
              </a:rPr>
              <a:t>Some OLAP (</a:t>
            </a:r>
            <a:r>
              <a:rPr lang="el" sz="1400">
                <a:latin typeface="Montserrat"/>
                <a:ea typeface="Montserrat"/>
                <a:cs typeface="Montserrat"/>
                <a:sym typeface="Montserrat"/>
              </a:rPr>
              <a:t>Online Analytical Processing) Reports through Excel, that come from SSAS are:</a:t>
            </a:r>
            <a:endParaRPr sz="1400">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1400">
              <a:latin typeface="Montserrat"/>
              <a:ea typeface="Montserrat"/>
              <a:cs typeface="Montserrat"/>
              <a:sym typeface="Montserrat"/>
            </a:endParaRPr>
          </a:p>
          <a:p>
            <a:pPr indent="-304800" lvl="1" marL="914400" marR="0" rtl="0" algn="l">
              <a:lnSpc>
                <a:spcPct val="115000"/>
              </a:lnSpc>
              <a:spcBef>
                <a:spcPts val="0"/>
              </a:spcBef>
              <a:spcAft>
                <a:spcPts val="0"/>
              </a:spcAft>
              <a:buSzPts val="1200"/>
              <a:buFont typeface="Montserrat"/>
              <a:buChar char="○"/>
            </a:pPr>
            <a:r>
              <a:rPr lang="el" sz="1400">
                <a:latin typeface="Montserrat"/>
                <a:ea typeface="Montserrat"/>
                <a:cs typeface="Montserrat"/>
                <a:sym typeface="Montserrat"/>
              </a:rPr>
              <a:t>Roll up,</a:t>
            </a:r>
            <a:endParaRPr sz="1400">
              <a:latin typeface="Montserrat"/>
              <a:ea typeface="Montserrat"/>
              <a:cs typeface="Montserrat"/>
              <a:sym typeface="Montserrat"/>
            </a:endParaRPr>
          </a:p>
          <a:p>
            <a:pPr indent="0" lvl="0" marL="914400" marR="0" rtl="0" algn="l">
              <a:lnSpc>
                <a:spcPct val="115000"/>
              </a:lnSpc>
              <a:spcBef>
                <a:spcPts val="0"/>
              </a:spcBef>
              <a:spcAft>
                <a:spcPts val="0"/>
              </a:spcAft>
              <a:buNone/>
            </a:pPr>
            <a:r>
              <a:t/>
            </a:r>
            <a:endParaRPr sz="1400">
              <a:latin typeface="Montserrat"/>
              <a:ea typeface="Montserrat"/>
              <a:cs typeface="Montserrat"/>
              <a:sym typeface="Montserrat"/>
            </a:endParaRPr>
          </a:p>
          <a:p>
            <a:pPr indent="-304800" lvl="1" marL="914400" marR="0" rtl="0" algn="l">
              <a:lnSpc>
                <a:spcPct val="115000"/>
              </a:lnSpc>
              <a:spcBef>
                <a:spcPts val="0"/>
              </a:spcBef>
              <a:spcAft>
                <a:spcPts val="0"/>
              </a:spcAft>
              <a:buSzPts val="1200"/>
              <a:buFont typeface="Montserrat"/>
              <a:buChar char="○"/>
            </a:pPr>
            <a:r>
              <a:rPr lang="el" sz="1400">
                <a:latin typeface="Montserrat"/>
                <a:ea typeface="Montserrat"/>
                <a:cs typeface="Montserrat"/>
                <a:sym typeface="Montserrat"/>
              </a:rPr>
              <a:t>Drill down,</a:t>
            </a:r>
            <a:endParaRPr sz="1400">
              <a:latin typeface="Montserrat"/>
              <a:ea typeface="Montserrat"/>
              <a:cs typeface="Montserrat"/>
              <a:sym typeface="Montserrat"/>
            </a:endParaRPr>
          </a:p>
          <a:p>
            <a:pPr indent="0" lvl="0" marL="914400" marR="0" rtl="0" algn="l">
              <a:lnSpc>
                <a:spcPct val="115000"/>
              </a:lnSpc>
              <a:spcBef>
                <a:spcPts val="0"/>
              </a:spcBef>
              <a:spcAft>
                <a:spcPts val="0"/>
              </a:spcAft>
              <a:buNone/>
            </a:pPr>
            <a:r>
              <a:t/>
            </a:r>
            <a:endParaRPr sz="1400">
              <a:latin typeface="Montserrat"/>
              <a:ea typeface="Montserrat"/>
              <a:cs typeface="Montserrat"/>
              <a:sym typeface="Montserrat"/>
            </a:endParaRPr>
          </a:p>
          <a:p>
            <a:pPr indent="-317500" lvl="1" marL="914400" marR="0" rtl="0" algn="l">
              <a:lnSpc>
                <a:spcPct val="115000"/>
              </a:lnSpc>
              <a:spcBef>
                <a:spcPts val="0"/>
              </a:spcBef>
              <a:spcAft>
                <a:spcPts val="0"/>
              </a:spcAft>
              <a:buSzPts val="1400"/>
              <a:buFont typeface="Montserrat"/>
              <a:buChar char="○"/>
            </a:pPr>
            <a:r>
              <a:rPr lang="el" sz="1400">
                <a:latin typeface="Montserrat"/>
                <a:ea typeface="Montserrat"/>
                <a:cs typeface="Montserrat"/>
                <a:sym typeface="Montserrat"/>
              </a:rPr>
              <a:t>Slice and dice,</a:t>
            </a:r>
            <a:endParaRPr sz="1400">
              <a:latin typeface="Montserrat"/>
              <a:ea typeface="Montserrat"/>
              <a:cs typeface="Montserrat"/>
              <a:sym typeface="Montserrat"/>
            </a:endParaRPr>
          </a:p>
          <a:p>
            <a:pPr indent="0" lvl="0" marL="914400" marR="0" rtl="0" algn="l">
              <a:lnSpc>
                <a:spcPct val="115000"/>
              </a:lnSpc>
              <a:spcBef>
                <a:spcPts val="0"/>
              </a:spcBef>
              <a:spcAft>
                <a:spcPts val="0"/>
              </a:spcAft>
              <a:buNone/>
            </a:pPr>
            <a:r>
              <a:t/>
            </a:r>
            <a:endParaRPr sz="1400">
              <a:latin typeface="Montserrat"/>
              <a:ea typeface="Montserrat"/>
              <a:cs typeface="Montserrat"/>
              <a:sym typeface="Montserrat"/>
            </a:endParaRPr>
          </a:p>
          <a:p>
            <a:pPr indent="-304800" lvl="1" marL="914400" marR="0" rtl="0" algn="l">
              <a:lnSpc>
                <a:spcPct val="115000"/>
              </a:lnSpc>
              <a:spcBef>
                <a:spcPts val="0"/>
              </a:spcBef>
              <a:spcAft>
                <a:spcPts val="0"/>
              </a:spcAft>
              <a:buSzPts val="1200"/>
              <a:buFont typeface="Montserrat"/>
              <a:buChar char="○"/>
            </a:pPr>
            <a:r>
              <a:rPr lang="el" sz="1400">
                <a:latin typeface="Montserrat"/>
                <a:ea typeface="Montserrat"/>
                <a:cs typeface="Montserrat"/>
                <a:sym typeface="Montserrat"/>
              </a:rPr>
              <a:t>Ranking and</a:t>
            </a:r>
            <a:endParaRPr sz="1400">
              <a:latin typeface="Montserrat"/>
              <a:ea typeface="Montserrat"/>
              <a:cs typeface="Montserrat"/>
              <a:sym typeface="Montserrat"/>
            </a:endParaRPr>
          </a:p>
          <a:p>
            <a:pPr indent="0" lvl="0" marL="914400" marR="0" rtl="0" algn="l">
              <a:lnSpc>
                <a:spcPct val="115000"/>
              </a:lnSpc>
              <a:spcBef>
                <a:spcPts val="0"/>
              </a:spcBef>
              <a:spcAft>
                <a:spcPts val="0"/>
              </a:spcAft>
              <a:buNone/>
            </a:pPr>
            <a:r>
              <a:t/>
            </a:r>
            <a:endParaRPr sz="1400">
              <a:latin typeface="Montserrat"/>
              <a:ea typeface="Montserrat"/>
              <a:cs typeface="Montserrat"/>
              <a:sym typeface="Montserrat"/>
            </a:endParaRPr>
          </a:p>
          <a:p>
            <a:pPr indent="-304800" lvl="1" marL="914400" marR="0" rtl="0" algn="l">
              <a:lnSpc>
                <a:spcPct val="115000"/>
              </a:lnSpc>
              <a:spcBef>
                <a:spcPts val="0"/>
              </a:spcBef>
              <a:spcAft>
                <a:spcPts val="0"/>
              </a:spcAft>
              <a:buSzPts val="1200"/>
              <a:buFont typeface="Montserrat"/>
              <a:buChar char="○"/>
            </a:pPr>
            <a:r>
              <a:rPr lang="el" sz="1400">
                <a:latin typeface="Montserrat"/>
                <a:ea typeface="Montserrat"/>
                <a:cs typeface="Montserrat"/>
                <a:sym typeface="Montserrat"/>
              </a:rPr>
              <a:t>Pivot</a:t>
            </a:r>
            <a:endParaRPr sz="1400">
              <a:latin typeface="Montserrat"/>
              <a:ea typeface="Montserrat"/>
              <a:cs typeface="Montserrat"/>
              <a:sym typeface="Montserrat"/>
            </a:endParaRPr>
          </a:p>
          <a:p>
            <a:pPr indent="0" lvl="0" marL="45720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530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OLAP Reports</a:t>
            </a:r>
            <a:endParaRPr b="1"/>
          </a:p>
        </p:txBody>
      </p:sp>
      <p:sp>
        <p:nvSpPr>
          <p:cNvPr id="205" name="Google Shape;205;p24"/>
          <p:cNvSpPr txBox="1"/>
          <p:nvPr>
            <p:ph idx="1" type="body"/>
          </p:nvPr>
        </p:nvSpPr>
        <p:spPr>
          <a:xfrm>
            <a:off x="4074900" y="874825"/>
            <a:ext cx="1484100" cy="481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1" lang="el" sz="1700">
                <a:latin typeface="Montserrat"/>
                <a:ea typeface="Montserrat"/>
                <a:cs typeface="Montserrat"/>
                <a:sym typeface="Montserrat"/>
              </a:rPr>
              <a:t>Drill down</a:t>
            </a:r>
            <a:endParaRPr b="1" sz="1700"/>
          </a:p>
        </p:txBody>
      </p:sp>
      <p:cxnSp>
        <p:nvCxnSpPr>
          <p:cNvPr id="206" name="Google Shape;206;p24"/>
          <p:cNvCxnSpPr/>
          <p:nvPr/>
        </p:nvCxnSpPr>
        <p:spPr>
          <a:xfrm flipH="1" rot="10800000">
            <a:off x="3905400" y="2791550"/>
            <a:ext cx="613800" cy="20100"/>
          </a:xfrm>
          <a:prstGeom prst="straightConnector1">
            <a:avLst/>
          </a:prstGeom>
          <a:noFill/>
          <a:ln cap="flat" cmpd="sng" w="28575">
            <a:solidFill>
              <a:schemeClr val="dk2"/>
            </a:solidFill>
            <a:prstDash val="solid"/>
            <a:round/>
            <a:headEnd len="med" w="med" type="none"/>
            <a:tailEnd len="med" w="med" type="stealth"/>
          </a:ln>
        </p:spPr>
      </p:cxnSp>
      <p:pic>
        <p:nvPicPr>
          <p:cNvPr id="207" name="Google Shape;207;p24"/>
          <p:cNvPicPr preferRelativeResize="0"/>
          <p:nvPr/>
        </p:nvPicPr>
        <p:blipFill>
          <a:blip r:embed="rId3">
            <a:alphaModFix/>
          </a:blip>
          <a:stretch>
            <a:fillRect/>
          </a:stretch>
        </p:blipFill>
        <p:spPr>
          <a:xfrm>
            <a:off x="4654700" y="1423225"/>
            <a:ext cx="4392949" cy="2905134"/>
          </a:xfrm>
          <a:prstGeom prst="rect">
            <a:avLst/>
          </a:prstGeom>
          <a:noFill/>
          <a:ln>
            <a:noFill/>
          </a:ln>
        </p:spPr>
      </p:pic>
      <p:pic>
        <p:nvPicPr>
          <p:cNvPr id="208" name="Google Shape;208;p24"/>
          <p:cNvPicPr preferRelativeResize="0"/>
          <p:nvPr/>
        </p:nvPicPr>
        <p:blipFill>
          <a:blip r:embed="rId4">
            <a:alphaModFix/>
          </a:blip>
          <a:stretch>
            <a:fillRect/>
          </a:stretch>
        </p:blipFill>
        <p:spPr>
          <a:xfrm>
            <a:off x="65650" y="1711525"/>
            <a:ext cx="3659324" cy="230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530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OLAP Reports</a:t>
            </a:r>
            <a:endParaRPr b="1"/>
          </a:p>
        </p:txBody>
      </p:sp>
      <p:sp>
        <p:nvSpPr>
          <p:cNvPr id="214" name="Google Shape;214;p25"/>
          <p:cNvSpPr txBox="1"/>
          <p:nvPr>
            <p:ph idx="1" type="body"/>
          </p:nvPr>
        </p:nvSpPr>
        <p:spPr>
          <a:xfrm>
            <a:off x="3724975" y="874825"/>
            <a:ext cx="1908600" cy="481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1" lang="el" sz="1700">
                <a:latin typeface="Montserrat"/>
                <a:ea typeface="Montserrat"/>
                <a:cs typeface="Montserrat"/>
                <a:sym typeface="Montserrat"/>
              </a:rPr>
              <a:t>Slice and Dice</a:t>
            </a:r>
            <a:endParaRPr b="1" sz="1700"/>
          </a:p>
        </p:txBody>
      </p:sp>
      <p:cxnSp>
        <p:nvCxnSpPr>
          <p:cNvPr id="215" name="Google Shape;215;p25"/>
          <p:cNvCxnSpPr/>
          <p:nvPr/>
        </p:nvCxnSpPr>
        <p:spPr>
          <a:xfrm>
            <a:off x="4200188" y="2811638"/>
            <a:ext cx="681000" cy="0"/>
          </a:xfrm>
          <a:prstGeom prst="straightConnector1">
            <a:avLst/>
          </a:prstGeom>
          <a:noFill/>
          <a:ln cap="flat" cmpd="sng" w="28575">
            <a:solidFill>
              <a:schemeClr val="dk2"/>
            </a:solidFill>
            <a:prstDash val="solid"/>
            <a:round/>
            <a:headEnd len="med" w="med" type="none"/>
            <a:tailEnd len="med" w="med" type="stealth"/>
          </a:ln>
        </p:spPr>
      </p:cxnSp>
      <p:pic>
        <p:nvPicPr>
          <p:cNvPr id="216" name="Google Shape;216;p25"/>
          <p:cNvPicPr preferRelativeResize="0"/>
          <p:nvPr/>
        </p:nvPicPr>
        <p:blipFill>
          <a:blip r:embed="rId3">
            <a:alphaModFix/>
          </a:blip>
          <a:stretch>
            <a:fillRect/>
          </a:stretch>
        </p:blipFill>
        <p:spPr>
          <a:xfrm>
            <a:off x="338850" y="1356625"/>
            <a:ext cx="3627551" cy="3368800"/>
          </a:xfrm>
          <a:prstGeom prst="rect">
            <a:avLst/>
          </a:prstGeom>
          <a:noFill/>
          <a:ln>
            <a:noFill/>
          </a:ln>
        </p:spPr>
      </p:pic>
      <p:pic>
        <p:nvPicPr>
          <p:cNvPr id="217" name="Google Shape;217;p25"/>
          <p:cNvPicPr preferRelativeResize="0"/>
          <p:nvPr/>
        </p:nvPicPr>
        <p:blipFill>
          <a:blip r:embed="rId4">
            <a:alphaModFix/>
          </a:blip>
          <a:stretch>
            <a:fillRect/>
          </a:stretch>
        </p:blipFill>
        <p:spPr>
          <a:xfrm>
            <a:off x="5047775" y="2317712"/>
            <a:ext cx="4011276" cy="96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398475" y="281925"/>
            <a:ext cx="35781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OLAP Reports</a:t>
            </a:r>
            <a:endParaRPr b="1"/>
          </a:p>
        </p:txBody>
      </p:sp>
      <p:sp>
        <p:nvSpPr>
          <p:cNvPr id="223" name="Google Shape;223;p26"/>
          <p:cNvSpPr txBox="1"/>
          <p:nvPr>
            <p:ph idx="1" type="body"/>
          </p:nvPr>
        </p:nvSpPr>
        <p:spPr>
          <a:xfrm>
            <a:off x="1233225" y="1063875"/>
            <a:ext cx="1908600" cy="481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1" lang="el" sz="1700">
                <a:latin typeface="Montserrat"/>
                <a:ea typeface="Montserrat"/>
                <a:cs typeface="Montserrat"/>
                <a:sym typeface="Montserrat"/>
              </a:rPr>
              <a:t>Pivot</a:t>
            </a:r>
            <a:endParaRPr b="1" sz="1700"/>
          </a:p>
        </p:txBody>
      </p:sp>
      <p:cxnSp>
        <p:nvCxnSpPr>
          <p:cNvPr id="224" name="Google Shape;224;p26"/>
          <p:cNvCxnSpPr/>
          <p:nvPr/>
        </p:nvCxnSpPr>
        <p:spPr>
          <a:xfrm>
            <a:off x="4200188" y="2811638"/>
            <a:ext cx="681000" cy="0"/>
          </a:xfrm>
          <a:prstGeom prst="straightConnector1">
            <a:avLst/>
          </a:prstGeom>
          <a:noFill/>
          <a:ln cap="flat" cmpd="sng" w="28575">
            <a:solidFill>
              <a:schemeClr val="dk2"/>
            </a:solidFill>
            <a:prstDash val="solid"/>
            <a:round/>
            <a:headEnd len="med" w="med" type="none"/>
            <a:tailEnd len="med" w="med" type="stealth"/>
          </a:ln>
        </p:spPr>
      </p:cxnSp>
      <p:pic>
        <p:nvPicPr>
          <p:cNvPr id="225" name="Google Shape;225;p26"/>
          <p:cNvPicPr preferRelativeResize="0"/>
          <p:nvPr/>
        </p:nvPicPr>
        <p:blipFill>
          <a:blip r:embed="rId3">
            <a:alphaModFix/>
          </a:blip>
          <a:stretch>
            <a:fillRect/>
          </a:stretch>
        </p:blipFill>
        <p:spPr>
          <a:xfrm>
            <a:off x="0" y="2167700"/>
            <a:ext cx="5491150" cy="2975801"/>
          </a:xfrm>
          <a:prstGeom prst="rect">
            <a:avLst/>
          </a:prstGeom>
          <a:noFill/>
          <a:ln>
            <a:noFill/>
          </a:ln>
        </p:spPr>
      </p:pic>
      <p:pic>
        <p:nvPicPr>
          <p:cNvPr id="226" name="Google Shape;226;p26"/>
          <p:cNvPicPr preferRelativeResize="0"/>
          <p:nvPr/>
        </p:nvPicPr>
        <p:blipFill>
          <a:blip r:embed="rId4">
            <a:alphaModFix/>
          </a:blip>
          <a:stretch>
            <a:fillRect/>
          </a:stretch>
        </p:blipFill>
        <p:spPr>
          <a:xfrm>
            <a:off x="3732600" y="0"/>
            <a:ext cx="5411400" cy="2387575"/>
          </a:xfrm>
          <a:prstGeom prst="rect">
            <a:avLst/>
          </a:prstGeom>
          <a:noFill/>
          <a:ln>
            <a:noFill/>
          </a:ln>
        </p:spPr>
      </p:pic>
      <p:cxnSp>
        <p:nvCxnSpPr>
          <p:cNvPr id="227" name="Google Shape;227;p26"/>
          <p:cNvCxnSpPr/>
          <p:nvPr/>
        </p:nvCxnSpPr>
        <p:spPr>
          <a:xfrm flipH="1" rot="10800000">
            <a:off x="6273850" y="2913475"/>
            <a:ext cx="1606200" cy="1433100"/>
          </a:xfrm>
          <a:prstGeom prst="straightConnector1">
            <a:avLst/>
          </a:prstGeom>
          <a:noFill/>
          <a:ln cap="flat" cmpd="sng" w="38100">
            <a:solidFill>
              <a:schemeClr val="dk2"/>
            </a:solidFill>
            <a:prstDash val="solid"/>
            <a:round/>
            <a:headEnd len="med" w="med" type="stealth"/>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Results and Visualization with </a:t>
            </a:r>
            <a:r>
              <a:rPr b="1" lang="el">
                <a:solidFill>
                  <a:srgbClr val="F2C811"/>
                </a:solidFill>
              </a:rPr>
              <a:t>Power BI</a:t>
            </a:r>
            <a:endParaRPr b="1">
              <a:solidFill>
                <a:srgbClr val="F2C811"/>
              </a:solidFill>
            </a:endParaRPr>
          </a:p>
        </p:txBody>
      </p:sp>
      <p:sp>
        <p:nvSpPr>
          <p:cNvPr id="233" name="Google Shape;233;p27"/>
          <p:cNvSpPr txBox="1"/>
          <p:nvPr>
            <p:ph idx="1" type="body"/>
          </p:nvPr>
        </p:nvSpPr>
        <p:spPr>
          <a:xfrm>
            <a:off x="1297500" y="1567550"/>
            <a:ext cx="7038900" cy="233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Use of Power BI in order to visualize the outcome of our analysis and to depict the points of interest.</a:t>
            </a:r>
            <a:endParaRPr sz="1400">
              <a:latin typeface="Montserrat"/>
              <a:ea typeface="Montserrat"/>
              <a:cs typeface="Montserrat"/>
              <a:sym typeface="Montserrat"/>
            </a:endParaRPr>
          </a:p>
          <a:p>
            <a:pPr indent="0" lvl="0" marL="457200" rtl="0" algn="l">
              <a:spcBef>
                <a:spcPts val="0"/>
              </a:spcBef>
              <a:spcAft>
                <a:spcPts val="0"/>
              </a:spcAft>
              <a:buNone/>
            </a:pPr>
            <a:r>
              <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We focus on the most useful information like:</a:t>
            </a:r>
            <a:endParaRPr sz="1400">
              <a:latin typeface="Montserrat"/>
              <a:ea typeface="Montserrat"/>
              <a:cs typeface="Montserrat"/>
              <a:sym typeface="Montserrat"/>
            </a:endParaRPr>
          </a:p>
          <a:p>
            <a:pPr indent="-317500" lvl="0" marL="914400" rtl="0" algn="l">
              <a:lnSpc>
                <a:spcPct val="100000"/>
              </a:lnSpc>
              <a:spcBef>
                <a:spcPts val="0"/>
              </a:spcBef>
              <a:spcAft>
                <a:spcPts val="0"/>
              </a:spcAft>
              <a:buSzPts val="1400"/>
              <a:buFont typeface="Montserrat"/>
              <a:buChar char="●"/>
            </a:pPr>
            <a:r>
              <a:rPr lang="el" sz="1400">
                <a:latin typeface="Montserrat"/>
                <a:ea typeface="Montserrat"/>
                <a:cs typeface="Montserrat"/>
                <a:sym typeface="Montserrat"/>
              </a:rPr>
              <a:t>Different curves for deaths across countries or regions,</a:t>
            </a:r>
            <a:endParaRPr sz="1400">
              <a:latin typeface="Montserrat"/>
              <a:ea typeface="Montserrat"/>
              <a:cs typeface="Montserrat"/>
              <a:sym typeface="Montserrat"/>
            </a:endParaRPr>
          </a:p>
          <a:p>
            <a:pPr indent="-317500" lvl="0" marL="914400" rtl="0" algn="l">
              <a:lnSpc>
                <a:spcPct val="100000"/>
              </a:lnSpc>
              <a:spcBef>
                <a:spcPts val="0"/>
              </a:spcBef>
              <a:spcAft>
                <a:spcPts val="0"/>
              </a:spcAft>
              <a:buSzPts val="1400"/>
              <a:buFont typeface="Montserrat"/>
              <a:buChar char="●"/>
            </a:pPr>
            <a:r>
              <a:rPr lang="el" sz="1400">
                <a:latin typeface="Montserrat"/>
                <a:ea typeface="Montserrat"/>
                <a:cs typeface="Montserrat"/>
                <a:sym typeface="Montserrat"/>
              </a:rPr>
              <a:t>Attack types,</a:t>
            </a:r>
            <a:endParaRPr sz="1400">
              <a:latin typeface="Montserrat"/>
              <a:ea typeface="Montserrat"/>
              <a:cs typeface="Montserrat"/>
              <a:sym typeface="Montserrat"/>
            </a:endParaRPr>
          </a:p>
          <a:p>
            <a:pPr indent="-317500" lvl="0" marL="914400" rtl="0" algn="l">
              <a:lnSpc>
                <a:spcPct val="100000"/>
              </a:lnSpc>
              <a:spcBef>
                <a:spcPts val="0"/>
              </a:spcBef>
              <a:spcAft>
                <a:spcPts val="0"/>
              </a:spcAft>
              <a:buSzPts val="1400"/>
              <a:buFont typeface="Montserrat"/>
              <a:buChar char="●"/>
            </a:pPr>
            <a:r>
              <a:rPr lang="el" sz="1400">
                <a:latin typeface="Montserrat"/>
                <a:ea typeface="Montserrat"/>
                <a:cs typeface="Montserrat"/>
                <a:sym typeface="Montserrat"/>
              </a:rPr>
              <a:t>Weapon types used,</a:t>
            </a:r>
            <a:endParaRPr sz="1400">
              <a:latin typeface="Montserrat"/>
              <a:ea typeface="Montserrat"/>
              <a:cs typeface="Montserrat"/>
              <a:sym typeface="Montserrat"/>
            </a:endParaRPr>
          </a:p>
          <a:p>
            <a:pPr indent="-317500" lvl="0" marL="914400" rtl="0" algn="l">
              <a:lnSpc>
                <a:spcPct val="100000"/>
              </a:lnSpc>
              <a:spcBef>
                <a:spcPts val="0"/>
              </a:spcBef>
              <a:spcAft>
                <a:spcPts val="0"/>
              </a:spcAft>
              <a:buSzPts val="1400"/>
              <a:buFont typeface="Montserrat"/>
              <a:buChar char="●"/>
            </a:pPr>
            <a:r>
              <a:rPr lang="el" sz="1400">
                <a:latin typeface="Montserrat"/>
                <a:ea typeface="Montserrat"/>
                <a:cs typeface="Montserrat"/>
                <a:sym typeface="Montserrat"/>
              </a:rPr>
              <a:t>Wounded etc</a:t>
            </a:r>
            <a:endParaRPr sz="14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384375" y="2026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Visualization examples</a:t>
            </a:r>
            <a:endParaRPr b="1"/>
          </a:p>
        </p:txBody>
      </p:sp>
      <p:sp>
        <p:nvSpPr>
          <p:cNvPr id="239" name="Google Shape;239;p28"/>
          <p:cNvSpPr txBox="1"/>
          <p:nvPr/>
        </p:nvSpPr>
        <p:spPr>
          <a:xfrm>
            <a:off x="1477000" y="816700"/>
            <a:ext cx="5004600" cy="5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a:solidFill>
                  <a:srgbClr val="FFFFFF"/>
                </a:solidFill>
                <a:latin typeface="Montserrat"/>
                <a:ea typeface="Montserrat"/>
                <a:cs typeface="Montserrat"/>
                <a:sym typeface="Montserrat"/>
              </a:rPr>
              <a:t>Terrorist Attacks Per Year </a:t>
            </a:r>
            <a:endParaRPr>
              <a:solidFill>
                <a:srgbClr val="FFFFFF"/>
              </a:solidFill>
              <a:latin typeface="Montserrat"/>
              <a:ea typeface="Montserrat"/>
              <a:cs typeface="Montserrat"/>
              <a:sym typeface="Montserrat"/>
            </a:endParaRPr>
          </a:p>
        </p:txBody>
      </p:sp>
      <p:pic>
        <p:nvPicPr>
          <p:cNvPr id="240" name="Google Shape;240;p28"/>
          <p:cNvPicPr preferRelativeResize="0"/>
          <p:nvPr/>
        </p:nvPicPr>
        <p:blipFill>
          <a:blip r:embed="rId3">
            <a:alphaModFix/>
          </a:blip>
          <a:stretch>
            <a:fillRect/>
          </a:stretch>
        </p:blipFill>
        <p:spPr>
          <a:xfrm>
            <a:off x="1384375" y="1198025"/>
            <a:ext cx="7235701" cy="3831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Drill Down Report</a:t>
            </a:r>
            <a:endParaRPr b="1"/>
          </a:p>
          <a:p>
            <a:pPr indent="0" lvl="0" marL="0" rtl="0" algn="ctr">
              <a:spcBef>
                <a:spcPts val="0"/>
              </a:spcBef>
              <a:spcAft>
                <a:spcPts val="0"/>
              </a:spcAft>
              <a:buNone/>
            </a:pPr>
            <a:r>
              <a:rPr b="1" lang="el"/>
              <a:t>(From Year to Month)</a:t>
            </a:r>
            <a:endParaRPr b="1"/>
          </a:p>
        </p:txBody>
      </p:sp>
      <p:pic>
        <p:nvPicPr>
          <p:cNvPr id="246" name="Google Shape;246;p29"/>
          <p:cNvPicPr preferRelativeResize="0"/>
          <p:nvPr/>
        </p:nvPicPr>
        <p:blipFill>
          <a:blip r:embed="rId3">
            <a:alphaModFix/>
          </a:blip>
          <a:stretch>
            <a:fillRect/>
          </a:stretch>
        </p:blipFill>
        <p:spPr>
          <a:xfrm>
            <a:off x="677775" y="1403875"/>
            <a:ext cx="8035673" cy="3497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1297500" y="332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Drill Down Report</a:t>
            </a:r>
            <a:endParaRPr b="1"/>
          </a:p>
          <a:p>
            <a:pPr indent="0" lvl="0" marL="0" rtl="0" algn="ctr">
              <a:spcBef>
                <a:spcPts val="0"/>
              </a:spcBef>
              <a:spcAft>
                <a:spcPts val="0"/>
              </a:spcAft>
              <a:buNone/>
            </a:pPr>
            <a:r>
              <a:rPr b="1" lang="el"/>
              <a:t>(From Month to Day)</a:t>
            </a:r>
            <a:endParaRPr b="1"/>
          </a:p>
        </p:txBody>
      </p:sp>
      <p:pic>
        <p:nvPicPr>
          <p:cNvPr id="252" name="Google Shape;252;p30"/>
          <p:cNvPicPr preferRelativeResize="0"/>
          <p:nvPr/>
        </p:nvPicPr>
        <p:blipFill>
          <a:blip r:embed="rId3">
            <a:alphaModFix/>
          </a:blip>
          <a:stretch>
            <a:fillRect/>
          </a:stretch>
        </p:blipFill>
        <p:spPr>
          <a:xfrm>
            <a:off x="835550" y="1246850"/>
            <a:ext cx="7827077" cy="3782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Top attack types, Kills by Terrorist name and Kills by City</a:t>
            </a:r>
            <a:endParaRPr b="1"/>
          </a:p>
        </p:txBody>
      </p:sp>
      <p:pic>
        <p:nvPicPr>
          <p:cNvPr id="258" name="Google Shape;258;p31"/>
          <p:cNvPicPr preferRelativeResize="0"/>
          <p:nvPr/>
        </p:nvPicPr>
        <p:blipFill>
          <a:blip r:embed="rId3">
            <a:alphaModFix/>
          </a:blip>
          <a:stretch>
            <a:fillRect/>
          </a:stretch>
        </p:blipFill>
        <p:spPr>
          <a:xfrm>
            <a:off x="1097175" y="1307850"/>
            <a:ext cx="7758601" cy="3641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463250"/>
            <a:ext cx="7038900" cy="5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Business Goals - Description of the problem</a:t>
            </a:r>
            <a:endParaRPr b="1"/>
          </a:p>
        </p:txBody>
      </p:sp>
      <p:sp>
        <p:nvSpPr>
          <p:cNvPr id="141" name="Google Shape;141;p14"/>
          <p:cNvSpPr txBox="1"/>
          <p:nvPr>
            <p:ph idx="1" type="body"/>
          </p:nvPr>
        </p:nvSpPr>
        <p:spPr>
          <a:xfrm>
            <a:off x="1297500" y="1446325"/>
            <a:ext cx="7038900" cy="2654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l" sz="1400">
                <a:solidFill>
                  <a:srgbClr val="FFFFFF"/>
                </a:solidFill>
                <a:latin typeface="Montserrat"/>
                <a:ea typeface="Montserrat"/>
                <a:cs typeface="Montserrat"/>
                <a:sym typeface="Montserrat"/>
              </a:rPr>
              <a:t>Main Goal:</a:t>
            </a:r>
            <a:r>
              <a:rPr lang="el" sz="1400">
                <a:solidFill>
                  <a:srgbClr val="FFFFFF"/>
                </a:solidFill>
                <a:latin typeface="Montserrat"/>
                <a:ea typeface="Montserrat"/>
                <a:cs typeface="Montserrat"/>
                <a:sym typeface="Montserrat"/>
              </a:rPr>
              <a:t> Using descriptive analytics to understand Global Terrorism Events and analyze the consequences. </a:t>
            </a:r>
            <a:endParaRPr sz="1400">
              <a:solidFill>
                <a:srgbClr val="FFFFFF"/>
              </a:solidFill>
              <a:latin typeface="Montserrat"/>
              <a:ea typeface="Montserrat"/>
              <a:cs typeface="Montserrat"/>
              <a:sym typeface="Montserrat"/>
            </a:endParaRPr>
          </a:p>
          <a:p>
            <a:pPr indent="-304800" lvl="0" marL="457200" rtl="0" algn="l">
              <a:spcBef>
                <a:spcPts val="120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Are terrorist attacks increasing or decreasing over the years?</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Are there months that the number of terrorist attacks are significantly more?  </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In which locations do the terrorist attacks mainly take place? </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What are the main types of the attacks?</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What weapons are used more in each attack?</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What are the consequences of each attack type? </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Is there any difference in the consequences across the regions?</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What has happened to our country across the years concerning terrorist attacks?</a:t>
            </a:r>
            <a:endParaRPr sz="1200">
              <a:solidFill>
                <a:srgbClr val="FFFFFF"/>
              </a:solidFill>
              <a:latin typeface="Montserrat"/>
              <a:ea typeface="Montserrat"/>
              <a:cs typeface="Montserrat"/>
              <a:sym typeface="Montserrat"/>
            </a:endParaRPr>
          </a:p>
          <a:p>
            <a:pPr indent="0" lvl="0" marL="457200" rtl="0" algn="l">
              <a:spcBef>
                <a:spcPts val="1200"/>
              </a:spcBef>
              <a:spcAft>
                <a:spcPts val="0"/>
              </a:spcAft>
              <a:buNone/>
            </a:pPr>
            <a:r>
              <a:t/>
            </a:r>
            <a:endParaRPr sz="1400">
              <a:solidFill>
                <a:srgbClr val="FFFFFF"/>
              </a:solidFill>
              <a:latin typeface="Montserrat"/>
              <a:ea typeface="Montserrat"/>
              <a:cs typeface="Montserrat"/>
              <a:sym typeface="Montserrat"/>
            </a:endParaRPr>
          </a:p>
          <a:p>
            <a:pPr indent="0" lvl="0" marL="457200" rtl="0" algn="l">
              <a:spcBef>
                <a:spcPts val="12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1233575" y="190175"/>
            <a:ext cx="70389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Consequences</a:t>
            </a:r>
            <a:endParaRPr b="1"/>
          </a:p>
        </p:txBody>
      </p:sp>
      <p:pic>
        <p:nvPicPr>
          <p:cNvPr id="264" name="Google Shape;264;p32"/>
          <p:cNvPicPr preferRelativeResize="0"/>
          <p:nvPr/>
        </p:nvPicPr>
        <p:blipFill>
          <a:blip r:embed="rId3">
            <a:alphaModFix/>
          </a:blip>
          <a:stretch>
            <a:fillRect/>
          </a:stretch>
        </p:blipFill>
        <p:spPr>
          <a:xfrm>
            <a:off x="479775" y="920950"/>
            <a:ext cx="8538627" cy="4025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1339450" y="393750"/>
            <a:ext cx="6996900" cy="62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Drill through from Attack Type </a:t>
            </a:r>
            <a:endParaRPr b="1"/>
          </a:p>
        </p:txBody>
      </p:sp>
      <p:pic>
        <p:nvPicPr>
          <p:cNvPr id="270" name="Google Shape;270;p33"/>
          <p:cNvPicPr preferRelativeResize="0"/>
          <p:nvPr/>
        </p:nvPicPr>
        <p:blipFill>
          <a:blip r:embed="rId3">
            <a:alphaModFix/>
          </a:blip>
          <a:stretch>
            <a:fillRect/>
          </a:stretch>
        </p:blipFill>
        <p:spPr>
          <a:xfrm>
            <a:off x="1614072" y="929800"/>
            <a:ext cx="6290001" cy="4213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1297500" y="393750"/>
            <a:ext cx="7038900" cy="56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Overview for Greece</a:t>
            </a:r>
            <a:endParaRPr b="1"/>
          </a:p>
        </p:txBody>
      </p:sp>
      <p:pic>
        <p:nvPicPr>
          <p:cNvPr id="276" name="Google Shape;276;p34"/>
          <p:cNvPicPr preferRelativeResize="0"/>
          <p:nvPr/>
        </p:nvPicPr>
        <p:blipFill>
          <a:blip r:embed="rId3">
            <a:alphaModFix/>
          </a:blip>
          <a:stretch>
            <a:fillRect/>
          </a:stretch>
        </p:blipFill>
        <p:spPr>
          <a:xfrm>
            <a:off x="1089700" y="953850"/>
            <a:ext cx="7847374" cy="40756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Interesting points about Greece</a:t>
            </a:r>
            <a:endParaRPr b="1"/>
          </a:p>
        </p:txBody>
      </p:sp>
      <p:sp>
        <p:nvSpPr>
          <p:cNvPr id="282" name="Google Shape;282;p35"/>
          <p:cNvSpPr txBox="1"/>
          <p:nvPr>
            <p:ph idx="1" type="body"/>
          </p:nvPr>
        </p:nvSpPr>
        <p:spPr>
          <a:xfrm>
            <a:off x="1221575" y="1567563"/>
            <a:ext cx="42327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Total number of attacks: 1275</a:t>
            </a:r>
            <a:endParaRPr sz="1400">
              <a:latin typeface="Montserrat"/>
              <a:ea typeface="Montserrat"/>
              <a:cs typeface="Montserrat"/>
              <a:sym typeface="Montserrat"/>
            </a:endParaRPr>
          </a:p>
          <a:p>
            <a:pPr indent="0" lvl="0" marL="457200" rtl="0" algn="l">
              <a:spcBef>
                <a:spcPts val="0"/>
              </a:spcBef>
              <a:spcAft>
                <a:spcPts val="0"/>
              </a:spcAft>
              <a:buNone/>
            </a:pPr>
            <a:r>
              <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Most frequent attack types are bombing/explosion and facility/infrastructure.</a:t>
            </a:r>
            <a:endParaRPr sz="1400">
              <a:latin typeface="Montserrat"/>
              <a:ea typeface="Montserrat"/>
              <a:cs typeface="Montserrat"/>
              <a:sym typeface="Montserrat"/>
            </a:endParaRPr>
          </a:p>
          <a:p>
            <a:pPr indent="0" lvl="0" marL="457200" rtl="0" algn="l">
              <a:spcBef>
                <a:spcPts val="0"/>
              </a:spcBef>
              <a:spcAft>
                <a:spcPts val="0"/>
              </a:spcAft>
              <a:buNone/>
            </a:pPr>
            <a:r>
              <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Pick year: 2008-2009</a:t>
            </a:r>
            <a:endParaRPr sz="1400">
              <a:latin typeface="Montserrat"/>
              <a:ea typeface="Montserrat"/>
              <a:cs typeface="Montserrat"/>
              <a:sym typeface="Montserrat"/>
            </a:endParaRPr>
          </a:p>
          <a:p>
            <a:pPr indent="0" lvl="0" marL="457200" rtl="0" algn="l">
              <a:spcBef>
                <a:spcPts val="0"/>
              </a:spcBef>
              <a:spcAft>
                <a:spcPts val="0"/>
              </a:spcAft>
              <a:buNone/>
            </a:pPr>
            <a:r>
              <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Total deaths: 1829</a:t>
            </a:r>
            <a:endParaRPr sz="1400">
              <a:latin typeface="Montserrat"/>
              <a:ea typeface="Montserrat"/>
              <a:cs typeface="Montserrat"/>
              <a:sym typeface="Montserrat"/>
            </a:endParaRPr>
          </a:p>
        </p:txBody>
      </p:sp>
      <p:pic>
        <p:nvPicPr>
          <p:cNvPr id="283" name="Google Shape;283;p35"/>
          <p:cNvPicPr preferRelativeResize="0"/>
          <p:nvPr/>
        </p:nvPicPr>
        <p:blipFill>
          <a:blip r:embed="rId3">
            <a:alphaModFix/>
          </a:blip>
          <a:stretch>
            <a:fillRect/>
          </a:stretch>
        </p:blipFill>
        <p:spPr>
          <a:xfrm>
            <a:off x="5313975" y="1081125"/>
            <a:ext cx="3287325" cy="388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b="1" lang="el">
                <a:solidFill>
                  <a:srgbClr val="FFFFFF"/>
                </a:solidFill>
              </a:rPr>
              <a:t>Conclusions</a:t>
            </a:r>
            <a:r>
              <a:rPr b="1" lang="el">
                <a:solidFill>
                  <a:srgbClr val="000000"/>
                </a:solidFill>
              </a:rPr>
              <a:t> </a:t>
            </a:r>
            <a:endParaRPr b="1"/>
          </a:p>
        </p:txBody>
      </p:sp>
      <p:sp>
        <p:nvSpPr>
          <p:cNvPr id="289" name="Google Shape;289;p36"/>
          <p:cNvSpPr txBox="1"/>
          <p:nvPr>
            <p:ph idx="1" type="body"/>
          </p:nvPr>
        </p:nvSpPr>
        <p:spPr>
          <a:xfrm>
            <a:off x="1419150" y="1194350"/>
            <a:ext cx="7038900" cy="2911200"/>
          </a:xfrm>
          <a:prstGeom prst="rect">
            <a:avLst/>
          </a:prstGeom>
        </p:spPr>
        <p:txBody>
          <a:bodyPr anchorCtr="0" anchor="t" bIns="91425" lIns="91425" spcFirstLastPara="1" rIns="91425" wrap="square" tIns="91425">
            <a:noAutofit/>
          </a:bodyPr>
          <a:lstStyle/>
          <a:p>
            <a:pPr indent="-304800" lvl="0" marL="914400" rtl="0" algn="l">
              <a:spcBef>
                <a:spcPts val="120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The number of attacks is increasing since 2012. The year with the most attacks is 2014, with a total number of 16.903 events.</a:t>
            </a:r>
            <a:endParaRPr sz="1200">
              <a:solidFill>
                <a:srgbClr val="FFFFFF"/>
              </a:solidFill>
              <a:latin typeface="Montserrat"/>
              <a:ea typeface="Montserrat"/>
              <a:cs typeface="Montserrat"/>
              <a:sym typeface="Montserrat"/>
            </a:endParaRPr>
          </a:p>
          <a:p>
            <a:pPr indent="-304800" lvl="0" marL="914400" rtl="0" algn="l">
              <a:spcBef>
                <a:spcPts val="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The most Terrorism attacks occurred in the Middle East &amp; North Africa, with a total number of 50.474.</a:t>
            </a:r>
            <a:endParaRPr sz="1200">
              <a:solidFill>
                <a:srgbClr val="FFFFFF"/>
              </a:solidFill>
              <a:latin typeface="Montserrat"/>
              <a:ea typeface="Montserrat"/>
              <a:cs typeface="Montserrat"/>
              <a:sym typeface="Montserrat"/>
            </a:endParaRPr>
          </a:p>
          <a:p>
            <a:pPr indent="-304800" lvl="0" marL="914400" rtl="0" algn="l">
              <a:spcBef>
                <a:spcPts val="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The 2 types with most attacks are Bombing/Exploisoning and Armed Assault.</a:t>
            </a:r>
            <a:endParaRPr sz="1200">
              <a:solidFill>
                <a:srgbClr val="FFFFFF"/>
              </a:solidFill>
              <a:latin typeface="Montserrat"/>
              <a:ea typeface="Montserrat"/>
              <a:cs typeface="Montserrat"/>
              <a:sym typeface="Montserrat"/>
            </a:endParaRPr>
          </a:p>
          <a:p>
            <a:pPr indent="-304800" lvl="0" marL="914400" rtl="0" algn="l">
              <a:spcBef>
                <a:spcPts val="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The most effective attack is Armed Assault because in each event the average number of deaths and wounded is more (2.44 average number of deaths and 3.18 average number of wounded).</a:t>
            </a:r>
            <a:endParaRPr sz="1200">
              <a:solidFill>
                <a:srgbClr val="FFFFFF"/>
              </a:solidFill>
              <a:latin typeface="Montserrat"/>
              <a:ea typeface="Montserrat"/>
              <a:cs typeface="Montserrat"/>
              <a:sym typeface="Montserrat"/>
            </a:endParaRPr>
          </a:p>
          <a:p>
            <a:pPr indent="-304800" lvl="0" marL="914400" rtl="0" algn="l">
              <a:spcBef>
                <a:spcPts val="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The Islamic State of Iraq and the Levant (ISIL) and Taliban are those terrorists that kill most people.</a:t>
            </a:r>
            <a:endParaRPr sz="1200">
              <a:solidFill>
                <a:srgbClr val="FFFFFF"/>
              </a:solidFill>
              <a:latin typeface="Montserrat"/>
              <a:ea typeface="Montserrat"/>
              <a:cs typeface="Montserrat"/>
              <a:sym typeface="Montserrat"/>
            </a:endParaRPr>
          </a:p>
          <a:p>
            <a:pPr indent="-304800" lvl="0" marL="914400" rtl="0" algn="l">
              <a:spcBef>
                <a:spcPts val="0"/>
              </a:spcBef>
              <a:spcAft>
                <a:spcPts val="0"/>
              </a:spcAft>
              <a:buClr>
                <a:srgbClr val="FFFFFF"/>
              </a:buClr>
              <a:buSzPts val="1200"/>
              <a:buFont typeface="Montserrat"/>
              <a:buChar char="●"/>
            </a:pPr>
            <a:r>
              <a:rPr lang="el" sz="1200">
                <a:solidFill>
                  <a:srgbClr val="FFFFFF"/>
                </a:solidFill>
                <a:latin typeface="Montserrat"/>
                <a:ea typeface="Montserrat"/>
                <a:cs typeface="Montserrat"/>
                <a:sym typeface="Montserrat"/>
              </a:rPr>
              <a:t>Baghdad and Mosul are the cities in where most people are killed. </a:t>
            </a:r>
            <a:endParaRPr sz="1200">
              <a:solidFill>
                <a:srgbClr val="FFFFFF"/>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3" name="Shape 293"/>
        <p:cNvGrpSpPr/>
        <p:nvPr/>
      </p:nvGrpSpPr>
      <p:grpSpPr>
        <a:xfrm>
          <a:off x="0" y="0"/>
          <a:ext cx="0" cy="0"/>
          <a:chOff x="0" y="0"/>
          <a:chExt cx="0" cy="0"/>
        </a:xfrm>
      </p:grpSpPr>
      <p:sp>
        <p:nvSpPr>
          <p:cNvPr id="294" name="Google Shape;294;p37"/>
          <p:cNvSpPr txBox="1"/>
          <p:nvPr>
            <p:ph idx="1" type="body"/>
          </p:nvPr>
        </p:nvSpPr>
        <p:spPr>
          <a:xfrm>
            <a:off x="3257850" y="4169825"/>
            <a:ext cx="2628300" cy="675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l" sz="2600">
                <a:latin typeface="Montserrat Black"/>
                <a:ea typeface="Montserrat Black"/>
                <a:cs typeface="Montserrat Black"/>
                <a:sym typeface="Montserrat Black"/>
              </a:rPr>
              <a:t>Thank You! </a:t>
            </a:r>
            <a:endParaRPr sz="2600">
              <a:latin typeface="Montserrat Black"/>
              <a:ea typeface="Montserrat Black"/>
              <a:cs typeface="Montserrat Black"/>
              <a:sym typeface="Montserrat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63250"/>
            <a:ext cx="7038900" cy="5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Description of Data Source</a:t>
            </a:r>
            <a:endParaRPr b="1"/>
          </a:p>
        </p:txBody>
      </p:sp>
      <p:sp>
        <p:nvSpPr>
          <p:cNvPr id="147" name="Google Shape;147;p15"/>
          <p:cNvSpPr txBox="1"/>
          <p:nvPr>
            <p:ph idx="1" type="body"/>
          </p:nvPr>
        </p:nvSpPr>
        <p:spPr>
          <a:xfrm>
            <a:off x="1297500" y="1554050"/>
            <a:ext cx="7038900" cy="1816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FFFFF"/>
              </a:buClr>
              <a:buSzPts val="1400"/>
              <a:buFont typeface="Montserrat"/>
              <a:buChar char="●"/>
            </a:pPr>
            <a:r>
              <a:rPr lang="el" sz="1400">
                <a:solidFill>
                  <a:srgbClr val="FFFFFF"/>
                </a:solidFill>
                <a:latin typeface="Montserrat"/>
                <a:ea typeface="Montserrat"/>
                <a:cs typeface="Montserrat"/>
                <a:sym typeface="Montserrat"/>
              </a:rPr>
              <a:t>Global Terrorism Database from Kaggle.</a:t>
            </a:r>
            <a:endParaRPr sz="1400">
              <a:solidFill>
                <a:srgbClr val="FFFFFF"/>
              </a:solidFill>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1400">
              <a:solidFill>
                <a:srgbClr val="FFFFFF"/>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FFFFFF"/>
              </a:buClr>
              <a:buSzPts val="1400"/>
              <a:buFont typeface="Montserrat"/>
              <a:buChar char="●"/>
            </a:pPr>
            <a:r>
              <a:rPr lang="el" sz="1400">
                <a:solidFill>
                  <a:srgbClr val="FFFFFF"/>
                </a:solidFill>
                <a:latin typeface="Montserrat"/>
                <a:ea typeface="Montserrat"/>
                <a:cs typeface="Montserrat"/>
                <a:sym typeface="Montserrat"/>
              </a:rPr>
              <a:t>The aim is</a:t>
            </a:r>
            <a:r>
              <a:rPr lang="el" sz="1400">
                <a:solidFill>
                  <a:srgbClr val="FFFFFF"/>
                </a:solidFill>
                <a:latin typeface="Montserrat"/>
                <a:ea typeface="Montserrat"/>
                <a:cs typeface="Montserrat"/>
                <a:sym typeface="Montserrat"/>
              </a:rPr>
              <a:t> to analyze and draw conclusions about worldwide terrorism</a:t>
            </a:r>
            <a:endParaRPr sz="1400">
              <a:solidFill>
                <a:srgbClr val="FFFFFF"/>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400">
              <a:solidFill>
                <a:srgbClr val="FFFFFF"/>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FFFFFF"/>
              </a:buClr>
              <a:buSzPts val="1400"/>
              <a:buFont typeface="Montserrat"/>
              <a:buChar char="●"/>
            </a:pPr>
            <a:r>
              <a:rPr lang="el" sz="1400">
                <a:solidFill>
                  <a:srgbClr val="FFFFFF"/>
                </a:solidFill>
                <a:latin typeface="Montserrat"/>
                <a:ea typeface="Montserrat"/>
                <a:cs typeface="Montserrat"/>
                <a:sym typeface="Montserrat"/>
              </a:rPr>
              <a:t>It contains more than 180,000 terrorist attacks from 1970 until 2017 (except 1993) and it has over 100 variables on location, tactics, perpetrators, targets and outcomes</a:t>
            </a:r>
            <a:endParaRPr sz="1400">
              <a:solidFill>
                <a:srgbClr val="FFFFFF"/>
              </a:solidFill>
              <a:highlight>
                <a:schemeClr val="lt1"/>
              </a:highlight>
              <a:latin typeface="Montserrat"/>
              <a:ea typeface="Montserrat"/>
              <a:cs typeface="Montserrat"/>
              <a:sym typeface="Montserrat"/>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Data cleansing- Data Transformation</a:t>
            </a:r>
            <a:endParaRPr b="1"/>
          </a:p>
        </p:txBody>
      </p:sp>
      <p:sp>
        <p:nvSpPr>
          <p:cNvPr id="153" name="Google Shape;153;p16"/>
          <p:cNvSpPr txBox="1"/>
          <p:nvPr>
            <p:ph idx="1" type="body"/>
          </p:nvPr>
        </p:nvSpPr>
        <p:spPr>
          <a:xfrm>
            <a:off x="1297500" y="995050"/>
            <a:ext cx="7038900" cy="36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400">
                <a:latin typeface="Montserrat"/>
                <a:ea typeface="Montserrat"/>
                <a:cs typeface="Montserrat"/>
                <a:sym typeface="Montserrat"/>
              </a:rPr>
              <a:t>We used Python, R and SQL to clean and transform our data in order to load them into SQL Management Studio.</a:t>
            </a:r>
            <a:endParaRPr sz="1400">
              <a:latin typeface="Montserrat"/>
              <a:ea typeface="Montserrat"/>
              <a:cs typeface="Montserrat"/>
              <a:sym typeface="Montserrat"/>
            </a:endParaRPr>
          </a:p>
          <a:p>
            <a:pPr indent="0" lvl="0" marL="0" rtl="0" algn="l">
              <a:spcBef>
                <a:spcPts val="1600"/>
              </a:spcBef>
              <a:spcAft>
                <a:spcPts val="0"/>
              </a:spcAft>
              <a:buNone/>
            </a:pPr>
            <a:r>
              <a:rPr lang="el" sz="1400">
                <a:latin typeface="Montserrat"/>
                <a:ea typeface="Montserrat"/>
                <a:cs typeface="Montserrat"/>
                <a:sym typeface="Montserrat"/>
              </a:rPr>
              <a:t>	Challenges:</a:t>
            </a:r>
            <a:endParaRPr sz="1400">
              <a:latin typeface="Montserrat"/>
              <a:ea typeface="Montserrat"/>
              <a:cs typeface="Montserrat"/>
              <a:sym typeface="Montserrat"/>
            </a:endParaRPr>
          </a:p>
          <a:p>
            <a:pPr indent="-317500" lvl="1" marL="914400" rtl="0" algn="l">
              <a:spcBef>
                <a:spcPts val="1600"/>
              </a:spcBef>
              <a:spcAft>
                <a:spcPts val="0"/>
              </a:spcAft>
              <a:buSzPts val="1400"/>
              <a:buFont typeface="Montserrat"/>
              <a:buChar char="○"/>
            </a:pPr>
            <a:r>
              <a:rPr b="1" lang="el" sz="1400">
                <a:latin typeface="Montserrat"/>
                <a:ea typeface="Montserrat"/>
                <a:cs typeface="Montserrat"/>
                <a:sym typeface="Montserrat"/>
              </a:rPr>
              <a:t>Filtering:</a:t>
            </a:r>
            <a:r>
              <a:rPr lang="el" sz="1400">
                <a:latin typeface="Montserrat"/>
                <a:ea typeface="Montserrat"/>
                <a:cs typeface="Montserrat"/>
                <a:sym typeface="Montserrat"/>
              </a:rPr>
              <a:t> Remove columns with meaningless content and too little information</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b="1" lang="el" sz="1400">
                <a:latin typeface="Montserrat"/>
                <a:ea typeface="Montserrat"/>
                <a:cs typeface="Montserrat"/>
                <a:sym typeface="Montserrat"/>
              </a:rPr>
              <a:t>Merge multiple columns into a single column </a:t>
            </a:r>
            <a:r>
              <a:rPr lang="el" sz="1400">
                <a:latin typeface="Montserrat"/>
                <a:ea typeface="Montserrat"/>
                <a:cs typeface="Montserrat"/>
                <a:sym typeface="Montserrat"/>
              </a:rPr>
              <a:t>(Time/ Criteria)</a:t>
            </a:r>
            <a:r>
              <a:rPr b="1" lang="el" sz="1400">
                <a:latin typeface="Montserrat"/>
                <a:ea typeface="Montserrat"/>
                <a:cs typeface="Montserrat"/>
                <a:sym typeface="Montserrat"/>
              </a:rPr>
              <a:t> </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b="1" lang="el" sz="1400">
                <a:latin typeface="Montserrat"/>
                <a:ea typeface="Montserrat"/>
                <a:cs typeface="Montserrat"/>
                <a:sym typeface="Montserrat"/>
              </a:rPr>
              <a:t>Replacing values </a:t>
            </a:r>
            <a:r>
              <a:rPr lang="el" sz="1400">
                <a:latin typeface="Montserrat"/>
                <a:ea typeface="Montserrat"/>
                <a:cs typeface="Montserrat"/>
                <a:sym typeface="Montserrat"/>
              </a:rPr>
              <a:t>(e.g. -99 to 0) </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b="1" lang="el" sz="1400">
                <a:latin typeface="Montserrat"/>
                <a:ea typeface="Montserrat"/>
                <a:cs typeface="Montserrat"/>
                <a:sym typeface="Montserrat"/>
              </a:rPr>
              <a:t>Missing Values:</a:t>
            </a:r>
            <a:r>
              <a:rPr lang="el" sz="1400">
                <a:latin typeface="Montserrat"/>
                <a:ea typeface="Montserrat"/>
                <a:cs typeface="Montserrat"/>
                <a:sym typeface="Montserrat"/>
              </a:rPr>
              <a:t> Fill them, from blank to null</a:t>
            </a:r>
            <a:endParaRPr b="1" sz="1400">
              <a:latin typeface="Montserrat"/>
              <a:ea typeface="Montserrat"/>
              <a:cs typeface="Montserrat"/>
              <a:sym typeface="Montserrat"/>
            </a:endParaRPr>
          </a:p>
          <a:p>
            <a:pPr indent="-317500" lvl="1" marL="914400" marR="0" rtl="0" algn="l">
              <a:lnSpc>
                <a:spcPct val="115000"/>
              </a:lnSpc>
              <a:spcBef>
                <a:spcPts val="0"/>
              </a:spcBef>
              <a:spcAft>
                <a:spcPts val="0"/>
              </a:spcAft>
              <a:buSzPts val="1400"/>
              <a:buFont typeface="Montserrat"/>
              <a:buChar char="○"/>
            </a:pPr>
            <a:r>
              <a:rPr b="1" lang="el" sz="1400">
                <a:latin typeface="Montserrat"/>
                <a:ea typeface="Montserrat"/>
                <a:cs typeface="Montserrat"/>
                <a:sym typeface="Montserrat"/>
              </a:rPr>
              <a:t>Encoding </a:t>
            </a:r>
            <a:r>
              <a:rPr lang="el" sz="1400">
                <a:latin typeface="Montserrat"/>
                <a:ea typeface="Montserrat"/>
                <a:cs typeface="Montserrat"/>
                <a:sym typeface="Montserrat"/>
              </a:rPr>
              <a:t>some values (cities, perpetrator’s names/subnames)/ Different names for the same attribute</a:t>
            </a:r>
            <a:endParaRPr b="1" sz="1400">
              <a:latin typeface="Montserrat"/>
              <a:ea typeface="Montserrat"/>
              <a:cs typeface="Montserrat"/>
              <a:sym typeface="Montserrat"/>
            </a:endParaRPr>
          </a:p>
          <a:p>
            <a:pPr indent="0" lvl="0" marL="457200" rtl="0" algn="ctr">
              <a:spcBef>
                <a:spcPts val="1600"/>
              </a:spcBef>
              <a:spcAft>
                <a:spcPts val="0"/>
              </a:spcAft>
              <a:buNone/>
            </a:pPr>
            <a:r>
              <a:rPr lang="el" sz="1400">
                <a:solidFill>
                  <a:srgbClr val="FFFFFF"/>
                </a:solidFill>
                <a:latin typeface="Montserrat"/>
                <a:ea typeface="Montserrat"/>
                <a:cs typeface="Montserrat"/>
                <a:sym typeface="Montserrat"/>
              </a:rPr>
              <a:t>From 135 columns we ending with 41 columns in the Fact Table</a:t>
            </a:r>
            <a:r>
              <a:rPr b="1" lang="el" sz="1400">
                <a:solidFill>
                  <a:srgbClr val="FFFFFF"/>
                </a:solidFill>
                <a:latin typeface="Montserrat"/>
                <a:ea typeface="Montserrat"/>
                <a:cs typeface="Montserrat"/>
                <a:sym typeface="Montserrat"/>
              </a:rPr>
              <a:t> </a:t>
            </a:r>
            <a:endParaRPr b="1" sz="1400">
              <a:solidFill>
                <a:srgbClr val="FFFFFF"/>
              </a:solidFill>
              <a:latin typeface="Montserrat"/>
              <a:ea typeface="Montserrat"/>
              <a:cs typeface="Montserrat"/>
              <a:sym typeface="Montserrat"/>
            </a:endParaRPr>
          </a:p>
          <a:p>
            <a:pPr indent="0" lvl="0" marL="457200" rtl="0" algn="l">
              <a:spcBef>
                <a:spcPts val="1200"/>
              </a:spcBef>
              <a:spcAft>
                <a:spcPts val="160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5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Dataset preview</a:t>
            </a:r>
            <a:endParaRPr b="1"/>
          </a:p>
        </p:txBody>
      </p:sp>
      <p:pic>
        <p:nvPicPr>
          <p:cNvPr id="159" name="Google Shape;159;p17"/>
          <p:cNvPicPr preferRelativeResize="0"/>
          <p:nvPr/>
        </p:nvPicPr>
        <p:blipFill rotWithShape="1">
          <a:blip r:embed="rId3">
            <a:alphaModFix/>
          </a:blip>
          <a:srcRect b="0" l="0" r="0" t="22708"/>
          <a:stretch/>
        </p:blipFill>
        <p:spPr>
          <a:xfrm>
            <a:off x="588100" y="1398700"/>
            <a:ext cx="8227449" cy="3486600"/>
          </a:xfrm>
          <a:prstGeom prst="rect">
            <a:avLst/>
          </a:prstGeom>
          <a:noFill/>
          <a:ln>
            <a:noFill/>
          </a:ln>
        </p:spPr>
      </p:pic>
      <p:sp>
        <p:nvSpPr>
          <p:cNvPr id="160" name="Google Shape;160;p17"/>
          <p:cNvSpPr txBox="1"/>
          <p:nvPr>
            <p:ph idx="1" type="body"/>
          </p:nvPr>
        </p:nvSpPr>
        <p:spPr>
          <a:xfrm>
            <a:off x="1297500" y="1042500"/>
            <a:ext cx="7038900" cy="41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The first look of the dataset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ETL</a:t>
            </a:r>
            <a:endParaRPr b="1"/>
          </a:p>
        </p:txBody>
      </p:sp>
      <p:sp>
        <p:nvSpPr>
          <p:cNvPr id="166" name="Google Shape;166;p18"/>
          <p:cNvSpPr txBox="1"/>
          <p:nvPr>
            <p:ph idx="1" type="body"/>
          </p:nvPr>
        </p:nvSpPr>
        <p:spPr>
          <a:xfrm>
            <a:off x="1297500" y="104250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Creation of the Fact Table using Python and R</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Turn dimensions into numeric values (e.g Attack type Assassination is 1)</a:t>
            </a:r>
            <a:endParaRPr sz="1400">
              <a:latin typeface="Montserrat"/>
              <a:ea typeface="Montserrat"/>
              <a:cs typeface="Montserrat"/>
              <a:sym typeface="Montserrat"/>
            </a:endParaRPr>
          </a:p>
          <a:p>
            <a:pPr indent="0" lvl="0" marL="457200" rtl="0" algn="l">
              <a:spcBef>
                <a:spcPts val="1600"/>
              </a:spcBef>
              <a:spcAft>
                <a:spcPts val="1600"/>
              </a:spcAft>
              <a:buNone/>
            </a:pPr>
            <a:r>
              <a:t/>
            </a:r>
            <a:endParaRPr/>
          </a:p>
        </p:txBody>
      </p:sp>
      <p:pic>
        <p:nvPicPr>
          <p:cNvPr id="167" name="Google Shape;167;p18"/>
          <p:cNvPicPr preferRelativeResize="0"/>
          <p:nvPr/>
        </p:nvPicPr>
        <p:blipFill>
          <a:blip r:embed="rId3">
            <a:alphaModFix/>
          </a:blip>
          <a:stretch>
            <a:fillRect/>
          </a:stretch>
        </p:blipFill>
        <p:spPr>
          <a:xfrm>
            <a:off x="276500" y="1642675"/>
            <a:ext cx="8579274" cy="338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66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Load &amp; </a:t>
            </a:r>
            <a:r>
              <a:rPr b="1" lang="el"/>
              <a:t>Snowflake schema creation</a:t>
            </a:r>
            <a:endParaRPr b="1"/>
          </a:p>
        </p:txBody>
      </p:sp>
      <p:sp>
        <p:nvSpPr>
          <p:cNvPr id="173" name="Google Shape;173;p19"/>
          <p:cNvSpPr txBox="1"/>
          <p:nvPr>
            <p:ph idx="1" type="body"/>
          </p:nvPr>
        </p:nvSpPr>
        <p:spPr>
          <a:xfrm>
            <a:off x="927050" y="1567550"/>
            <a:ext cx="74094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Creation of the database in SQL Management Studio</a:t>
            </a:r>
            <a:endParaRPr sz="1400">
              <a:latin typeface="Montserrat"/>
              <a:ea typeface="Montserrat"/>
              <a:cs typeface="Montserrat"/>
              <a:sym typeface="Montserrat"/>
            </a:endParaRPr>
          </a:p>
          <a:p>
            <a:pPr indent="0" lvl="0" marL="457200" rtl="0" algn="l">
              <a:spcBef>
                <a:spcPts val="0"/>
              </a:spcBef>
              <a:spcAft>
                <a:spcPts val="0"/>
              </a:spcAft>
              <a:buNone/>
            </a:pPr>
            <a:r>
              <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Import the fact table and all the dimensional tables with the respective properties</a:t>
            </a:r>
            <a:endParaRPr sz="1400">
              <a:latin typeface="Montserrat"/>
              <a:ea typeface="Montserrat"/>
              <a:cs typeface="Montserrat"/>
              <a:sym typeface="Montserrat"/>
            </a:endParaRPr>
          </a:p>
          <a:p>
            <a:pPr indent="0" lvl="0" marL="457200" rtl="0" algn="l">
              <a:spcBef>
                <a:spcPts val="0"/>
              </a:spcBef>
              <a:spcAft>
                <a:spcPts val="0"/>
              </a:spcAft>
              <a:buNone/>
            </a:pPr>
            <a:r>
              <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Set all the primary and foreign keys</a:t>
            </a:r>
            <a:endParaRPr sz="1400">
              <a:latin typeface="Montserrat"/>
              <a:ea typeface="Montserrat"/>
              <a:cs typeface="Montserrat"/>
              <a:sym typeface="Montserrat"/>
            </a:endParaRPr>
          </a:p>
          <a:p>
            <a:pPr indent="0" lvl="0" marL="457200" rtl="0" algn="l">
              <a:spcBef>
                <a:spcPts val="0"/>
              </a:spcBef>
              <a:spcAft>
                <a:spcPts val="0"/>
              </a:spcAft>
              <a:buNone/>
            </a:pPr>
            <a:r>
              <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Confirm that everything works well</a:t>
            </a:r>
            <a:endParaRPr sz="1400">
              <a:latin typeface="Montserrat"/>
              <a:ea typeface="Montserrat"/>
              <a:cs typeface="Montserrat"/>
              <a:sym typeface="Montserrat"/>
            </a:endParaRPr>
          </a:p>
          <a:p>
            <a:pPr indent="0" lvl="0" marL="457200" rtl="0" algn="l">
              <a:spcBef>
                <a:spcPts val="0"/>
              </a:spcBef>
              <a:spcAft>
                <a:spcPts val="0"/>
              </a:spcAft>
              <a:buNone/>
            </a:pPr>
            <a:r>
              <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l" sz="1400">
                <a:latin typeface="Montserrat"/>
                <a:ea typeface="Montserrat"/>
                <a:cs typeface="Montserrat"/>
                <a:sym typeface="Montserrat"/>
              </a:rPr>
              <a:t>Export the final snowflake  schema</a:t>
            </a:r>
            <a:endParaRPr sz="14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2482300" y="77250"/>
            <a:ext cx="6597101" cy="4991025"/>
          </a:xfrm>
          <a:prstGeom prst="rect">
            <a:avLst/>
          </a:prstGeom>
          <a:noFill/>
          <a:ln>
            <a:noFill/>
          </a:ln>
        </p:spPr>
      </p:pic>
      <p:sp>
        <p:nvSpPr>
          <p:cNvPr id="179" name="Google Shape;179;p20"/>
          <p:cNvSpPr txBox="1"/>
          <p:nvPr/>
        </p:nvSpPr>
        <p:spPr>
          <a:xfrm>
            <a:off x="225900" y="1624700"/>
            <a:ext cx="2041800" cy="132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l" sz="2400">
                <a:solidFill>
                  <a:schemeClr val="lt1"/>
                </a:solidFill>
                <a:latin typeface="Montserrat"/>
                <a:ea typeface="Montserrat"/>
                <a:cs typeface="Montserrat"/>
                <a:sym typeface="Montserrat"/>
              </a:rPr>
              <a:t>Snowflake schema</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a:t>Cube design </a:t>
            </a:r>
            <a:endParaRPr b="1"/>
          </a:p>
          <a:p>
            <a:pPr indent="0" lvl="0" marL="0" rtl="0" algn="ctr">
              <a:spcBef>
                <a:spcPts val="0"/>
              </a:spcBef>
              <a:spcAft>
                <a:spcPts val="0"/>
              </a:spcAft>
              <a:buNone/>
            </a:pPr>
            <a:r>
              <a:rPr b="1" lang="el"/>
              <a:t>(Time and Criteria Cube)</a:t>
            </a:r>
            <a:endParaRPr b="1"/>
          </a:p>
        </p:txBody>
      </p:sp>
      <p:pic>
        <p:nvPicPr>
          <p:cNvPr id="185" name="Google Shape;185;p21"/>
          <p:cNvPicPr preferRelativeResize="0"/>
          <p:nvPr/>
        </p:nvPicPr>
        <p:blipFill>
          <a:blip r:embed="rId3">
            <a:alphaModFix/>
          </a:blip>
          <a:stretch>
            <a:fillRect/>
          </a:stretch>
        </p:blipFill>
        <p:spPr>
          <a:xfrm>
            <a:off x="541650" y="1567550"/>
            <a:ext cx="4030345" cy="2911200"/>
          </a:xfrm>
          <a:prstGeom prst="rect">
            <a:avLst/>
          </a:prstGeom>
          <a:noFill/>
          <a:ln>
            <a:noFill/>
          </a:ln>
        </p:spPr>
      </p:pic>
      <p:pic>
        <p:nvPicPr>
          <p:cNvPr id="186" name="Google Shape;186;p21"/>
          <p:cNvPicPr preferRelativeResize="0"/>
          <p:nvPr/>
        </p:nvPicPr>
        <p:blipFill rotWithShape="1">
          <a:blip r:embed="rId4">
            <a:alphaModFix/>
          </a:blip>
          <a:srcRect b="5490" l="2827" r="5672" t="2224"/>
          <a:stretch/>
        </p:blipFill>
        <p:spPr>
          <a:xfrm>
            <a:off x="4815250" y="1307850"/>
            <a:ext cx="4030351" cy="360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