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97" r:id="rId5"/>
    <p:sldId id="298" r:id="rId6"/>
    <p:sldId id="273" r:id="rId7"/>
    <p:sldId id="282" r:id="rId8"/>
    <p:sldId id="286" r:id="rId9"/>
    <p:sldId id="288" r:id="rId10"/>
    <p:sldId id="303" r:id="rId11"/>
    <p:sldId id="289" r:id="rId12"/>
    <p:sldId id="274" r:id="rId13"/>
    <p:sldId id="280" r:id="rId14"/>
    <p:sldId id="277" r:id="rId15"/>
    <p:sldId id="278" r:id="rId16"/>
    <p:sldId id="279" r:id="rId17"/>
    <p:sldId id="283" r:id="rId18"/>
    <p:sldId id="285" r:id="rId19"/>
    <p:sldId id="290" r:id="rId20"/>
    <p:sldId id="291" r:id="rId21"/>
    <p:sldId id="292" r:id="rId22"/>
    <p:sldId id="293" r:id="rId23"/>
    <p:sldId id="295" r:id="rId24"/>
    <p:sldId id="299" r:id="rId25"/>
    <p:sldId id="301" r:id="rId26"/>
    <p:sldId id="300" r:id="rId27"/>
    <p:sldId id="296" r:id="rId28"/>
    <p:sldId id="302" r:id="rId29"/>
    <p:sldId id="30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58B7E-BBC5-4DEF-9B25-35D1438DA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B06680-C1A9-4DC2-974B-ACB2CBF64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3308C9-18F3-44D9-B3C9-5C8363D7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35B0D6-9175-45D1-8BC0-5F7908B7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3BEB74-AB3A-4824-97A5-EBC37CBD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62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11DE5-5FED-40DB-8FAF-8A850A6F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0F4813-6F02-47B1-9530-E8A9736ED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17439-FB72-4119-80A3-8C31705B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823662-D902-4C88-BD05-1A389B56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0A7C5D-F558-4440-B03B-83C57243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4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7063C9-1BA3-41A9-9F13-C789A660F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DCD9B4-53E9-4919-B013-07A1E8D0A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CD4B0B-E1A0-4938-B37C-843F4703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07B6A-3153-4103-9EDE-F73F933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C61EF2-B254-4F91-8435-063E2B7E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6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4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7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7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6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43910-BBD1-4491-A30F-90E9796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E5094-9541-4E72-A4CF-F623D2D0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E3092B-A303-49EB-8F7B-0C2D6B9E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FC05C4-D76D-4544-A881-7976EFDE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76B106-9887-4EEE-9BC9-A19D8414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97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1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9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1B356-E6DC-4392-9C9F-E7FFD331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84A73B-0309-4A31-A01B-929ED49C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040C13-3601-4EB7-9999-9C864711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A02DA7-F162-4790-93C4-E8537E97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06003E-4EA1-48D7-8CBA-9BBADDDF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34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65873-22B3-4E1E-9EAE-6BA09E9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7200F-919F-4C16-84AE-FE2682E1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75635A-4326-4A1F-956E-55195D691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7270A1-CE03-4A11-B3FF-7149113D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C693F1-51B0-4659-9340-F16D5ED2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B99684-D362-4724-A7D3-82F9AFBF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5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3530F-B28E-4F3D-987A-2B0F99B4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9514F6-20E8-4939-8E89-C942B710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A023F7-3753-476F-AA95-B2211B449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3D3312-745D-4B5D-A93B-61324D77C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E011CB-9E86-4132-86BE-8D0A8C5D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52946E-DAE3-4596-A0E2-CD976FA7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C303C6-8440-4BC2-99AF-60655CED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C6D9C9-C622-475D-8A67-119CE598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1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D2628-3349-4072-BB21-07CFD079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4BE8CD-F7B5-4321-A064-56618B9E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28597E-0AA6-4290-824E-03A8C3E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F86809-6AF5-4DBF-8ECB-72BF5167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9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9AE61E-C018-4FAB-9D56-5E76A146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F0A631-9911-4DC4-A98D-F1394F1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9898EE-EF95-4D3D-82C2-4B175B69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9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E1D7F-EF23-4576-9CA8-DCC01536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D51998-3677-405C-9310-345E0497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07702D-6A9E-4B63-9AAA-9F9A13861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C1A302-6EB7-4827-8A89-2880B240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B57306-76FD-437F-8818-6D4F6E07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4828A4-645C-4CD4-B71E-929662D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4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9EFC9-EAE6-4A0C-AED0-5E1767E1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280B77C-367C-4C26-AA22-33E034DF6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711850-467A-402E-AF81-D4AF926D1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9535B6-8C73-47E6-A44A-DEEDE930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CB198-8FA3-43D4-A1E8-8A7FC907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11C509-33B0-4D97-9FF3-695F3D4A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0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BA75A5-C0F0-4718-B471-B732ACDC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31EC7-8896-4B6A-AE31-78A1E4F3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20F38-953A-46C0-86E3-9D202E7D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FA92-F249-452F-9DED-4F1A6F6319C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F43F5B-66B4-477A-B8CB-B983C9E6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55AD1-C567-4536-B3DC-7FDBE4A07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130C-2A35-4E93-A141-D8A30812A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08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5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hc.org.tw/" TargetMode="External"/><Relationship Id="rId2" Type="http://schemas.openxmlformats.org/officeDocument/2006/relationships/hyperlink" Target="http://linux.vbird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anaconda.com/products/individual" TargetMode="External"/><Relationship Id="rId5" Type="http://schemas.openxmlformats.org/officeDocument/2006/relationships/hyperlink" Target="https://slurm.schedmd.com/documentation.html" TargetMode="External"/><Relationship Id="rId4" Type="http://schemas.openxmlformats.org/officeDocument/2006/relationships/hyperlink" Target="https://www.open-mpi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5">
            <a:extLst>
              <a:ext uri="{FF2B5EF4-FFF2-40B4-BE49-F238E27FC236}">
                <a16:creationId xmlns:a16="http://schemas.microsoft.com/office/drawing/2014/main" id="{348B35BF-090B-4C95-8C41-25AC528B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08" y="2353728"/>
            <a:ext cx="2743200" cy="2505899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F6B77F7-3F6A-4DAC-A4A5-4711A277123A}"/>
              </a:ext>
            </a:extLst>
          </p:cNvPr>
          <p:cNvSpPr txBox="1"/>
          <p:nvPr/>
        </p:nvSpPr>
        <p:spPr>
          <a:xfrm>
            <a:off x="6796455" y="3429000"/>
            <a:ext cx="3698128" cy="83099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mini-project 1</a:t>
            </a:r>
            <a:endParaRPr lang="zh-TW" altLang="en-US" sz="4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1C13E8-6587-4FD0-953C-A9AEB9D64FCB}"/>
              </a:ext>
            </a:extLst>
          </p:cNvPr>
          <p:cNvSpPr txBox="1"/>
          <p:nvPr/>
        </p:nvSpPr>
        <p:spPr>
          <a:xfrm>
            <a:off x="5395546" y="3754315"/>
            <a:ext cx="654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VS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9762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F4002CE-8BFD-41C7-ABAE-452DF53D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Slurm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18F4FD-B3F2-47A8-B248-6786E094B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4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dirty="0">
                <a:ea typeface="新細明體"/>
              </a:rPr>
              <a:t>Slurm </a:t>
            </a:r>
            <a:r>
              <a:rPr lang="zh-TW" altLang="en-US" dirty="0">
                <a:ea typeface="新細明體"/>
              </a:rPr>
              <a:t>介紹</a:t>
            </a:r>
            <a:endParaRPr lang="en-US" altLang="zh-TW" dirty="0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zh-TW" sz="2400" dirty="0">
                <a:ea typeface="+mn-lt"/>
                <a:cs typeface="+mn-lt"/>
              </a:rPr>
              <a:t>Slurm 任務調度工具（前身為極簡Linux資源管理工具，英文：Simple Linux Utility for Resource Management，取首字母，簡寫為SLURM）或 Slurm</a:t>
            </a:r>
            <a:endParaRPr lang="zh-TW" altLang="en-US" sz="2400" dirty="0">
              <a:ea typeface="新細明體"/>
              <a:cs typeface="+mn-lt"/>
            </a:endParaRPr>
          </a:p>
          <a:p>
            <a:pPr marL="0" indent="0">
              <a:buNone/>
            </a:pPr>
            <a:r>
              <a:rPr lang="zh-TW" sz="2600" dirty="0">
                <a:ea typeface="+mn-lt"/>
                <a:cs typeface="+mn-lt"/>
              </a:rPr>
              <a:t>是一個用於 Linux 和 Unix 內核系統的免費、開源的任務調度工具，</a:t>
            </a:r>
            <a:r>
              <a:rPr lang="zh-TW" altLang="en-US" sz="2600" dirty="0">
                <a:ea typeface="+mn-lt"/>
                <a:cs typeface="+mn-lt"/>
              </a:rPr>
              <a:t>世界</a:t>
            </a:r>
            <a:r>
              <a:rPr lang="zh-TW" sz="2600" dirty="0">
                <a:ea typeface="+mn-lt"/>
                <a:cs typeface="+mn-lt"/>
              </a:rPr>
              <a:t>500大超級電腦有60%都在使用這個排程軟</a:t>
            </a:r>
            <a:r>
              <a:rPr lang="zh-TW" altLang="en-US" sz="2600" dirty="0">
                <a:ea typeface="+mn-lt"/>
                <a:cs typeface="+mn-lt"/>
              </a:rPr>
              <a:t>體。</a:t>
            </a:r>
            <a:endParaRPr lang="zh-TW" sz="2600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 dirty="0">
              <a:ea typeface="新細明體"/>
              <a:cs typeface="Calibri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BFCBF101-C4A7-4BEF-AC5F-6D08BA59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001088"/>
            <a:ext cx="2743200" cy="25058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D1D5BC-E472-43CA-A416-D91399FD4CED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098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2600" dirty="0">
                <a:ea typeface="新細明體"/>
              </a:rPr>
              <a:t>Slurm </a:t>
            </a:r>
            <a:r>
              <a:rPr lang="zh-TW" sz="2600" dirty="0">
                <a:ea typeface="+mn-lt"/>
                <a:cs typeface="+mn-lt"/>
              </a:rPr>
              <a:t>在每一個計算節點上面都有運行一個 Slurm daemon程式簡稱slurmd。slurmd 用於管理計算節點，包含監控該節點上運行的任務，接受來自控制器(Controller)的任務，以及將該任務分派到計算節點上。如果控制器發出請求，slurmd也可以停止進行該任務。</a:t>
            </a:r>
            <a:endParaRPr lang="zh-TW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 dirty="0">
              <a:ea typeface="新細明體"/>
              <a:cs typeface="Calibri"/>
            </a:endParaRPr>
          </a:p>
          <a:p>
            <a:endParaRPr lang="zh-TW" altLang="en-US" sz="2600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 dirty="0">
              <a:ea typeface="新細明體"/>
              <a:cs typeface="Calibri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BA71AC75-C98B-4763-A668-558611D0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07" y="3262704"/>
            <a:ext cx="5612458" cy="352170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3BD389F-151E-4A2F-8C6C-0723A048648E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58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2600" dirty="0">
                <a:ea typeface="+mn-lt"/>
                <a:cs typeface="+mn-lt"/>
              </a:rPr>
              <a:t>Slurmd 提供可容錯的分層通信機制，相關命令包含：sacct、salloc、sattach、sbatch、sbcast、scancel、scontrol、sinfo、smap、squeue、srun、strigger和sview。所有命令可以在群集中的任何節點運行。</a:t>
            </a:r>
            <a:endParaRPr lang="zh-TW" dirty="0">
              <a:ea typeface="新細明體"/>
              <a:cs typeface="+mn-lt"/>
            </a:endParaRPr>
          </a:p>
          <a:p>
            <a:endParaRPr lang="zh-TW" sz="2600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sz="2600" dirty="0">
              <a:ea typeface="新細明體"/>
              <a:cs typeface="Calibri"/>
            </a:endParaRPr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358F9AF5-33B8-4280-BD6F-7F22FCC00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07" y="2958510"/>
            <a:ext cx="4391246" cy="3289004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30F8CB85-C774-4A83-BB37-FA3DD3A6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67" y="3060936"/>
            <a:ext cx="4916311" cy="30785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98647C7-C331-484F-8A51-91677EA356B3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33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2"/>
            <a:ext cx="10656711" cy="45206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 dirty="0">
                <a:ea typeface="+mn-lt"/>
                <a:cs typeface="+mn-lt"/>
              </a:rPr>
              <a:t>節</a:t>
            </a:r>
            <a:r>
              <a:rPr lang="zh-TW" dirty="0">
                <a:ea typeface="+mn-lt"/>
                <a:cs typeface="+mn-lt"/>
              </a:rPr>
              <a:t>點（Node）：在每一台節點安裝並且正確配置 slurmd就是一個運算節點，安裝slurmctld稱之為Slurm Master 節點。</a:t>
            </a:r>
          </a:p>
          <a:p>
            <a:r>
              <a:rPr lang="zh-TW" dirty="0">
                <a:ea typeface="+mn-lt"/>
                <a:cs typeface="+mn-lt"/>
              </a:rPr>
              <a:t>分區（Partition）：分區即是將一組節點組成一個集合，可透過分區進行任務的列隊（Queue）。</a:t>
            </a:r>
          </a:p>
          <a:p>
            <a:r>
              <a:rPr lang="zh-TW" dirty="0">
                <a:ea typeface="+mn-lt"/>
                <a:cs typeface="+mn-lt"/>
              </a:rPr>
              <a:t>任務（Job）：傳統意義上任務是指運行某個腳本或程式，但以Slurm 來說，任務是指特定時間替用戶進行一次的資源申請與分配，讓用戶運行運算任務。</a:t>
            </a:r>
          </a:p>
          <a:p>
            <a:r>
              <a:rPr lang="zh-TW" dirty="0">
                <a:ea typeface="+mn-lt"/>
                <a:cs typeface="+mn-lt"/>
              </a:rPr>
              <a:t>任務步驟（Job Step）：Slrum 有任務步驟的概念，可以理解為子任務，這個概念可以讓使用者在某個任務內拆分運算資源給不同子任務。</a:t>
            </a:r>
          </a:p>
          <a:p>
            <a:endParaRPr lang="zh-TW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 dirty="0"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7178E2-1D05-44AF-A4ED-B7228EB902AC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3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zh-TW" altLang="en-US" sz="4000" b="1">
                <a:solidFill>
                  <a:srgbClr val="0070C0"/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0" y="2321628"/>
            <a:ext cx="4834099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zh-TW" altLang="en-US" sz="2000" dirty="0">
                <a:ea typeface="+mn-lt"/>
                <a:cs typeface="+mn-lt"/>
              </a:rPr>
              <a:t>分區概念 </a:t>
            </a:r>
            <a:endParaRPr lang="zh-TW" sz="2000" dirty="0">
              <a:ea typeface="新細明體" panose="02020500000000000000" pitchFamily="18" charset="-120"/>
              <a:cs typeface="+mn-lt"/>
            </a:endParaRPr>
          </a:p>
          <a:p>
            <a:pPr>
              <a:lnSpc>
                <a:spcPct val="100000"/>
              </a:lnSpc>
              <a:buNone/>
            </a:pPr>
            <a:r>
              <a:rPr lang="zh-TW" altLang="en-US" sz="2000" dirty="0">
                <a:ea typeface="+mn-lt"/>
                <a:cs typeface="+mn-lt"/>
              </a:rPr>
              <a:t>不同的節點，由於網路特性以及硬體配置不同，透過分區可以幫助使用者更方便地確定了解節點的特性，來選擇最適合自己的節點進行運算</a:t>
            </a:r>
          </a:p>
          <a:p>
            <a:pPr>
              <a:lnSpc>
                <a:spcPct val="100000"/>
              </a:lnSpc>
              <a:buNone/>
            </a:pPr>
            <a:r>
              <a:rPr lang="zh-TW" altLang="en-US" sz="2000" dirty="0">
                <a:ea typeface="+mn-lt"/>
                <a:cs typeface="+mn-lt"/>
              </a:rPr>
              <a:t>此外，如果群集中有部分機器是私有的，透過分區也可以讓部分用戶只能夠在專屬的分區提交任務。 </a:t>
            </a:r>
            <a:endParaRPr lang="zh-TW" sz="2000" dirty="0">
              <a:ea typeface="新細明體"/>
              <a:cs typeface="Calibri" panose="020F0502020204030204"/>
            </a:endParaRPr>
          </a:p>
          <a:p>
            <a:pPr>
              <a:buNone/>
            </a:pP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5" name="圖片 38">
            <a:extLst>
              <a:ext uri="{FF2B5EF4-FFF2-40B4-BE49-F238E27FC236}">
                <a16:creationId xmlns:a16="http://schemas.microsoft.com/office/drawing/2014/main" id="{AF015563-DC32-45EB-BEB8-7B86EC8E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04" y="818579"/>
            <a:ext cx="5066828" cy="51643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666D53-39C1-4FAB-8D7F-2D13D0898B84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835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2"/>
            <a:ext cx="10656711" cy="4520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>
              <a:ea typeface="新細明體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4242AB-2AD3-4274-82DA-88FA2B17DF3B}"/>
              </a:ext>
            </a:extLst>
          </p:cNvPr>
          <p:cNvSpPr txBox="1"/>
          <p:nvPr/>
        </p:nvSpPr>
        <p:spPr>
          <a:xfrm>
            <a:off x="838200" y="1418983"/>
            <a:ext cx="10770781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Slurm常用指令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sbatch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用於提交作業腳本以供以後執行。該腳本通常包含一個或多個用於啟動並行任務的srun指令，是最基本的任務運行指令之一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scancel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用於取消正在等待中，或運行中的任務或任務集，也可發出任意訊號給運行的任務或任務集相關的所有進程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scontrol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透過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scontrol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show job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可查看任務狀態狀態，若使用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scontrol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show job [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job_id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]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可查看特定任務的詳細狀態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squeue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雖然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scontrol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輸出的訊息非常完整，但如果系統中存在大量的任務時，回應的速度會變慢，使用效率較低，且不一定都需要這麼詳盡的訊息，此時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squeue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會是更好的選擇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sinfo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查看節點資訊最簡單的方式就是直接使用「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sinfo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」指令，該指令會輸出當前系統的所有分區以及節點的基本狀態，如果只是想要快速查看一下可用的節點資訊，查看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sinfo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所提供的資訊就足夠了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2202F5-258C-465F-9D32-A97399AAE0C4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34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zh-TW" altLang="en-US" sz="4000" b="1">
                <a:solidFill>
                  <a:srgbClr val="0070C0"/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1" y="2330505"/>
            <a:ext cx="4789796" cy="397958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buNone/>
            </a:pPr>
            <a:r>
              <a:rPr lang="zh-TW" sz="2000" dirty="0">
                <a:ea typeface="+mn-lt"/>
                <a:cs typeface="+mn-lt"/>
              </a:rPr>
              <a:t>狀態分類</a:t>
            </a:r>
            <a:endParaRPr lang="zh-TW" dirty="0"/>
          </a:p>
          <a:p>
            <a:pPr>
              <a:buNone/>
            </a:pPr>
            <a:r>
              <a:rPr lang="zh-TW" sz="2000" dirty="0">
                <a:ea typeface="+mn-lt"/>
                <a:cs typeface="+mn-lt"/>
              </a:rPr>
              <a:t>狀態很多，但大概可分為四大項：</a:t>
            </a:r>
            <a:endParaRPr lang="zh-TW" dirty="0"/>
          </a:p>
          <a:p>
            <a:pPr>
              <a:buNone/>
            </a:pPr>
            <a:endParaRPr lang="zh-TW" dirty="0"/>
          </a:p>
          <a:p>
            <a:pPr>
              <a:buNone/>
            </a:pPr>
            <a:r>
              <a:rPr lang="zh-TW" sz="2000" dirty="0">
                <a:ea typeface="+mn-lt"/>
                <a:cs typeface="+mn-lt"/>
              </a:rPr>
              <a:t>工作中：ALLOCATED、ALLOCATED+、COMPLETING、DRAINING、FAILING、MIXED</a:t>
            </a:r>
            <a:endParaRPr lang="zh-TW" dirty="0"/>
          </a:p>
          <a:p>
            <a:pPr>
              <a:buNone/>
            </a:pPr>
            <a:r>
              <a:rPr lang="zh-TW" sz="2000" dirty="0">
                <a:ea typeface="+mn-lt"/>
                <a:cs typeface="+mn-lt"/>
              </a:rPr>
              <a:t>空閒：IDLE</a:t>
            </a:r>
            <a:endParaRPr lang="zh-TW" dirty="0"/>
          </a:p>
          <a:p>
            <a:pPr>
              <a:buNone/>
            </a:pPr>
            <a:r>
              <a:rPr lang="zh-TW" sz="2000" dirty="0">
                <a:ea typeface="+mn-lt"/>
                <a:cs typeface="+mn-lt"/>
              </a:rPr>
              <a:t>不可用：DOWN、DRAINED、FAIL、FUTURE、MAINT、REBOOT、PERFCTRS、POWER_DOWM、POWER_UP、RESERVED，以及含 「#」、「$」、「@」任一字符</a:t>
            </a:r>
            <a:endParaRPr lang="zh-TW" dirty="0"/>
          </a:p>
          <a:p>
            <a:pPr>
              <a:buNone/>
            </a:pPr>
            <a:r>
              <a:rPr lang="zh-TW" sz="2000" dirty="0">
                <a:ea typeface="+mn-lt"/>
                <a:cs typeface="+mn-lt"/>
              </a:rPr>
              <a:t>未知：UNKNOWN</a:t>
            </a:r>
            <a:endParaRPr lang="zh-TW" dirty="0"/>
          </a:p>
        </p:txBody>
      </p:sp>
      <p:pic>
        <p:nvPicPr>
          <p:cNvPr id="3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53903EA-4E6D-4390-8EE5-087F8C48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27" y="233919"/>
            <a:ext cx="6641803" cy="63813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EE24-0FDE-4C82-B1EB-B9BA1716ADA5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200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2"/>
            <a:ext cx="10656711" cy="4520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>
              <a:ea typeface="新細明體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4242AB-2AD3-4274-82DA-88FA2B17DF3B}"/>
              </a:ext>
            </a:extLst>
          </p:cNvPr>
          <p:cNvSpPr txBox="1"/>
          <p:nvPr/>
        </p:nvSpPr>
        <p:spPr>
          <a:xfrm>
            <a:off x="834656" y="1543494"/>
            <a:ext cx="10770781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slurm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script 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#!/bin/bash -x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#SBATCH -J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slurmtest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                      #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作業名為slurmtest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#SBATCH -o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slurmtest.out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              #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輸出結果文件名稱為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test.out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#SBATCH -p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cpu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                               #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提交的分區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cpu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#SBATCH -N 2                                    # 申請2個節點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#SBATCH --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ntasks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-per-node=1       #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每個節點使用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1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個任務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#SBATCH --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cpus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-per-task=5            # 每個任務使用5個核心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#SBATCH -t 1:00:00                          # 每一個任務運行最長時間為1小時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which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mpirun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mpirun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mpihello.out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                      #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執行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mpirun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程式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437549-EBBC-4C33-AA4D-1BFA7D2A8689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43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2"/>
            <a:ext cx="10656711" cy="4520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>
              <a:ea typeface="新細明體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4242AB-2AD3-4274-82DA-88FA2B17DF3B}"/>
              </a:ext>
            </a:extLst>
          </p:cNvPr>
          <p:cNvSpPr txBox="1"/>
          <p:nvPr/>
        </p:nvSpPr>
        <p:spPr>
          <a:xfrm>
            <a:off x="834656" y="1543494"/>
            <a:ext cx="10770781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/>
                <a:cs typeface="Calibri"/>
              </a:rPr>
              <a:t>Anaconda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Anaconda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是一個可以自由建立及變換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python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的環境包，除了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Python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本身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(python2, 3)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還包含了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Python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常用的資料分析、機器學習、視覺化的套件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可以依造自己想要的python版本去做環境架設，在裡面安裝的python軟體皆不和系統衝突也不影響系統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當中比較常見的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Numpy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: Python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做多維陣列（矩陣）運算時的必備套件，比起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Python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內建的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list，Numpy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的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array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有極快的運算速度優勢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Pandas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：有了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Pandas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可以讓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Python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很容易做到幾乎所有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Excel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的功能了，像是樞紐分析表、小記、欄位加總、篩選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Matplotlib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：基本的視覺化工具，可以畫長條圖、折線圖等等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Seaborn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：另一個知名的視覺化工具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SciKit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-Learn: Python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關於機器學習的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model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基本上都在這個套件，像是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SVM, Random Forest…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Notebook(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Jupyter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notebook):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一個輕量級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web-base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寫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Python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的工具，在資料分析這個領域很熱門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AAE0E3-C3E2-48D0-A1CD-E2F6C6EC2BE7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80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A70A-1144-430C-B97D-7226A9A3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5320B-1573-42DE-98D0-90F9CC74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120.126.17.222</a:t>
            </a:r>
          </a:p>
          <a:p>
            <a:r>
              <a:rPr lang="zh-TW" altLang="en-US" dirty="0"/>
              <a:t>測試帳號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 err="1"/>
              <a:t>slurmcloudsystem</a:t>
            </a:r>
            <a:endParaRPr lang="en-US" altLang="zh-TW" dirty="0"/>
          </a:p>
          <a:p>
            <a:r>
              <a:rPr lang="zh-TW" altLang="en-US" dirty="0"/>
              <a:t>密碼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cgu3887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4852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2"/>
            <a:ext cx="10656711" cy="4520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>
              <a:ea typeface="新細明體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4242AB-2AD3-4274-82DA-88FA2B17DF3B}"/>
              </a:ext>
            </a:extLst>
          </p:cNvPr>
          <p:cNvSpPr txBox="1"/>
          <p:nvPr/>
        </p:nvSpPr>
        <p:spPr>
          <a:xfrm>
            <a:off x="838200" y="1103878"/>
            <a:ext cx="10770781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/>
                <a:cs typeface="Calibri"/>
              </a:rPr>
              <a:t>Anaconda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大致上常用以下這些指令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list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列出安裝的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套件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create --name XXX python=X.X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建立名叫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XXX 的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環境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版本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為 X.X 版)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$ source activate XXX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啟動名為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XXX 的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環境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$ source activate XXX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關閉名為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XXX 的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環境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例如想要創造一個名為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p2.7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版本為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2.7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的環境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就下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create --name p2.7 python=2.7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就能建立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python 2.7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的環境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裝好之後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activate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環境名稱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就能進入對應環境以此類推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想要創造一個名為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p3.8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版本為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3.8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的環境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就下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create --name p3.8 python=3.8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就能建立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python 3.8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的環境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裝好之後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activate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環境名稱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就能進入對應環境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使用完下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deactivate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就能退出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版本環境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想要的環境都能隨時切換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也會隨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環境切換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7CBB59-3D13-4381-B919-1C232F078BFA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92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叢集系統使用方式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ea typeface="新細明體"/>
              <a:cs typeface="Calibri Light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2"/>
            <a:ext cx="10656711" cy="4520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>
              <a:ea typeface="新細明體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4242AB-2AD3-4274-82DA-88FA2B17DF3B}"/>
              </a:ext>
            </a:extLst>
          </p:cNvPr>
          <p:cNvSpPr txBox="1"/>
          <p:nvPr/>
        </p:nvSpPr>
        <p:spPr>
          <a:xfrm>
            <a:off x="834656" y="1543494"/>
            <a:ext cx="10770781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 panose="020F0502020204030204"/>
              </a:rPr>
              <a:t>ssh到120.126.17.222 (head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 panose="020F0502020204030204"/>
              </a:rPr>
              <a:t>在自己帳號下先做免密碼登入各節點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輸入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ssh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-keygen  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(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做出金鑰)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  <a:endParaRPr kumimoji="0" lang="zh-TW" alt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輸入ssh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-copy-id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chead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 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複製金鑰到自己的ssh認證檔裡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到/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data裡加入屬於自己的儲存目錄和設定權限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cd /data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mkdir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accountdir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chmod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700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accountdir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cd ~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ln -s /data/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accountdir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 ~/data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開始撰寫編譯自己的作業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編譯好後使用slurm script+openmpi到各節點去運算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過程可以使用sinfo和squeue確認節點和作業狀態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輸出的結果可以放到/data/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/>
              </a:rPr>
              <a:t>accountdir</a:t>
            </a:r>
            <a:endParaRPr kumimoji="0" lang="zh-TW" alt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44B9FC-D9D2-441F-930B-84ED5DA4C409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叢集系統使用方式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ea typeface="新細明體"/>
              <a:cs typeface="Calibri Light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2"/>
            <a:ext cx="10656711" cy="4520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 sz="2600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 sz="2600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 sz="2600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 dirty="0">
              <a:ea typeface="新細明體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4242AB-2AD3-4274-82DA-88FA2B17DF3B}"/>
              </a:ext>
            </a:extLst>
          </p:cNvPr>
          <p:cNvSpPr txBox="1"/>
          <p:nvPr/>
        </p:nvSpPr>
        <p:spPr>
          <a:xfrm>
            <a:off x="834656" y="1543494"/>
            <a:ext cx="1077078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撰寫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slurm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排程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C71DD2-A153-49FD-96D2-27893795408D}"/>
              </a:ext>
            </a:extLst>
          </p:cNvPr>
          <p:cNvSpPr txBox="1"/>
          <p:nvPr/>
        </p:nvSpPr>
        <p:spPr>
          <a:xfrm>
            <a:off x="834656" y="3512553"/>
            <a:ext cx="33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使用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sbatch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提交作業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77F9E66-738A-4550-8AA2-CE6A814A4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04" y="4119639"/>
            <a:ext cx="8684456" cy="238973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90EFB93-1E33-4AD0-B491-2395A4FAEDC7}"/>
              </a:ext>
            </a:extLst>
          </p:cNvPr>
          <p:cNvSpPr txBox="1"/>
          <p:nvPr/>
        </p:nvSpPr>
        <p:spPr>
          <a:xfrm>
            <a:off x="855797" y="520170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開啟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檔查看結果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270338-3B68-4464-AE81-F4121EF245EB}"/>
              </a:ext>
            </a:extLst>
          </p:cNvPr>
          <p:cNvSpPr txBox="1"/>
          <p:nvPr/>
        </p:nvSpPr>
        <p:spPr>
          <a:xfrm>
            <a:off x="6626811" y="2525578"/>
            <a:ext cx="527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排程申請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個節點各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72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核心，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72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總共使用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288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核心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MPI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平行運算輸出結果也成功呼叫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288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核心回應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7AC62D1-7D8D-44A0-ACE3-01D1FB23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3" y="1936682"/>
            <a:ext cx="5315692" cy="145752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5CD46F1-6044-4028-8350-0C2DCB614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3" y="3902610"/>
            <a:ext cx="3238952" cy="33342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CB2565-AFAB-4A9D-A3A8-1986E2714243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01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5A73A-12D1-4218-8C2A-B5F1809C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slurmtest</a:t>
            </a:r>
            <a:r>
              <a:rPr lang="en-US" altLang="zh-TW" dirty="0"/>
              <a:t>  </a:t>
            </a:r>
            <a:r>
              <a:rPr lang="zh-TW" altLang="en-US" dirty="0"/>
              <a:t>範例檔案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38245-5578-4AEC-BB64-E0AEEB88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#!/bin/bash -x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#SBATCH -J </a:t>
            </a:r>
            <a:r>
              <a:rPr lang="en-US" altLang="zh-TW" sz="20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slurmtest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作業名為 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slurmtest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#SBATCH -o </a:t>
            </a:r>
            <a:r>
              <a:rPr lang="en-US" altLang="zh-TW" sz="20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slurmtest.out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輸出結果檔名為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slurmtest.out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#SBATCH --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qos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=debug             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使用的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QoS</a:t>
            </a:r>
            <a:r>
              <a:rPr lang="zh-TW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為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debug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#SBATCH -N 4                    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申請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zh-TW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個節點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#SBATCH --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ntasks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-per-node=20    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每個節點申請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核心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which </a:t>
            </a:r>
            <a:r>
              <a:rPr lang="en-US" altLang="zh-TW" sz="20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mpirun</a:t>
            </a:r>
            <a:endParaRPr lang="en-US" altLang="zh-TW" sz="2000" dirty="0">
              <a:solidFill>
                <a:srgbClr val="0070C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mpirun</a:t>
            </a:r>
            <a:r>
              <a:rPr lang="en-US" altLang="zh-TW" sz="20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mpihello.out</a:t>
            </a:r>
            <a:endParaRPr lang="en-US" altLang="zh-TW" sz="2000" dirty="0">
              <a:solidFill>
                <a:srgbClr val="0070C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2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9359E-585F-44C7-B6F3-0A61687B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sbatch</a:t>
            </a:r>
            <a:r>
              <a:rPr lang="en-US" altLang="zh-TW" dirty="0"/>
              <a:t> </a:t>
            </a:r>
            <a:r>
              <a:rPr lang="zh-TW" altLang="en-US" dirty="0"/>
              <a:t>指令送出</a:t>
            </a:r>
            <a:r>
              <a:rPr lang="en-US" altLang="zh-TW" dirty="0"/>
              <a:t>job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4B078-17C7-4E11-B185-697F4EF1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highlight>
                  <a:srgbClr val="FFFF00"/>
                </a:highlight>
              </a:rPr>
              <a:t>sbatch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00"/>
                </a:highlight>
              </a:rPr>
              <a:t>slurmtest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0285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3792E-D311-4D62-9737-34815AC3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7"/>
            <a:ext cx="10515600" cy="1325563"/>
          </a:xfrm>
        </p:spPr>
        <p:txBody>
          <a:bodyPr/>
          <a:lstStyle/>
          <a:p>
            <a:r>
              <a:rPr lang="en-US" altLang="zh-TW" dirty="0" err="1"/>
              <a:t>squeue</a:t>
            </a:r>
            <a:r>
              <a:rPr lang="en-US" altLang="zh-TW" dirty="0"/>
              <a:t> </a:t>
            </a:r>
            <a:r>
              <a:rPr lang="zh-TW" altLang="en-US" dirty="0"/>
              <a:t>指令查看進行的工作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D5BA95-3797-4F82-90FC-B5E7060CC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315" y="1392617"/>
            <a:ext cx="7330854" cy="4365477"/>
          </a:xfrm>
          <a:ln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33DC69-4FD2-4719-ADAA-7C7B95654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81"/>
          <a:stretch/>
        </p:blipFill>
        <p:spPr>
          <a:xfrm>
            <a:off x="356546" y="5916613"/>
            <a:ext cx="9192908" cy="646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1664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平行化及排程軟體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16D4C1-A9F2-4EB0-A948-722C5F3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2"/>
            <a:ext cx="10656711" cy="4520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2600">
              <a:ea typeface="新細明體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4242AB-2AD3-4274-82DA-88FA2B17DF3B}"/>
              </a:ext>
            </a:extLst>
          </p:cNvPr>
          <p:cNvSpPr txBox="1"/>
          <p:nvPr/>
        </p:nvSpPr>
        <p:spPr>
          <a:xfrm>
            <a:off x="834656" y="1543494"/>
            <a:ext cx="10770781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/>
                <a:cs typeface="Calibri"/>
              </a:rPr>
              <a:t>參考資料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鳥哥的Linux私房菜: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  <a:hlinkClick r:id="rId2"/>
              </a:rPr>
              <a:t>鳥哥的 Linux 私房菜 -- 鳥哥的 Linux 私房菜 首頁 (vbird.org)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國家高速網路與計算中心: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  <a:hlinkClick r:id="rId3"/>
              </a:rPr>
              <a:t>國家高速網路與計算中心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  <a:hlinkClick r:id="rId3"/>
              </a:rPr>
              <a:t>(nchc.org.tw)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Openmpi: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  <a:hlinkClick r:id="rId4"/>
              </a:rPr>
              <a:t>Open MPI: Open Source High Performance Computing (open-mpi.org)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SLURM: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  <a:hlinkClick r:id="rId5"/>
              </a:rPr>
              <a:t>Slurm Workload Manager - Documentation (schedmd.com)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Anaconda: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  <a:hlinkClick r:id="rId6"/>
              </a:rPr>
              <a:t>Anaconda | Individual Edition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9CD75F-9A6E-4492-B243-C3EE13801B97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152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B277-F0EC-4D10-B4AC-766B19A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</a:t>
            </a:r>
            <a:r>
              <a:rPr lang="en-US" altLang="zh-TW" dirty="0"/>
              <a:t>(word</a:t>
            </a:r>
            <a:r>
              <a:rPr lang="zh-TW" altLang="en-US" dirty="0"/>
              <a:t>檔案</a:t>
            </a:r>
            <a:r>
              <a:rPr lang="en-US" altLang="zh-TW" dirty="0"/>
              <a:t>, </a:t>
            </a:r>
            <a:r>
              <a:rPr lang="zh-TW" altLang="en-US" dirty="0"/>
              <a:t>二頁 </a:t>
            </a:r>
            <a:r>
              <a:rPr lang="en-US" altLang="zh-TW" dirty="0"/>
              <a:t>A4 12</a:t>
            </a:r>
            <a:r>
              <a:rPr lang="zh-TW" altLang="en-US" dirty="0"/>
              <a:t> 號字</a:t>
            </a:r>
            <a:r>
              <a:rPr lang="en-US" altLang="zh-TW" dirty="0"/>
              <a:t>, 4/22 23:59 </a:t>
            </a:r>
            <a:r>
              <a:rPr lang="zh-TW" altLang="en-US" dirty="0"/>
              <a:t>前上傳到 </a:t>
            </a:r>
            <a:r>
              <a:rPr lang="en-US" altLang="zh-TW" dirty="0"/>
              <a:t>e-learning)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2C4D5-674D-4132-8352-978D7881D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992679"/>
            <a:ext cx="11092962" cy="43513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請登進你的學號資料夾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/home/</a:t>
            </a:r>
            <a:r>
              <a:rPr lang="en-US" altLang="zh-TW" dirty="0" err="1">
                <a:highlight>
                  <a:srgbClr val="FFFF00"/>
                </a:highlight>
              </a:rPr>
              <a:t>slurmcloudsystem</a:t>
            </a:r>
            <a:r>
              <a:rPr lang="en-US" altLang="zh-TW" dirty="0">
                <a:highlight>
                  <a:srgbClr val="FFFF00"/>
                </a:highlight>
              </a:rPr>
              <a:t>/cloudsystem2021/</a:t>
            </a:r>
            <a:r>
              <a:rPr lang="zh-TW" altLang="en-US" dirty="0">
                <a:highlight>
                  <a:srgbClr val="FFFF00"/>
                </a:highlight>
              </a:rPr>
              <a:t>學號</a:t>
            </a:r>
            <a:endParaRPr lang="en-US" altLang="zh-TW" dirty="0">
              <a:highlight>
                <a:srgbClr val="FFFF0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請把你的學號加進去程式碼，重新編輯，並執行一次 前述 </a:t>
            </a:r>
            <a:r>
              <a:rPr lang="en-US" altLang="zh-TW" dirty="0" err="1"/>
              <a:t>slurmtest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zh-TW" altLang="en-US" dirty="0"/>
              <a:t>印出 </a:t>
            </a:r>
            <a:r>
              <a:rPr lang="en-US" altLang="zh-TW" dirty="0" err="1"/>
              <a:t>slurmtest.out</a:t>
            </a:r>
            <a:r>
              <a:rPr lang="en-US" altLang="zh-TW" dirty="0"/>
              <a:t> </a:t>
            </a:r>
            <a:r>
              <a:rPr lang="zh-TW" altLang="en-US" dirty="0"/>
              <a:t>內容截圖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回答下列問題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資工系 </a:t>
            </a:r>
            <a:r>
              <a:rPr lang="en-US" altLang="zh-TW" dirty="0" err="1"/>
              <a:t>slurm</a:t>
            </a:r>
            <a:r>
              <a:rPr lang="en-US" altLang="zh-TW" dirty="0"/>
              <a:t> </a:t>
            </a:r>
            <a:r>
              <a:rPr lang="zh-TW" altLang="en-US" dirty="0"/>
              <a:t>系統 與 </a:t>
            </a:r>
            <a:r>
              <a:rPr lang="en-US" altLang="zh-TW" dirty="0"/>
              <a:t>miniproject1 </a:t>
            </a:r>
            <a:r>
              <a:rPr lang="zh-TW" altLang="en-US" dirty="0"/>
              <a:t>的差異點討論</a:t>
            </a:r>
            <a:endParaRPr lang="en-US" altLang="zh-TW" dirty="0"/>
          </a:p>
          <a:p>
            <a:pPr lvl="1"/>
            <a:r>
              <a:rPr lang="zh-TW" altLang="en-US" dirty="0"/>
              <a:t>可從排隊方法、共享檔案系統、</a:t>
            </a:r>
            <a:r>
              <a:rPr lang="en-US" altLang="zh-TW" dirty="0"/>
              <a:t>job submission</a:t>
            </a:r>
            <a:r>
              <a:rPr lang="zh-TW" altLang="en-US" dirty="0"/>
              <a:t>、</a:t>
            </a:r>
            <a:r>
              <a:rPr lang="en-US" altLang="zh-TW" dirty="0"/>
              <a:t>job running status </a:t>
            </a:r>
            <a:r>
              <a:rPr lang="zh-TW" altLang="en-US" dirty="0"/>
              <a:t>方式 討論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789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EA5EA-F5AE-4F69-AA72-66391522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1A19D9-8FAB-47AB-97A4-0294CB101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79" y="2368373"/>
            <a:ext cx="11279549" cy="1975063"/>
          </a:xfrm>
        </p:spPr>
      </p:pic>
    </p:spTree>
    <p:extLst>
      <p:ext uri="{BB962C8B-B14F-4D97-AF65-F5344CB8AC3E}">
        <p14:creationId xmlns:p14="http://schemas.microsoft.com/office/powerpoint/2010/main" val="324714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E44982C-66CB-41C8-9C01-15D7F2D9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screen </a:t>
            </a:r>
            <a:r>
              <a:rPr lang="zh-TW" altLang="en-US" dirty="0"/>
              <a:t>背景執行指令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374D6D-F449-40F4-8606-8978AD2EE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8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7FA66-8684-4A6A-BE98-61430BA2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卸離（</a:t>
            </a:r>
            <a:r>
              <a:rPr lang="en-US" altLang="zh-TW" dirty="0"/>
              <a:t>Detach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Ctrl + a, d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查看目前的 </a:t>
            </a:r>
            <a:r>
              <a:rPr lang="en-US" altLang="zh-TW" dirty="0"/>
              <a:t>screen sessions</a:t>
            </a:r>
          </a:p>
          <a:p>
            <a:pPr marL="0" indent="0">
              <a:buNone/>
            </a:pPr>
            <a:r>
              <a:rPr lang="en-US" altLang="zh-TW" dirty="0"/>
              <a:t>screen -ls</a:t>
            </a:r>
          </a:p>
          <a:p>
            <a:endParaRPr lang="en-US" altLang="zh-TW" dirty="0"/>
          </a:p>
          <a:p>
            <a:r>
              <a:rPr lang="zh-TW" altLang="en-US" dirty="0"/>
              <a:t>重新連接（</a:t>
            </a:r>
            <a:r>
              <a:rPr lang="en-US" altLang="zh-TW" dirty="0"/>
              <a:t>Re-attach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screen -r </a:t>
            </a:r>
            <a:r>
              <a:rPr lang="en-US" altLang="zh-TW" dirty="0" err="1">
                <a:solidFill>
                  <a:srgbClr val="FF0000"/>
                </a:solidFill>
              </a:rPr>
              <a:t>screenSessionName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8CB6F2-9AE3-4D80-8870-AF6E16C8F114}"/>
              </a:ext>
            </a:extLst>
          </p:cNvPr>
          <p:cNvSpPr txBox="1"/>
          <p:nvPr/>
        </p:nvSpPr>
        <p:spPr>
          <a:xfrm>
            <a:off x="0" y="6492875"/>
            <a:ext cx="863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https://blog.gtwang.org/linux/screen-command-examples-to-manage-linux-terminals/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BF61333-7A43-4325-8C3C-6D0D04AF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39" y="1904587"/>
            <a:ext cx="6070130" cy="777067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9008094-9679-40EC-BFFC-6BD34AB7DAEB}"/>
              </a:ext>
            </a:extLst>
          </p:cNvPr>
          <p:cNvCxnSpPr/>
          <p:nvPr/>
        </p:nvCxnSpPr>
        <p:spPr>
          <a:xfrm flipV="1">
            <a:off x="5240215" y="2681654"/>
            <a:ext cx="1828800" cy="293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5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資工系叢集機櫃示意圖</a:t>
            </a:r>
          </a:p>
        </p:txBody>
      </p:sp>
      <p:pic>
        <p:nvPicPr>
          <p:cNvPr id="9" name="圖片 10">
            <a:extLst>
              <a:ext uri="{FF2B5EF4-FFF2-40B4-BE49-F238E27FC236}">
                <a16:creationId xmlns:a16="http://schemas.microsoft.com/office/drawing/2014/main" id="{E5AFDFE3-C658-454C-8B1B-01EAFC56B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545" y="649699"/>
            <a:ext cx="1626909" cy="5894152"/>
          </a:xfrm>
        </p:spPr>
      </p:pic>
      <p:pic>
        <p:nvPicPr>
          <p:cNvPr id="5" name="圖形 5" descr="單線箭號: 直線 以實心填滿">
            <a:extLst>
              <a:ext uri="{FF2B5EF4-FFF2-40B4-BE49-F238E27FC236}">
                <a16:creationId xmlns:a16="http://schemas.microsoft.com/office/drawing/2014/main" id="{E0C77C06-ECAA-4730-860F-C59E5A458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858" y="766528"/>
            <a:ext cx="701749" cy="7017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22655A-C5BA-4B99-A59A-57C5FD006850}"/>
              </a:ext>
            </a:extLst>
          </p:cNvPr>
          <p:cNvSpPr txBox="1"/>
          <p:nvPr/>
        </p:nvSpPr>
        <p:spPr>
          <a:xfrm>
            <a:off x="8455969" y="9347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100GbE switch</a:t>
            </a:r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A2D6F204-D02B-4A90-AFF9-3EAB9380F77D}"/>
              </a:ext>
            </a:extLst>
          </p:cNvPr>
          <p:cNvSpPr/>
          <p:nvPr/>
        </p:nvSpPr>
        <p:spPr>
          <a:xfrm>
            <a:off x="7701998" y="1393556"/>
            <a:ext cx="260233" cy="16540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A749DA-E102-440F-8321-2F62B2CD4A67}"/>
              </a:ext>
            </a:extLst>
          </p:cNvPr>
          <p:cNvSpPr txBox="1"/>
          <p:nvPr/>
        </p:nvSpPr>
        <p:spPr>
          <a:xfrm>
            <a:off x="8593935" y="38586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Head node(Master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ip:120.126.17.222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形 13" descr="單線箭號: 直線 以實心填滿">
            <a:extLst>
              <a:ext uri="{FF2B5EF4-FFF2-40B4-BE49-F238E27FC236}">
                <a16:creationId xmlns:a16="http://schemas.microsoft.com/office/drawing/2014/main" id="{0A751644-A010-4B1B-A6AA-4789A53A9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857" y="4446576"/>
            <a:ext cx="701749" cy="728330"/>
          </a:xfrm>
          <a:prstGeom prst="rect">
            <a:avLst/>
          </a:prstGeom>
        </p:spPr>
      </p:pic>
      <p:pic>
        <p:nvPicPr>
          <p:cNvPr id="16" name="圖形 13" descr="單線箭號: 直線 以實心填滿">
            <a:extLst>
              <a:ext uri="{FF2B5EF4-FFF2-40B4-BE49-F238E27FC236}">
                <a16:creationId xmlns:a16="http://schemas.microsoft.com/office/drawing/2014/main" id="{49EC1678-4A6A-43D4-83CB-ECF23270D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857" y="5355484"/>
            <a:ext cx="701750" cy="72833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3FDFE0-5E8D-40E4-9DAC-056262EA24CE}"/>
              </a:ext>
            </a:extLst>
          </p:cNvPr>
          <p:cNvSpPr txBox="1"/>
          <p:nvPr/>
        </p:nvSpPr>
        <p:spPr>
          <a:xfrm>
            <a:off x="8581588" y="458934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Storage(home 160TB)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6B931C-C891-4752-A791-50CD8239DE17}"/>
              </a:ext>
            </a:extLst>
          </p:cNvPr>
          <p:cNvSpPr txBox="1"/>
          <p:nvPr/>
        </p:nvSpPr>
        <p:spPr>
          <a:xfrm>
            <a:off x="8581055" y="55348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Storage (data 160TB)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3C3C71-9A49-4FD3-AB4C-D6A5B51F5EB9}"/>
              </a:ext>
            </a:extLst>
          </p:cNvPr>
          <p:cNvSpPr txBox="1"/>
          <p:nvPr/>
        </p:nvSpPr>
        <p:spPr>
          <a:xfrm>
            <a:off x="7998178" y="2033881"/>
            <a:ext cx="39925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Node01~04 (cpu 18*2*2/per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                      (mem 32GB*22/per 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nodes)</a:t>
            </a:r>
          </a:p>
        </p:txBody>
      </p:sp>
      <p:pic>
        <p:nvPicPr>
          <p:cNvPr id="18" name="圖形 13" descr="單線箭號: 直線 以實心填滿">
            <a:extLst>
              <a:ext uri="{FF2B5EF4-FFF2-40B4-BE49-F238E27FC236}">
                <a16:creationId xmlns:a16="http://schemas.microsoft.com/office/drawing/2014/main" id="{B120C805-052C-48A6-A164-EEDDF6AD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7672" y="3185983"/>
            <a:ext cx="701749" cy="728330"/>
          </a:xfrm>
          <a:prstGeom prst="rect">
            <a:avLst/>
          </a:prstGeom>
        </p:spPr>
      </p:pic>
      <p:pic>
        <p:nvPicPr>
          <p:cNvPr id="19" name="圖形 13" descr="單線箭號: 直線 以實心填滿">
            <a:extLst>
              <a:ext uri="{FF2B5EF4-FFF2-40B4-BE49-F238E27FC236}">
                <a16:creationId xmlns:a16="http://schemas.microsoft.com/office/drawing/2014/main" id="{4DB1C716-FE01-41C9-A63C-D9DE572E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7672" y="3722205"/>
            <a:ext cx="701749" cy="72833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7B6889-18F3-472E-A230-CE34A0462ACA}"/>
              </a:ext>
            </a:extLst>
          </p:cNvPr>
          <p:cNvSpPr txBox="1"/>
          <p:nvPr/>
        </p:nvSpPr>
        <p:spPr>
          <a:xfrm>
            <a:off x="8592609" y="3343275"/>
            <a:ext cx="3213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Keyboard、Mouse、Monitor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E38114A-94AC-4B74-8443-7B25EADD6A9E}"/>
              </a:ext>
            </a:extLst>
          </p:cNvPr>
          <p:cNvSpPr txBox="1"/>
          <p:nvPr/>
        </p:nvSpPr>
        <p:spPr>
          <a:xfrm>
            <a:off x="542262" y="2447260"/>
            <a:ext cx="501147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Server: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head node*1,computing nodes*4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Network: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Mellanox Infiniband 100G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Cpu cores: 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288 CPU 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Memory: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2.75TB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Storage: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320TB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OS: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Centos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MPI: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open MPI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Software: 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Slurm,Anaconda,Docker.....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E0585D9-5C69-4FA4-97FE-A4DD0E941474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2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叢集系統介紹</a:t>
            </a: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A2CFEF54-549D-4D8B-9B52-5ED418034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0" r="26733"/>
          <a:stretch/>
        </p:blipFill>
        <p:spPr>
          <a:xfrm>
            <a:off x="570070" y="1347161"/>
            <a:ext cx="5920902" cy="534370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6633AA3-7EA3-4686-AB4F-B71381C8FF0E}"/>
              </a:ext>
            </a:extLst>
          </p:cNvPr>
          <p:cNvSpPr txBox="1"/>
          <p:nvPr/>
        </p:nvSpPr>
        <p:spPr>
          <a:xfrm>
            <a:off x="6673703" y="2934586"/>
            <a:ext cx="501147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Server: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head node*1,computing nodes*4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Segoe UI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Network: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Mellanox Infiniband 100G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Segoe UI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Cpu cores: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Segoe UI"/>
              </a:rPr>
              <a:t>​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288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CPU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cores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Memory: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Segoe UI"/>
              </a:rPr>
              <a:t>​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2.75TB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Storage: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320TB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Segoe UI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OS: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Centos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Segoe UI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 panose="02020500000000000000" pitchFamily="18" charset="-120"/>
                <a:cs typeface="Segoe UI"/>
              </a:rPr>
              <a:t>MPI: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 panose="02020500000000000000" pitchFamily="18" charset="-120"/>
                <a:cs typeface="Segoe UI"/>
              </a:rPr>
              <a:t>open MPI​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Software: 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新細明體"/>
                <a:cs typeface="Segoe UI"/>
              </a:rPr>
              <a:t>Slurm,Anaconda,Docker.....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Segoe UI"/>
              </a:rPr>
              <a:t>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168EF5-5727-4A55-9434-7C6C1D1441CD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82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叢集系統介紹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633AA3-7EA3-4686-AB4F-B71381C8FF0E}"/>
              </a:ext>
            </a:extLst>
          </p:cNvPr>
          <p:cNvSpPr txBox="1"/>
          <p:nvPr/>
        </p:nvSpPr>
        <p:spPr>
          <a:xfrm>
            <a:off x="6673703" y="2934586"/>
            <a:ext cx="5011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Segoe U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EFBED5-37B3-42E1-AB72-5193163B315F}"/>
              </a:ext>
            </a:extLst>
          </p:cNvPr>
          <p:cNvSpPr txBox="1"/>
          <p:nvPr/>
        </p:nvSpPr>
        <p:spPr>
          <a:xfrm>
            <a:off x="737191" y="1463749"/>
            <a:ext cx="1050496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Calibri"/>
              </a:rPr>
              <a:t>平行運算軟體:MPI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訊息傳遞介面（英語：Message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Passing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Interface，縮寫MPI）是一個平行計算的應用程式接口（API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），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常在超級電腦、電腦叢集等非共享內存環境程序設計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MPI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的主要目標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 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➢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成為應用程式和程式庫軟體的訊息傳遞介面。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➢MPI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標準是設計給多電腦系統和異質性網路電腦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,MPI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的介面在基本的傳訊和系統軟體沒有重大的改變時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,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就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可以運作各種不同平台上。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 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➢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提供一個可靠的傳訊介面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: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使用者不必去應付傳訊失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敗的情況。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 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➢MPI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的介面必須很容易和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Fortran,C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程式語言連接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,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但是介面的語意必需獨立於程式語言。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8E426A-6C11-48E0-97BA-AAB746FC6715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91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F71E2-00AF-4A19-ADCF-D1ABB2B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solidFill>
                  <a:schemeClr val="accent5">
                    <a:lumMod val="75000"/>
                  </a:schemeClr>
                </a:solidFill>
                <a:ea typeface="新細明體"/>
                <a:cs typeface="Calibri Light"/>
              </a:rPr>
              <a:t>叢集系統介紹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633AA3-7EA3-4686-AB4F-B71381C8FF0E}"/>
              </a:ext>
            </a:extLst>
          </p:cNvPr>
          <p:cNvSpPr txBox="1"/>
          <p:nvPr/>
        </p:nvSpPr>
        <p:spPr>
          <a:xfrm>
            <a:off x="6673703" y="2934586"/>
            <a:ext cx="5011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Segoe U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EFBED5-37B3-42E1-AB72-5193163B315F}"/>
              </a:ext>
            </a:extLst>
          </p:cNvPr>
          <p:cNvSpPr txBox="1"/>
          <p:nvPr/>
        </p:nvSpPr>
        <p:spPr>
          <a:xfrm>
            <a:off x="737191" y="1463749"/>
            <a:ext cx="1050496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編譯及執行方式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lt"/>
                <a:cs typeface="Calibri" panose="020F0502020204030204"/>
              </a:rPr>
              <a:t>mpicc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lt"/>
                <a:cs typeface="Calibri" panose="020F0502020204030204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lt"/>
                <a:cs typeface="Calibri" panose="020F0502020204030204"/>
              </a:rPr>
              <a:t>mpihello.c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lt"/>
                <a:cs typeface="Calibri" panose="020F0502020204030204"/>
              </a:rPr>
              <a:t> -o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lt"/>
                <a:cs typeface="Calibri" panose="020F0502020204030204"/>
              </a:rPr>
              <a:t>mpihello.out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Consolas" panose="020B0609020204030204" pitchFamily="49" charset="0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-o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mpihello.out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是指定編譯時所產生的執行檔名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若沒有指定-o輸出檔名則會產生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a.out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為執行檔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Calibri"/>
              </a:rPr>
              <a:t>mpirun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Calibri"/>
              </a:rPr>
              <a:t> –np 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新細明體"/>
                <a:cs typeface="Calibri"/>
              </a:rPr>
              <a:t>要使核心數 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新細明體"/>
                <a:cs typeface="Calibri"/>
              </a:rPr>
              <a:t>mpi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新細明體"/>
                <a:cs typeface="Calibri"/>
              </a:rPr>
              <a:t>hello.out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1E770C9-936F-484C-ABCE-2E206A10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98" y="3450632"/>
            <a:ext cx="6119036" cy="278322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91E9F02-30EC-4968-8DE5-769E1B10EBE9}"/>
              </a:ext>
            </a:extLst>
          </p:cNvPr>
          <p:cNvSpPr txBox="1"/>
          <p:nvPr/>
        </p:nvSpPr>
        <p:spPr>
          <a:xfrm>
            <a:off x="68140" y="645909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/>
                <a:cs typeface="Calibri"/>
              </a:rPr>
              <a:t>投影片擷取自</a:t>
            </a:r>
            <a:r>
              <a:rPr lang="en-US" altLang="zh-TW" dirty="0">
                <a:latin typeface="Calibri"/>
                <a:ea typeface="新細明體"/>
                <a:cs typeface="Arial"/>
              </a:rPr>
              <a:t>  </a:t>
            </a:r>
            <a:r>
              <a:rPr lang="en-US" altLang="zh-TW" dirty="0" err="1">
                <a:latin typeface="Calibri"/>
                <a:ea typeface="新細明體"/>
                <a:cs typeface="Arial"/>
              </a:rPr>
              <a:t>集誠</a:t>
            </a:r>
            <a:r>
              <a:rPr lang="zh-TW" altLang="en-US" dirty="0">
                <a:ea typeface="新細明體"/>
              </a:rPr>
              <a:t>科技 </a:t>
            </a:r>
            <a:r>
              <a:rPr lang="zh-TW" altLang="en-US" dirty="0">
                <a:latin typeface="Calibri"/>
                <a:ea typeface="新細明體"/>
                <a:cs typeface="Arial"/>
              </a:rPr>
              <a:t>教育訓練講義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65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C56BE-9F97-43E5-90FB-7E731D6C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7"/>
            <a:ext cx="10515600" cy="603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#include &lt;</a:t>
            </a:r>
            <a:r>
              <a:rPr lang="en-US" altLang="zh-TW" sz="1200" dirty="0" err="1">
                <a:latin typeface="Consolas" panose="020B0609020204030204" pitchFamily="49" charset="0"/>
              </a:rPr>
              <a:t>stdio.h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#include &lt;</a:t>
            </a:r>
            <a:r>
              <a:rPr lang="en-US" altLang="zh-TW" sz="1200" dirty="0" err="1">
                <a:latin typeface="Consolas" panose="020B0609020204030204" pitchFamily="49" charset="0"/>
              </a:rPr>
              <a:t>mpi.h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int main(int </a:t>
            </a:r>
            <a:r>
              <a:rPr lang="en-US" altLang="zh-TW" sz="1200" dirty="0" err="1">
                <a:latin typeface="Consolas" panose="020B0609020204030204" pitchFamily="49" charset="0"/>
              </a:rPr>
              <a:t>argc</a:t>
            </a:r>
            <a:r>
              <a:rPr lang="en-US" altLang="zh-TW" sz="1200" dirty="0">
                <a:latin typeface="Consolas" panose="020B0609020204030204" pitchFamily="49" charset="0"/>
              </a:rPr>
              <a:t>, char *</a:t>
            </a:r>
            <a:r>
              <a:rPr lang="en-US" altLang="zh-TW" sz="1200" dirty="0" err="1">
                <a:latin typeface="Consolas" panose="020B0609020204030204" pitchFamily="49" charset="0"/>
              </a:rPr>
              <a:t>argv</a:t>
            </a:r>
            <a:r>
              <a:rPr lang="en-US" altLang="zh-TW" sz="1200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char </a:t>
            </a:r>
            <a:r>
              <a:rPr lang="en-US" altLang="zh-TW" sz="1200" dirty="0" err="1">
                <a:latin typeface="Consolas" panose="020B0609020204030204" pitchFamily="49" charset="0"/>
              </a:rPr>
              <a:t>processor_name</a:t>
            </a:r>
            <a:r>
              <a:rPr lang="en-US" altLang="zh-TW" sz="1200" dirty="0">
                <a:latin typeface="Consolas" panose="020B0609020204030204" pitchFamily="49" charset="0"/>
              </a:rPr>
              <a:t>[MPI_MAX_PROCESSOR_NAME];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int </a:t>
            </a:r>
            <a:r>
              <a:rPr lang="en-US" altLang="zh-TW" sz="1200" dirty="0" err="1">
                <a:latin typeface="Consolas" panose="020B0609020204030204" pitchFamily="49" charset="0"/>
              </a:rPr>
              <a:t>len</a:t>
            </a:r>
            <a:r>
              <a:rPr lang="en-US" altLang="zh-TW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MPI_Init</a:t>
            </a:r>
            <a:r>
              <a:rPr lang="en-US" altLang="zh-TW" sz="1200" dirty="0">
                <a:latin typeface="Consolas" panose="020B0609020204030204" pitchFamily="49" charset="0"/>
              </a:rPr>
              <a:t>(&amp;</a:t>
            </a:r>
            <a:r>
              <a:rPr lang="en-US" altLang="zh-TW" sz="1200" dirty="0" err="1">
                <a:latin typeface="Consolas" panose="020B0609020204030204" pitchFamily="49" charset="0"/>
              </a:rPr>
              <a:t>argc</a:t>
            </a:r>
            <a:r>
              <a:rPr lang="en-US" altLang="zh-TW" sz="1200" dirty="0">
                <a:latin typeface="Consolas" panose="020B0609020204030204" pitchFamily="49" charset="0"/>
              </a:rPr>
              <a:t>, &amp;</a:t>
            </a:r>
            <a:r>
              <a:rPr lang="en-US" altLang="zh-TW" sz="1200" dirty="0" err="1">
                <a:latin typeface="Consolas" panose="020B0609020204030204" pitchFamily="49" charset="0"/>
              </a:rPr>
              <a:t>argv</a:t>
            </a:r>
            <a:r>
              <a:rPr lang="en-US" altLang="zh-TW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MPI_Get_processor_name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processor_name</a:t>
            </a:r>
            <a:r>
              <a:rPr lang="en-US" altLang="zh-TW" sz="1200" dirty="0">
                <a:latin typeface="Consolas" panose="020B0609020204030204" pitchFamily="49" charset="0"/>
              </a:rPr>
              <a:t>, &amp;</a:t>
            </a:r>
            <a:r>
              <a:rPr lang="en-US" altLang="zh-TW" sz="1200" dirty="0" err="1">
                <a:latin typeface="Consolas" panose="020B0609020204030204" pitchFamily="49" charset="0"/>
              </a:rPr>
              <a:t>len</a:t>
            </a:r>
            <a:r>
              <a:rPr lang="en-US" altLang="zh-TW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printf</a:t>
            </a:r>
            <a:r>
              <a:rPr lang="en-US" altLang="zh-TW" sz="1200" dirty="0">
                <a:latin typeface="Consolas" panose="020B0609020204030204" pitchFamily="49" charset="0"/>
              </a:rPr>
              <a:t>("Hi, I am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B0629000</a:t>
            </a:r>
            <a:r>
              <a:rPr lang="en-US" altLang="zh-TW" sz="1200" dirty="0">
                <a:latin typeface="Consolas" panose="020B0609020204030204" pitchFamily="49" charset="0"/>
              </a:rPr>
              <a:t>, in %s\n", </a:t>
            </a:r>
            <a:r>
              <a:rPr lang="en-US" altLang="zh-TW" sz="1200" dirty="0" err="1">
                <a:latin typeface="Consolas" panose="020B0609020204030204" pitchFamily="49" charset="0"/>
              </a:rPr>
              <a:t>processor_name</a:t>
            </a:r>
            <a:r>
              <a:rPr lang="en-US" altLang="zh-TW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MPI_Finalize</a:t>
            </a:r>
            <a:r>
              <a:rPr lang="en-US" altLang="zh-TW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return 0;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6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2481</Words>
  <Application>Microsoft Office PowerPoint</Application>
  <PresentationFormat>寬螢幕</PresentationFormat>
  <Paragraphs>276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Segoe UI</vt:lpstr>
      <vt:lpstr>Office 佈景主題</vt:lpstr>
      <vt:lpstr>Office Theme</vt:lpstr>
      <vt:lpstr>PowerPoint 簡報</vt:lpstr>
      <vt:lpstr>作業帳號</vt:lpstr>
      <vt:lpstr>screen 背景執行指令</vt:lpstr>
      <vt:lpstr>PowerPoint 簡報</vt:lpstr>
      <vt:lpstr>資工系叢集機櫃示意圖</vt:lpstr>
      <vt:lpstr>叢集系統介紹</vt:lpstr>
      <vt:lpstr>叢集系統介紹</vt:lpstr>
      <vt:lpstr>叢集系統介紹</vt:lpstr>
      <vt:lpstr>PowerPoint 簡報</vt:lpstr>
      <vt:lpstr>Slurm</vt:lpstr>
      <vt:lpstr>平行化及排程軟體</vt:lpstr>
      <vt:lpstr>平行化及排程軟體</vt:lpstr>
      <vt:lpstr>平行化及排程軟體</vt:lpstr>
      <vt:lpstr>平行化及排程軟體</vt:lpstr>
      <vt:lpstr>平行化及排程軟體</vt:lpstr>
      <vt:lpstr>平行化及排程軟體</vt:lpstr>
      <vt:lpstr>平行化及排程軟體</vt:lpstr>
      <vt:lpstr>平行化及排程軟體</vt:lpstr>
      <vt:lpstr>平行化及排程軟體</vt:lpstr>
      <vt:lpstr>平行化及排程軟體</vt:lpstr>
      <vt:lpstr>叢集系統使用方式</vt:lpstr>
      <vt:lpstr>叢集系統使用方式</vt:lpstr>
      <vt:lpstr>slurmtest  範例檔案</vt:lpstr>
      <vt:lpstr>sbatch 指令送出job</vt:lpstr>
      <vt:lpstr>squeue 指令查看進行的工作</vt:lpstr>
      <vt:lpstr>平行化及排程軟體</vt:lpstr>
      <vt:lpstr>作業 (word檔案, 二頁 A4 12 號字, 4/22 23:59 前上傳到 e-learning)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CC Lee</cp:lastModifiedBy>
  <cp:revision>56</cp:revision>
  <dcterms:created xsi:type="dcterms:W3CDTF">2021-04-14T12:01:05Z</dcterms:created>
  <dcterms:modified xsi:type="dcterms:W3CDTF">2021-04-14T13:43:46Z</dcterms:modified>
</cp:coreProperties>
</file>