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8E88EC-0159-4C3E-9E69-98DE6A8D1F60}">
  <a:tblStyle styleId="{E28E88EC-0159-4C3E-9E69-98DE6A8D1F6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890ed5d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890ed5d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ARIMA(1,1,2) minimizes AIC and BIC</a:t>
            </a:r>
            <a:endParaRPr/>
          </a:p>
          <a:p>
            <a:pPr indent="0" lvl="0" marL="0" rtl="0" algn="l">
              <a:spcBef>
                <a:spcPts val="0"/>
              </a:spcBef>
              <a:spcAft>
                <a:spcPts val="0"/>
              </a:spcAft>
              <a:buNone/>
            </a:pPr>
            <a:r>
              <a:rPr lang="en"/>
              <a:t>ARIMA(2,1,2) second best BIC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890ed5dc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890ed5dc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likelihood estimation</a:t>
            </a:r>
            <a:endParaRPr/>
          </a:p>
          <a:p>
            <a:pPr indent="0" lvl="0" marL="0" rtl="0" algn="l">
              <a:spcBef>
                <a:spcPts val="0"/>
              </a:spcBef>
              <a:spcAft>
                <a:spcPts val="0"/>
              </a:spcAft>
              <a:buNone/>
            </a:pPr>
            <a:r>
              <a:rPr lang="en"/>
              <a:t>All coefficients necessary to include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890ed5dc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890ed5dc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All outside unit circle</a:t>
            </a:r>
            <a:endParaRPr/>
          </a:p>
          <a:p>
            <a:pPr indent="0" lvl="0" marL="0" rtl="0" algn="l">
              <a:spcBef>
                <a:spcPts val="0"/>
              </a:spcBef>
              <a:spcAft>
                <a:spcPts val="0"/>
              </a:spcAft>
              <a:buClr>
                <a:srgbClr val="000000"/>
              </a:buClr>
              <a:buSzPts val="1100"/>
              <a:buFont typeface="Arial"/>
              <a:buNone/>
            </a:pPr>
            <a:r>
              <a:rPr lang="en"/>
              <a:t>Causal and invertible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890ed5dc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890ed5dc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outside unit circle</a:t>
            </a:r>
            <a:endParaRPr/>
          </a:p>
          <a:p>
            <a:pPr indent="0" lvl="0" marL="0" rtl="0" algn="l">
              <a:spcBef>
                <a:spcPts val="0"/>
              </a:spcBef>
              <a:spcAft>
                <a:spcPts val="0"/>
              </a:spcAft>
              <a:buNone/>
            </a:pPr>
            <a:r>
              <a:rPr lang="en"/>
              <a:t>Causal and invertible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890ed5d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890ed5d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is approximately normal</a:t>
            </a:r>
            <a:endParaRPr/>
          </a:p>
          <a:p>
            <a:pPr indent="0" lvl="0" marL="0" rtl="0" algn="l">
              <a:spcBef>
                <a:spcPts val="0"/>
              </a:spcBef>
              <a:spcAft>
                <a:spcPts val="0"/>
              </a:spcAft>
              <a:buNone/>
            </a:pPr>
            <a:r>
              <a:rPr lang="en"/>
              <a:t>Q-Q plot is approximately y=x with slight divergence near ends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890ed5dc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890ed5dc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Histogram is approximately normal</a:t>
            </a:r>
            <a:endParaRPr/>
          </a:p>
          <a:p>
            <a:pPr indent="0" lvl="0" marL="0" rtl="0" algn="l">
              <a:spcBef>
                <a:spcPts val="0"/>
              </a:spcBef>
              <a:spcAft>
                <a:spcPts val="0"/>
              </a:spcAft>
              <a:buClr>
                <a:srgbClr val="000000"/>
              </a:buClr>
              <a:buSzPts val="1100"/>
              <a:buFont typeface="Arial"/>
              <a:buNone/>
            </a:pPr>
            <a:r>
              <a:rPr lang="en"/>
              <a:t>Q-Q plot is approximately y=x with slight divergence near ends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890ed5dc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890ed5dc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tests pass </a:t>
            </a:r>
            <a:endParaRPr/>
          </a:p>
          <a:p>
            <a:pPr indent="0" lvl="0" marL="0" rtl="0" algn="l">
              <a:spcBef>
                <a:spcPts val="0"/>
              </a:spcBef>
              <a:spcAft>
                <a:spcPts val="0"/>
              </a:spcAft>
              <a:buNone/>
            </a:pPr>
            <a:r>
              <a:rPr lang="en"/>
              <a:t>Fail to reject assumption of normality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890ed5dc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890ed5dc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tests pass</a:t>
            </a:r>
            <a:endParaRPr/>
          </a:p>
          <a:p>
            <a:pPr indent="0" lvl="0" marL="0" rtl="0" algn="l">
              <a:spcBef>
                <a:spcPts val="0"/>
              </a:spcBef>
              <a:spcAft>
                <a:spcPts val="0"/>
              </a:spcAft>
              <a:buNone/>
            </a:pPr>
            <a:r>
              <a:rPr lang="en"/>
              <a:t>Fail to reject the null </a:t>
            </a:r>
            <a:r>
              <a:rPr lang="en"/>
              <a:t>hypotheses</a:t>
            </a:r>
            <a:r>
              <a:rPr lang="en"/>
              <a:t> that the data are not serially correlated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890ed5dc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890ed5dc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ACF: all within 95% bounds</a:t>
            </a:r>
            <a:endParaRPr/>
          </a:p>
          <a:p>
            <a:pPr indent="0" lvl="0" marL="0" rtl="0" algn="l">
              <a:spcBef>
                <a:spcPts val="0"/>
              </a:spcBef>
              <a:spcAft>
                <a:spcPts val="0"/>
              </a:spcAft>
              <a:buNone/>
            </a:pPr>
            <a:r>
              <a:rPr lang="en"/>
              <a:t>PACF: all accept one within 95% bounds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890ed5dc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890ed5dc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ACF: all within 95% bounds</a:t>
            </a:r>
            <a:endParaRPr/>
          </a:p>
          <a:p>
            <a:pPr indent="0" lvl="0" marL="0" rtl="0" algn="l">
              <a:spcBef>
                <a:spcPts val="0"/>
              </a:spcBef>
              <a:spcAft>
                <a:spcPts val="0"/>
              </a:spcAft>
              <a:buClr>
                <a:srgbClr val="000000"/>
              </a:buClr>
              <a:buSzPts val="1100"/>
              <a:buFont typeface="Arial"/>
              <a:buNone/>
            </a:pPr>
            <a:r>
              <a:rPr lang="en"/>
              <a:t>PACF: all accept one within 95% bounds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890ed5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890ed5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Upward trend</a:t>
            </a:r>
            <a:endParaRPr/>
          </a:p>
          <a:p>
            <a:pPr indent="0" lvl="0" marL="0" rtl="0" algn="l">
              <a:spcBef>
                <a:spcPts val="0"/>
              </a:spcBef>
              <a:spcAft>
                <a:spcPts val="0"/>
              </a:spcAft>
              <a:buNone/>
            </a:pPr>
            <a:r>
              <a:rPr lang="en"/>
              <a:t>Slightly increasing variance with time</a:t>
            </a:r>
            <a:endParaRPr/>
          </a:p>
          <a:p>
            <a:pPr indent="0" lvl="0" marL="0" rtl="0" algn="l">
              <a:spcBef>
                <a:spcPts val="0"/>
              </a:spcBef>
              <a:spcAft>
                <a:spcPts val="0"/>
              </a:spcAft>
              <a:buNone/>
            </a:pPr>
            <a:r>
              <a:rPr lang="en"/>
              <a:t>Possible seasonality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890ed5dc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890ed5dc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Both pass all diagnostic tests</a:t>
            </a:r>
            <a:endParaRPr/>
          </a:p>
          <a:p>
            <a:pPr indent="0" lvl="0" marL="0" rtl="0" algn="l">
              <a:spcBef>
                <a:spcPts val="0"/>
              </a:spcBef>
              <a:spcAft>
                <a:spcPts val="0"/>
              </a:spcAft>
              <a:buClr>
                <a:srgbClr val="000000"/>
              </a:buClr>
              <a:buSzPts val="1100"/>
              <a:buFont typeface="Arial"/>
              <a:buNone/>
            </a:pPr>
            <a:r>
              <a:rPr lang="en"/>
              <a:t>Choose one with less parameters based on principle of parsimony</a:t>
            </a:r>
            <a:endParaRPr/>
          </a:p>
          <a:p>
            <a:pPr indent="0" lvl="0" marL="0" rtl="0" algn="l">
              <a:spcBef>
                <a:spcPts val="0"/>
              </a:spcBef>
              <a:spcAft>
                <a:spcPts val="0"/>
              </a:spcAft>
              <a:buClr>
                <a:srgbClr val="000000"/>
              </a:buClr>
              <a:buSzPts val="1100"/>
              <a:buFont typeface="Arial"/>
              <a:buNone/>
            </a:pPr>
            <a:r>
              <a:rPr lang="en"/>
              <a:t>Where X</a:t>
            </a:r>
            <a:r>
              <a:rPr baseline="-25000" lang="en"/>
              <a:t>t </a:t>
            </a:r>
            <a:r>
              <a:rPr lang="en"/>
              <a:t>is the transformed and differenced data, ∇</a:t>
            </a:r>
            <a:r>
              <a:rPr baseline="-25000" lang="en"/>
              <a:t>1</a:t>
            </a:r>
            <a:r>
              <a:rPr lang="en"/>
              <a:t>Y</a:t>
            </a:r>
            <a:r>
              <a:rPr baseline="-25000" lang="en"/>
              <a:t>t</a:t>
            </a:r>
            <a:r>
              <a:rPr baseline="30000" lang="en"/>
              <a:t>1/3</a:t>
            </a:r>
            <a:endParaRPr baseline="30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890ed5dc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890ed5dc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forecast using the innovation algorithm so that both the </a:t>
            </a:r>
            <a:r>
              <a:rPr lang="en"/>
              <a:t>AR and MA portions are taken into account. Forecasted 12 steps ahead, basically one year of data points. Then back transform to the original data set. Red dots are forecasted values and blue dotted lines are the 95% prediction interval for these forecasted values.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890ed5dc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890ed5dc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data from Massachusetts Crime Rates - Public Records lies within predicted interval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8b22186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8b2218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89897a3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89897a3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890ed5d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890ed5d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 to no evidence of seasonality</a:t>
            </a:r>
            <a:endParaRPr/>
          </a:p>
          <a:p>
            <a:pPr indent="0" lvl="0" marL="0" rtl="0" algn="l">
              <a:spcBef>
                <a:spcPts val="0"/>
              </a:spcBef>
              <a:spcAft>
                <a:spcPts val="0"/>
              </a:spcAft>
              <a:buNone/>
            </a:pPr>
            <a:r>
              <a:rPr lang="en"/>
              <a:t>Trend in ACF linked to trend in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890ed5d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890ed5d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start:</a:t>
            </a:r>
            <a:endParaRPr/>
          </a:p>
          <a:p>
            <a:pPr indent="0" lvl="0" marL="0" rtl="0" algn="l">
              <a:spcBef>
                <a:spcPts val="0"/>
              </a:spcBef>
              <a:spcAft>
                <a:spcPts val="0"/>
              </a:spcAft>
              <a:buNone/>
            </a:pPr>
            <a:r>
              <a:rPr lang="en"/>
              <a:t>Additive decomposition</a:t>
            </a:r>
            <a:endParaRPr/>
          </a:p>
          <a:p>
            <a:pPr indent="0" lvl="0" marL="0" rtl="0" algn="l">
              <a:spcBef>
                <a:spcPts val="0"/>
              </a:spcBef>
              <a:spcAft>
                <a:spcPts val="0"/>
              </a:spcAft>
              <a:buNone/>
            </a:pPr>
            <a:r>
              <a:rPr lang="en"/>
              <a:t>Seasonal</a:t>
            </a:r>
            <a:endParaRPr/>
          </a:p>
          <a:p>
            <a:pPr indent="0" lvl="0" marL="0" rtl="0" algn="l">
              <a:spcBef>
                <a:spcPts val="0"/>
              </a:spcBef>
              <a:spcAft>
                <a:spcPts val="0"/>
              </a:spcAft>
              <a:buNone/>
            </a:pPr>
            <a:r>
              <a:rPr lang="en"/>
              <a:t>Trend</a:t>
            </a:r>
            <a:endParaRPr/>
          </a:p>
          <a:p>
            <a:pPr indent="0" lvl="0" marL="0" rtl="0" algn="l">
              <a:spcBef>
                <a:spcPts val="0"/>
              </a:spcBef>
              <a:spcAft>
                <a:spcPts val="0"/>
              </a:spcAft>
              <a:buNone/>
            </a:pPr>
            <a:r>
              <a:rPr lang="en"/>
              <a:t>Noise</a:t>
            </a:r>
            <a:endParaRPr/>
          </a:p>
          <a:p>
            <a:pPr indent="0" lvl="0" marL="0" rtl="0" algn="l">
              <a:spcBef>
                <a:spcPts val="0"/>
              </a:spcBef>
              <a:spcAft>
                <a:spcPts val="0"/>
              </a:spcAft>
              <a:buNone/>
            </a:pPr>
            <a:r>
              <a:rPr lang="en"/>
              <a:t>Upward trend</a:t>
            </a:r>
            <a:endParaRPr/>
          </a:p>
          <a:p>
            <a:pPr indent="0" lvl="0" marL="0" rtl="0" algn="l">
              <a:spcBef>
                <a:spcPts val="0"/>
              </a:spcBef>
              <a:spcAft>
                <a:spcPts val="0"/>
              </a:spcAft>
              <a:buNone/>
            </a:pPr>
            <a:r>
              <a:rPr lang="en"/>
              <a:t>Some evidence of seasonality</a:t>
            </a:r>
            <a:endParaRPr/>
          </a:p>
          <a:p>
            <a:pPr indent="0" lvl="0" marL="0" rtl="0" algn="l">
              <a:spcBef>
                <a:spcPts val="0"/>
              </a:spcBef>
              <a:spcAft>
                <a:spcPts val="0"/>
              </a:spcAft>
              <a:buNone/>
            </a:pPr>
            <a:r>
              <a:rPr lang="en"/>
              <a:t>Increasing variance with time -&gt; Transform 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890ed5dc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890ed5dc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Slightly decreasing trend in earlier months</a:t>
            </a:r>
            <a:endParaRPr/>
          </a:p>
          <a:p>
            <a:pPr indent="0" lvl="0" marL="0" rtl="0" algn="l">
              <a:spcBef>
                <a:spcPts val="0"/>
              </a:spcBef>
              <a:spcAft>
                <a:spcPts val="0"/>
              </a:spcAft>
              <a:buNone/>
            </a:pPr>
            <a:r>
              <a:rPr lang="en"/>
              <a:t>Slightly increasing trend in later months</a:t>
            </a:r>
            <a:endParaRPr/>
          </a:p>
          <a:p>
            <a:pPr indent="0" lvl="0" marL="0" rtl="0" algn="l">
              <a:spcBef>
                <a:spcPts val="0"/>
              </a:spcBef>
              <a:spcAft>
                <a:spcPts val="0"/>
              </a:spcAft>
              <a:buNone/>
            </a:pPr>
            <a:r>
              <a:rPr lang="en"/>
              <a:t>No clear overall seasonal component due to pattern only holding for some of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890ed5d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890ed5d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is to make variance constant with time</a:t>
            </a:r>
            <a:endParaRPr/>
          </a:p>
          <a:p>
            <a:pPr indent="0" lvl="0" marL="0" rtl="0" algn="l">
              <a:spcBef>
                <a:spcPts val="0"/>
              </a:spcBef>
              <a:spcAft>
                <a:spcPts val="0"/>
              </a:spcAft>
              <a:buNone/>
            </a:pPr>
            <a:r>
              <a:rPr lang="en"/>
              <a:t>Power parameter </a:t>
            </a:r>
            <a:endParaRPr/>
          </a:p>
          <a:p>
            <a:pPr indent="0" lvl="0" marL="0" rtl="0" algn="l">
              <a:spcBef>
                <a:spcPts val="0"/>
              </a:spcBef>
              <a:spcAft>
                <a:spcPts val="0"/>
              </a:spcAft>
              <a:buNone/>
            </a:pPr>
            <a:r>
              <a:rPr lang="en"/>
              <a:t>Range does not include 0 so no log transform</a:t>
            </a:r>
            <a:endParaRPr/>
          </a:p>
          <a:p>
            <a:pPr indent="0" lvl="0" marL="0" rtl="0" algn="l">
              <a:spcBef>
                <a:spcPts val="0"/>
              </a:spcBef>
              <a:spcAft>
                <a:spcPts val="0"/>
              </a:spcAft>
              <a:buNone/>
            </a:pPr>
            <a:r>
              <a:rPr lang="en"/>
              <a:t>Lambda is either ⅓ or ½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890ed5d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890ed5d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Cube root has lower variance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890ed5d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890ed5d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end:</a:t>
            </a:r>
            <a:endParaRPr/>
          </a:p>
          <a:p>
            <a:pPr indent="0" lvl="0" marL="0" rtl="0" algn="l">
              <a:spcBef>
                <a:spcPts val="0"/>
              </a:spcBef>
              <a:spcAft>
                <a:spcPts val="0"/>
              </a:spcAft>
              <a:buNone/>
            </a:pPr>
            <a:r>
              <a:rPr lang="en"/>
              <a:t>Single difference reduces variance</a:t>
            </a:r>
            <a:endParaRPr/>
          </a:p>
          <a:p>
            <a:pPr indent="0" lvl="0" marL="0" rtl="0" algn="l">
              <a:spcBef>
                <a:spcPts val="0"/>
              </a:spcBef>
              <a:spcAft>
                <a:spcPts val="0"/>
              </a:spcAft>
              <a:buNone/>
            </a:pPr>
            <a:r>
              <a:rPr lang="en"/>
              <a:t>Second difference increases variance</a:t>
            </a:r>
            <a:endParaRPr/>
          </a:p>
          <a:p>
            <a:pPr indent="0" lvl="0" marL="0" rtl="0" algn="l">
              <a:spcBef>
                <a:spcPts val="0"/>
              </a:spcBef>
              <a:spcAft>
                <a:spcPts val="0"/>
              </a:spcAft>
              <a:buNone/>
            </a:pPr>
            <a:r>
              <a:rPr lang="en"/>
              <a:t>Assumption of stationarity due to resemblance of white noise</a:t>
            </a:r>
            <a:endParaRPr/>
          </a:p>
          <a:p>
            <a:pPr indent="0" lvl="0" marL="0" rtl="0" algn="l">
              <a:spcBef>
                <a:spcPts val="0"/>
              </a:spcBef>
              <a:spcAft>
                <a:spcPts val="0"/>
              </a:spcAft>
              <a:buNone/>
            </a:pPr>
            <a:r>
              <a:rPr lang="en"/>
              <a:t>ARIMA(p,1,q)</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890ed5d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890ed5d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ACF cuts off at 1</a:t>
            </a:r>
            <a:endParaRPr/>
          </a:p>
          <a:p>
            <a:pPr indent="0" lvl="0" marL="0" rtl="0" algn="l">
              <a:spcBef>
                <a:spcPts val="0"/>
              </a:spcBef>
              <a:spcAft>
                <a:spcPts val="0"/>
              </a:spcAft>
              <a:buNone/>
            </a:pPr>
            <a:r>
              <a:rPr lang="en"/>
              <a:t>PACF tails off or cuts off at lag 10</a:t>
            </a:r>
            <a:endParaRPr/>
          </a:p>
          <a:p>
            <a:pPr indent="0" lvl="0" marL="0" rtl="0" algn="l">
              <a:spcBef>
                <a:spcPts val="0"/>
              </a:spcBef>
              <a:spcAft>
                <a:spcPts val="0"/>
              </a:spcAft>
              <a:buNone/>
            </a:pPr>
            <a:r>
              <a:rPr lang="en"/>
              <a:t>Minimize AIC and BIC for ARIMA(0-10, 1, 0-10)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atamarket.com/data/set/22ob/monthly-boston-armed-robberies-jan1966-oct1975-deutsch-and-alt-1977#!ds=22ob&amp;display=lin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5296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Monthly Armed Robberies in Boston (1966-1975)</a:t>
            </a:r>
            <a:endParaRPr/>
          </a:p>
        </p:txBody>
      </p:sp>
      <p:sp>
        <p:nvSpPr>
          <p:cNvPr id="278" name="Google Shape;278;p13"/>
          <p:cNvSpPr txBox="1"/>
          <p:nvPr>
            <p:ph idx="1" type="subTitle"/>
          </p:nvPr>
        </p:nvSpPr>
        <p:spPr>
          <a:xfrm>
            <a:off x="824000" y="2890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Anthony Castillo</a:t>
            </a:r>
            <a:endParaRPr/>
          </a:p>
          <a:p>
            <a:pPr indent="0" lvl="0" marL="0" rtl="0" algn="l">
              <a:spcBef>
                <a:spcPts val="0"/>
              </a:spcBef>
              <a:spcAft>
                <a:spcPts val="0"/>
              </a:spcAft>
              <a:buNone/>
            </a:pPr>
            <a:r>
              <a:rPr lang="en"/>
              <a:t>Adam Trujillo</a:t>
            </a:r>
            <a:endParaRPr/>
          </a:p>
          <a:p>
            <a:pPr indent="0" lvl="0" marL="0" rtl="0" algn="l">
              <a:spcBef>
                <a:spcPts val="0"/>
              </a:spcBef>
              <a:spcAft>
                <a:spcPts val="0"/>
              </a:spcAft>
              <a:buNone/>
            </a:pPr>
            <a:r>
              <a:rPr lang="en"/>
              <a:t>Tatiana Moreno</a:t>
            </a:r>
            <a:endParaRPr/>
          </a:p>
          <a:p>
            <a:pPr indent="0" lvl="0" marL="0" rtl="0" algn="l">
              <a:spcBef>
                <a:spcPts val="0"/>
              </a:spcBef>
              <a:spcAft>
                <a:spcPts val="0"/>
              </a:spcAft>
              <a:buNone/>
            </a:pPr>
            <a:r>
              <a:rPr lang="en"/>
              <a:t>Anton Sunico</a:t>
            </a:r>
            <a:endParaRPr/>
          </a:p>
          <a:p>
            <a:pPr indent="0" lvl="0" marL="0" rtl="0" algn="l">
              <a:spcBef>
                <a:spcPts val="0"/>
              </a:spcBef>
              <a:spcAft>
                <a:spcPts val="0"/>
              </a:spcAft>
              <a:buNone/>
            </a:pPr>
            <a:r>
              <a:rPr lang="en"/>
              <a:t>William Berman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graphicFrame>
        <p:nvGraphicFramePr>
          <p:cNvPr id="335" name="Google Shape;335;p22"/>
          <p:cNvGraphicFramePr/>
          <p:nvPr/>
        </p:nvGraphicFramePr>
        <p:xfrm>
          <a:off x="1303850" y="1974850"/>
          <a:ext cx="3000000" cy="3000000"/>
        </p:xfrm>
        <a:graphic>
          <a:graphicData uri="http://schemas.openxmlformats.org/drawingml/2006/table">
            <a:tbl>
              <a:tblPr>
                <a:noFill/>
                <a:tableStyleId>{E28E88EC-0159-4C3E-9E69-98DE6A8D1F60}</a:tableStyleId>
              </a:tblPr>
              <a:tblGrid>
                <a:gridCol w="1322600"/>
                <a:gridCol w="1322600"/>
                <a:gridCol w="1322600"/>
                <a:gridCol w="1322600"/>
                <a:gridCol w="1322600"/>
              </a:tblGrid>
              <a:tr h="12700">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p</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d</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q</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AIC</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BIC</a:t>
                      </a:r>
                      <a:endParaRPr b="1" sz="1100" u="sng">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88.56592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99.58028</a:t>
                      </a:r>
                      <a:endParaRPr sz="1100">
                        <a:latin typeface="Times New Roman"/>
                        <a:ea typeface="Times New Roman"/>
                        <a:cs typeface="Times New Roman"/>
                        <a:sym typeface="Times New Roman"/>
                      </a:endParaRPr>
                    </a:p>
                  </a:txBody>
                  <a:tcPr marT="63500" marB="63500" marR="63500" marL="63500"/>
                </a:tc>
              </a:tr>
            </a:tbl>
          </a:graphicData>
        </a:graphic>
      </p:graphicFrame>
      <p:graphicFrame>
        <p:nvGraphicFramePr>
          <p:cNvPr id="336" name="Google Shape;336;p22"/>
          <p:cNvGraphicFramePr/>
          <p:nvPr/>
        </p:nvGraphicFramePr>
        <p:xfrm>
          <a:off x="1325875" y="3246775"/>
          <a:ext cx="3000000" cy="3000000"/>
        </p:xfrm>
        <a:graphic>
          <a:graphicData uri="http://schemas.openxmlformats.org/drawingml/2006/table">
            <a:tbl>
              <a:tblPr>
                <a:noFill/>
                <a:tableStyleId>{E28E88EC-0159-4C3E-9E69-98DE6A8D1F60}</a:tableStyleId>
              </a:tblPr>
              <a:tblGrid>
                <a:gridCol w="1318200"/>
                <a:gridCol w="1318200"/>
                <a:gridCol w="1318200"/>
                <a:gridCol w="1318200"/>
                <a:gridCol w="1318200"/>
              </a:tblGrid>
              <a:tr h="12700">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p</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d</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q</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AIC</a:t>
                      </a:r>
                      <a:endParaRPr b="1" sz="1100" u="sng">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u="sng">
                          <a:latin typeface="Times New Roman"/>
                          <a:ea typeface="Times New Roman"/>
                          <a:cs typeface="Times New Roman"/>
                          <a:sym typeface="Times New Roman"/>
                        </a:rPr>
                        <a:t>BIC</a:t>
                      </a:r>
                      <a:endParaRPr b="1" sz="1100" u="sng">
                        <a:latin typeface="Times New Roman"/>
                        <a:ea typeface="Times New Roman"/>
                        <a:cs typeface="Times New Roman"/>
                        <a:sym typeface="Times New Roman"/>
                      </a:endParaRPr>
                    </a:p>
                  </a:txBody>
                  <a:tcPr marT="63500" marB="63500" marR="63500" marL="63500"/>
                </a:tc>
              </a:tr>
              <a:tr h="127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90.33802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104.10597</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337" name="Google Shape;337;p22"/>
          <p:cNvSpPr txBox="1"/>
          <p:nvPr/>
        </p:nvSpPr>
        <p:spPr>
          <a:xfrm>
            <a:off x="1550575" y="1663363"/>
            <a:ext cx="19482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ARIMA(1,1,2)</a:t>
            </a:r>
            <a:endParaRPr/>
          </a:p>
        </p:txBody>
      </p:sp>
      <p:sp>
        <p:nvSpPr>
          <p:cNvPr id="338" name="Google Shape;338;p22"/>
          <p:cNvSpPr txBox="1"/>
          <p:nvPr/>
        </p:nvSpPr>
        <p:spPr>
          <a:xfrm>
            <a:off x="1550575" y="2948725"/>
            <a:ext cx="14115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ARIMA(2,1,2)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Coefficient Estimation</a:t>
            </a:r>
            <a:endParaRPr/>
          </a:p>
        </p:txBody>
      </p:sp>
      <p:graphicFrame>
        <p:nvGraphicFramePr>
          <p:cNvPr id="344" name="Google Shape;344;p23"/>
          <p:cNvGraphicFramePr/>
          <p:nvPr/>
        </p:nvGraphicFramePr>
        <p:xfrm>
          <a:off x="576025" y="1842050"/>
          <a:ext cx="3000000" cy="3000000"/>
        </p:xfrm>
        <a:graphic>
          <a:graphicData uri="http://schemas.openxmlformats.org/drawingml/2006/table">
            <a:tbl>
              <a:tblPr>
                <a:noFill/>
                <a:tableStyleId>{E28E88EC-0159-4C3E-9E69-98DE6A8D1F60}</a:tableStyleId>
              </a:tblPr>
              <a:tblGrid>
                <a:gridCol w="1001875"/>
                <a:gridCol w="4226300"/>
                <a:gridCol w="2763775"/>
              </a:tblGrid>
              <a:tr h="513100">
                <a:tc>
                  <a:txBody>
                    <a:bodyPr>
                      <a:noAutofit/>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Model 1</a:t>
                      </a:r>
                      <a:r>
                        <a:rPr lang="en" sz="1100">
                          <a:latin typeface="Times New Roman"/>
                          <a:ea typeface="Times New Roman"/>
                          <a:cs typeface="Times New Roman"/>
                          <a:sym typeface="Times New Roman"/>
                        </a:rPr>
                        <a:t>: ARIMA(1,1,2)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Model 2</a:t>
                      </a:r>
                      <a:r>
                        <a:rPr lang="en" sz="1100">
                          <a:latin typeface="Times New Roman"/>
                          <a:ea typeface="Times New Roman"/>
                          <a:cs typeface="Times New Roman"/>
                          <a:sym typeface="Times New Roman"/>
                        </a:rPr>
                        <a:t>:  ARIMA(2,1,2) </a:t>
                      </a:r>
                      <a:endParaRPr sz="1100">
                        <a:latin typeface="Times New Roman"/>
                        <a:ea typeface="Times New Roman"/>
                        <a:cs typeface="Times New Roman"/>
                        <a:sym typeface="Times New Roman"/>
                      </a:endParaRPr>
                    </a:p>
                  </a:txBody>
                  <a:tcPr marT="63500" marB="63500" marR="63500" marL="63500"/>
                </a:tc>
              </a:tr>
              <a:tr h="5131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AR(1)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-0.3718</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-0.2991</a:t>
                      </a:r>
                      <a:endParaRPr sz="1100">
                        <a:latin typeface="Times New Roman"/>
                        <a:ea typeface="Times New Roman"/>
                        <a:cs typeface="Times New Roman"/>
                        <a:sym typeface="Times New Roman"/>
                      </a:endParaRPr>
                    </a:p>
                  </a:txBody>
                  <a:tcPr marT="63500" marB="63500" marR="63500" marL="63500"/>
                </a:tc>
              </a:tr>
              <a:tr h="5131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AR(2)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0.1702</a:t>
                      </a:r>
                      <a:endParaRPr sz="1100">
                        <a:latin typeface="Times New Roman"/>
                        <a:ea typeface="Times New Roman"/>
                        <a:cs typeface="Times New Roman"/>
                        <a:sym typeface="Times New Roman"/>
                      </a:endParaRPr>
                    </a:p>
                  </a:txBody>
                  <a:tcPr marT="63500" marB="63500" marR="63500" marL="63500"/>
                </a:tc>
              </a:tr>
              <a:tr h="5131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MA(1)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0.0913</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0.0266</a:t>
                      </a:r>
                      <a:endParaRPr sz="1100">
                        <a:latin typeface="Times New Roman"/>
                        <a:ea typeface="Times New Roman"/>
                        <a:cs typeface="Times New Roman"/>
                        <a:sym typeface="Times New Roman"/>
                      </a:endParaRPr>
                    </a:p>
                  </a:txBody>
                  <a:tcPr marT="63500" marB="63500" marR="63500" marL="63500"/>
                </a:tc>
              </a:tr>
              <a:tr h="51310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MA(2)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-0.302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-0.4532</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ARIMA(1,1,2) Roots</a:t>
            </a:r>
            <a:endParaRPr/>
          </a:p>
        </p:txBody>
      </p:sp>
      <p:pic>
        <p:nvPicPr>
          <p:cNvPr id="350" name="Google Shape;350;p24"/>
          <p:cNvPicPr preferRelativeResize="0"/>
          <p:nvPr/>
        </p:nvPicPr>
        <p:blipFill>
          <a:blip r:embed="rId3">
            <a:alphaModFix/>
          </a:blip>
          <a:stretch>
            <a:fillRect/>
          </a:stretch>
        </p:blipFill>
        <p:spPr>
          <a:xfrm>
            <a:off x="2022025" y="1597875"/>
            <a:ext cx="5594025" cy="310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ARIMA(2,1,2) Roots</a:t>
            </a:r>
            <a:endParaRPr/>
          </a:p>
        </p:txBody>
      </p:sp>
      <p:pic>
        <p:nvPicPr>
          <p:cNvPr id="356" name="Google Shape;356;p25"/>
          <p:cNvPicPr preferRelativeResize="0"/>
          <p:nvPr/>
        </p:nvPicPr>
        <p:blipFill>
          <a:blip r:embed="rId3">
            <a:alphaModFix/>
          </a:blip>
          <a:stretch>
            <a:fillRect/>
          </a:stretch>
        </p:blipFill>
        <p:spPr>
          <a:xfrm>
            <a:off x="2168574" y="1597875"/>
            <a:ext cx="5300974" cy="327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ARIMA(1,1,2) Normality of Residuals</a:t>
            </a:r>
            <a:endParaRPr/>
          </a:p>
        </p:txBody>
      </p:sp>
      <p:pic>
        <p:nvPicPr>
          <p:cNvPr id="362" name="Google Shape;362;p26"/>
          <p:cNvPicPr preferRelativeResize="0"/>
          <p:nvPr/>
        </p:nvPicPr>
        <p:blipFill>
          <a:blip r:embed="rId3">
            <a:alphaModFix/>
          </a:blip>
          <a:stretch>
            <a:fillRect/>
          </a:stretch>
        </p:blipFill>
        <p:spPr>
          <a:xfrm>
            <a:off x="987225" y="2028388"/>
            <a:ext cx="3584775" cy="2222825"/>
          </a:xfrm>
          <a:prstGeom prst="rect">
            <a:avLst/>
          </a:prstGeom>
          <a:noFill/>
          <a:ln>
            <a:noFill/>
          </a:ln>
        </p:spPr>
      </p:pic>
      <p:pic>
        <p:nvPicPr>
          <p:cNvPr id="363" name="Google Shape;363;p26"/>
          <p:cNvPicPr preferRelativeResize="0"/>
          <p:nvPr/>
        </p:nvPicPr>
        <p:blipFill>
          <a:blip r:embed="rId4">
            <a:alphaModFix/>
          </a:blip>
          <a:stretch>
            <a:fillRect/>
          </a:stretch>
        </p:blipFill>
        <p:spPr>
          <a:xfrm>
            <a:off x="4572000" y="2055088"/>
            <a:ext cx="3584775" cy="21694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ARIMA(2,1,2) Normality of Residuals</a:t>
            </a:r>
            <a:endParaRPr/>
          </a:p>
        </p:txBody>
      </p:sp>
      <p:pic>
        <p:nvPicPr>
          <p:cNvPr id="369" name="Google Shape;369;p27"/>
          <p:cNvPicPr preferRelativeResize="0"/>
          <p:nvPr/>
        </p:nvPicPr>
        <p:blipFill>
          <a:blip r:embed="rId3">
            <a:alphaModFix/>
          </a:blip>
          <a:stretch>
            <a:fillRect/>
          </a:stretch>
        </p:blipFill>
        <p:spPr>
          <a:xfrm>
            <a:off x="311425" y="1597875"/>
            <a:ext cx="4488175" cy="2725500"/>
          </a:xfrm>
          <a:prstGeom prst="rect">
            <a:avLst/>
          </a:prstGeom>
          <a:noFill/>
          <a:ln>
            <a:noFill/>
          </a:ln>
        </p:spPr>
      </p:pic>
      <p:pic>
        <p:nvPicPr>
          <p:cNvPr id="370" name="Google Shape;370;p27"/>
          <p:cNvPicPr preferRelativeResize="0"/>
          <p:nvPr/>
        </p:nvPicPr>
        <p:blipFill>
          <a:blip r:embed="rId4">
            <a:alphaModFix/>
          </a:blip>
          <a:stretch>
            <a:fillRect/>
          </a:stretch>
        </p:blipFill>
        <p:spPr>
          <a:xfrm>
            <a:off x="4799600" y="1597875"/>
            <a:ext cx="4048325" cy="244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Normality</a:t>
            </a:r>
            <a:endParaRPr/>
          </a:p>
        </p:txBody>
      </p:sp>
      <p:sp>
        <p:nvSpPr>
          <p:cNvPr id="376" name="Google Shape;376;p28"/>
          <p:cNvSpPr txBox="1"/>
          <p:nvPr>
            <p:ph idx="1" type="subTitle"/>
          </p:nvPr>
        </p:nvSpPr>
        <p:spPr>
          <a:xfrm>
            <a:off x="1729975" y="1510750"/>
            <a:ext cx="6188400" cy="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Shapiro-Wilk Test with 𝝰 = 0.05</a:t>
            </a:r>
            <a:endParaRPr/>
          </a:p>
          <a:p>
            <a:pPr indent="0" lvl="0" marL="0" rtl="0" algn="l">
              <a:spcBef>
                <a:spcPts val="0"/>
              </a:spcBef>
              <a:spcAft>
                <a:spcPts val="0"/>
              </a:spcAft>
              <a:buClr>
                <a:srgbClr val="000000"/>
              </a:buClr>
              <a:buSzPts val="1100"/>
              <a:buFont typeface="Arial"/>
              <a:buNone/>
            </a:pPr>
            <a:r>
              <a:t/>
            </a:r>
            <a:endParaRPr/>
          </a:p>
          <a:p>
            <a:pPr indent="457200" lvl="0" marL="0" rtl="0" algn="l">
              <a:lnSpc>
                <a:spcPct val="115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H</a:t>
            </a:r>
            <a:r>
              <a:rPr baseline="-25000" lang="en" sz="1200">
                <a:solidFill>
                  <a:srgbClr val="000000"/>
                </a:solidFill>
                <a:latin typeface="Times New Roman"/>
                <a:ea typeface="Times New Roman"/>
                <a:cs typeface="Times New Roman"/>
                <a:sym typeface="Times New Roman"/>
              </a:rPr>
              <a:t>0</a:t>
            </a:r>
            <a:r>
              <a:rPr lang="en" sz="1200">
                <a:solidFill>
                  <a:srgbClr val="000000"/>
                </a:solidFill>
                <a:latin typeface="Times New Roman"/>
                <a:ea typeface="Times New Roman"/>
                <a:cs typeface="Times New Roman"/>
                <a:sym typeface="Times New Roman"/>
              </a:rPr>
              <a:t>= residuals are normally distributed  vs.  H</a:t>
            </a:r>
            <a:r>
              <a:rPr baseline="-25000" lang="en" sz="1200">
                <a:solidFill>
                  <a:srgbClr val="000000"/>
                </a:solidFill>
                <a:latin typeface="Times New Roman"/>
                <a:ea typeface="Times New Roman"/>
                <a:cs typeface="Times New Roman"/>
                <a:sym typeface="Times New Roman"/>
              </a:rPr>
              <a:t>1</a:t>
            </a:r>
            <a:r>
              <a:rPr lang="en" sz="1200">
                <a:solidFill>
                  <a:srgbClr val="000000"/>
                </a:solidFill>
                <a:latin typeface="Times New Roman"/>
                <a:ea typeface="Times New Roman"/>
                <a:cs typeface="Times New Roman"/>
                <a:sym typeface="Times New Roman"/>
              </a:rPr>
              <a:t> = residuals are not normally distributed</a:t>
            </a:r>
            <a:endParaRPr sz="1200"/>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graphicFrame>
        <p:nvGraphicFramePr>
          <p:cNvPr id="377" name="Google Shape;377;p28"/>
          <p:cNvGraphicFramePr/>
          <p:nvPr/>
        </p:nvGraphicFramePr>
        <p:xfrm>
          <a:off x="1907313" y="2492175"/>
          <a:ext cx="3000000" cy="3000000"/>
        </p:xfrm>
        <a:graphic>
          <a:graphicData uri="http://schemas.openxmlformats.org/drawingml/2006/table">
            <a:tbl>
              <a:tblPr>
                <a:noFill/>
                <a:tableStyleId>{E28E88EC-0159-4C3E-9E69-98DE6A8D1F60}</a:tableStyleId>
              </a:tblPr>
              <a:tblGrid>
                <a:gridCol w="1776450"/>
                <a:gridCol w="1776450"/>
                <a:gridCol w="1776450"/>
              </a:tblGrid>
              <a:tr h="503750">
                <a:tc>
                  <a:txBody>
                    <a:bodyPr>
                      <a:noAutofit/>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Model 1: ARIMA(1,1,2)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Model 2: ARIMA(2,1,2)</a:t>
                      </a:r>
                      <a:endParaRPr sz="1100">
                        <a:latin typeface="Times New Roman"/>
                        <a:ea typeface="Times New Roman"/>
                        <a:cs typeface="Times New Roman"/>
                        <a:sym typeface="Times New Roman"/>
                      </a:endParaRPr>
                    </a:p>
                  </a:txBody>
                  <a:tcPr marT="63500" marB="63500" marR="63500" marL="63500"/>
                </a:tc>
              </a:tr>
              <a:tr h="50375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W-Statistic</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0.99125</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0.9909143</a:t>
                      </a:r>
                      <a:endParaRPr sz="1100">
                        <a:latin typeface="Times New Roman"/>
                        <a:ea typeface="Times New Roman"/>
                        <a:cs typeface="Times New Roman"/>
                        <a:sym typeface="Times New Roman"/>
                      </a:endParaRPr>
                    </a:p>
                  </a:txBody>
                  <a:tcPr marT="63500" marB="63500" marR="63500" marL="63500"/>
                </a:tc>
              </a:tr>
              <a:tr h="503750">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P-Value</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0.6673572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0.6362329</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Serial Correlation</a:t>
            </a:r>
            <a:endParaRPr/>
          </a:p>
        </p:txBody>
      </p:sp>
      <p:sp>
        <p:nvSpPr>
          <p:cNvPr id="383" name="Google Shape;383;p29"/>
          <p:cNvSpPr txBox="1"/>
          <p:nvPr>
            <p:ph idx="1" type="subTitle"/>
          </p:nvPr>
        </p:nvSpPr>
        <p:spPr>
          <a:xfrm>
            <a:off x="859175" y="1699425"/>
            <a:ext cx="76863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Box-Pierce and Ljung-Box with </a:t>
            </a:r>
            <a:r>
              <a:rPr lang="en"/>
              <a:t>𝝰 = 0.05</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H</a:t>
            </a:r>
            <a:r>
              <a:rPr baseline="-25000" lang="en" sz="1200">
                <a:solidFill>
                  <a:srgbClr val="000000"/>
                </a:solidFill>
                <a:latin typeface="Times New Roman"/>
                <a:ea typeface="Times New Roman"/>
                <a:cs typeface="Times New Roman"/>
                <a:sym typeface="Times New Roman"/>
              </a:rPr>
              <a:t>0</a:t>
            </a:r>
            <a:r>
              <a:rPr lang="en" sz="1200">
                <a:solidFill>
                  <a:srgbClr val="000000"/>
                </a:solidFill>
                <a:latin typeface="Times New Roman"/>
                <a:ea typeface="Times New Roman"/>
                <a:cs typeface="Times New Roman"/>
                <a:sym typeface="Times New Roman"/>
              </a:rPr>
              <a:t>= residuals are serially uncorrelated (independent)  vs.  H</a:t>
            </a:r>
            <a:r>
              <a:rPr baseline="-25000" lang="en" sz="1200">
                <a:solidFill>
                  <a:srgbClr val="000000"/>
                </a:solidFill>
                <a:latin typeface="Times New Roman"/>
                <a:ea typeface="Times New Roman"/>
                <a:cs typeface="Times New Roman"/>
                <a:sym typeface="Times New Roman"/>
              </a:rPr>
              <a:t>1</a:t>
            </a:r>
            <a:r>
              <a:rPr lang="en" sz="1200">
                <a:solidFill>
                  <a:srgbClr val="000000"/>
                </a:solidFill>
                <a:latin typeface="Times New Roman"/>
                <a:ea typeface="Times New Roman"/>
                <a:cs typeface="Times New Roman"/>
                <a:sym typeface="Times New Roman"/>
              </a:rPr>
              <a:t> = residuals are serially correlated (dependent)</a:t>
            </a:r>
            <a:endParaRPr sz="1200"/>
          </a:p>
        </p:txBody>
      </p:sp>
      <p:graphicFrame>
        <p:nvGraphicFramePr>
          <p:cNvPr id="384" name="Google Shape;384;p29"/>
          <p:cNvGraphicFramePr/>
          <p:nvPr/>
        </p:nvGraphicFramePr>
        <p:xfrm>
          <a:off x="954238" y="2862025"/>
          <a:ext cx="3000000" cy="3000000"/>
        </p:xfrm>
        <a:graphic>
          <a:graphicData uri="http://schemas.openxmlformats.org/drawingml/2006/table">
            <a:tbl>
              <a:tblPr>
                <a:noFill/>
                <a:tableStyleId>{E28E88EC-0159-4C3E-9E69-98DE6A8D1F60}</a:tableStyleId>
              </a:tblPr>
              <a:tblGrid>
                <a:gridCol w="2498725"/>
                <a:gridCol w="2498725"/>
                <a:gridCol w="2498725"/>
              </a:tblGrid>
              <a:tr h="520850">
                <a:tc>
                  <a:txBody>
                    <a:bodyPr>
                      <a:noAutofit/>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Model 1: ARIMA(1,1,2)</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Model 2: ARIMA(2,1,2)</a:t>
                      </a:r>
                      <a:endParaRPr sz="1100">
                        <a:latin typeface="Times New Roman"/>
                        <a:ea typeface="Times New Roman"/>
                        <a:cs typeface="Times New Roman"/>
                        <a:sym typeface="Times New Roman"/>
                      </a:endParaRPr>
                    </a:p>
                  </a:txBody>
                  <a:tcPr marT="63500" marB="63500" marR="63500" marL="63500"/>
                </a:tc>
              </a:tr>
              <a:tr h="554100">
                <a:tc>
                  <a:txBody>
                    <a:bodyPr>
                      <a:no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 Box-Pierce P-Value</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0.1857596</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0.1931732</a:t>
                      </a:r>
                      <a:endParaRPr sz="1100">
                        <a:latin typeface="Times New Roman"/>
                        <a:ea typeface="Times New Roman"/>
                        <a:cs typeface="Times New Roman"/>
                        <a:sym typeface="Times New Roman"/>
                      </a:endParaRPr>
                    </a:p>
                  </a:txBody>
                  <a:tcPr marT="63500" marB="63500" marR="63500" marL="63500"/>
                </a:tc>
              </a:tr>
              <a:tr h="554100">
                <a:tc>
                  <a:txBody>
                    <a:bodyPr>
                      <a:no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Ljung-Box P-Value</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0.1373411</a:t>
                      </a:r>
                      <a:endParaRPr sz="11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0.1427492</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Analyses of Errors for ARIMA(1,1,2)</a:t>
            </a:r>
            <a:endParaRPr/>
          </a:p>
        </p:txBody>
      </p:sp>
      <p:pic>
        <p:nvPicPr>
          <p:cNvPr id="390" name="Google Shape;390;p30"/>
          <p:cNvPicPr preferRelativeResize="0"/>
          <p:nvPr/>
        </p:nvPicPr>
        <p:blipFill>
          <a:blip r:embed="rId3">
            <a:alphaModFix/>
          </a:blip>
          <a:stretch>
            <a:fillRect/>
          </a:stretch>
        </p:blipFill>
        <p:spPr>
          <a:xfrm>
            <a:off x="231900" y="1870775"/>
            <a:ext cx="4458806" cy="2419250"/>
          </a:xfrm>
          <a:prstGeom prst="rect">
            <a:avLst/>
          </a:prstGeom>
          <a:noFill/>
          <a:ln>
            <a:noFill/>
          </a:ln>
        </p:spPr>
      </p:pic>
      <p:pic>
        <p:nvPicPr>
          <p:cNvPr id="391" name="Google Shape;391;p30"/>
          <p:cNvPicPr preferRelativeResize="0"/>
          <p:nvPr/>
        </p:nvPicPr>
        <p:blipFill>
          <a:blip r:embed="rId4">
            <a:alphaModFix/>
          </a:blip>
          <a:stretch>
            <a:fillRect/>
          </a:stretch>
        </p:blipFill>
        <p:spPr>
          <a:xfrm>
            <a:off x="4572000" y="1870763"/>
            <a:ext cx="4399775" cy="2419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Autocorrelation Analyses of Errors for ARIMA(2,1,2)</a:t>
            </a:r>
            <a:endParaRPr/>
          </a:p>
          <a:p>
            <a:pPr indent="0" lvl="0" marL="0" rtl="0" algn="l">
              <a:spcBef>
                <a:spcPts val="0"/>
              </a:spcBef>
              <a:spcAft>
                <a:spcPts val="0"/>
              </a:spcAft>
              <a:buNone/>
            </a:pPr>
            <a:r>
              <a:t/>
            </a:r>
            <a:endParaRPr/>
          </a:p>
        </p:txBody>
      </p:sp>
      <p:pic>
        <p:nvPicPr>
          <p:cNvPr id="397" name="Google Shape;397;p31"/>
          <p:cNvPicPr preferRelativeResize="0"/>
          <p:nvPr/>
        </p:nvPicPr>
        <p:blipFill>
          <a:blip r:embed="rId3">
            <a:alphaModFix/>
          </a:blip>
          <a:stretch>
            <a:fillRect/>
          </a:stretch>
        </p:blipFill>
        <p:spPr>
          <a:xfrm>
            <a:off x="410825" y="1997802"/>
            <a:ext cx="4260500" cy="2299135"/>
          </a:xfrm>
          <a:prstGeom prst="rect">
            <a:avLst/>
          </a:prstGeom>
          <a:noFill/>
          <a:ln>
            <a:noFill/>
          </a:ln>
        </p:spPr>
      </p:pic>
      <p:pic>
        <p:nvPicPr>
          <p:cNvPr id="398" name="Google Shape;398;p31"/>
          <p:cNvPicPr preferRelativeResize="0"/>
          <p:nvPr/>
        </p:nvPicPr>
        <p:blipFill>
          <a:blip r:embed="rId4">
            <a:alphaModFix/>
          </a:blip>
          <a:stretch>
            <a:fillRect/>
          </a:stretch>
        </p:blipFill>
        <p:spPr>
          <a:xfrm>
            <a:off x="4883500" y="2028575"/>
            <a:ext cx="4260500" cy="2237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Dataset</a:t>
            </a:r>
            <a:endParaRPr/>
          </a:p>
        </p:txBody>
      </p:sp>
      <p:pic>
        <p:nvPicPr>
          <p:cNvPr id="284" name="Google Shape;284;p14"/>
          <p:cNvPicPr preferRelativeResize="0"/>
          <p:nvPr/>
        </p:nvPicPr>
        <p:blipFill>
          <a:blip r:embed="rId3">
            <a:alphaModFix/>
          </a:blip>
          <a:stretch>
            <a:fillRect/>
          </a:stretch>
        </p:blipFill>
        <p:spPr>
          <a:xfrm>
            <a:off x="2251500" y="1597878"/>
            <a:ext cx="4641000" cy="29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ARIMA(1,1,2)</a:t>
            </a:r>
            <a:endParaRPr/>
          </a:p>
        </p:txBody>
      </p:sp>
      <p:sp>
        <p:nvSpPr>
          <p:cNvPr id="404" name="Google Shape;404;p32"/>
          <p:cNvSpPr txBox="1"/>
          <p:nvPr>
            <p:ph idx="1" type="body"/>
          </p:nvPr>
        </p:nvSpPr>
        <p:spPr>
          <a:xfrm>
            <a:off x="1718375" y="2101525"/>
            <a:ext cx="5781900" cy="20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(1+0.37B) X</a:t>
            </a:r>
            <a:r>
              <a:rPr baseline="-25000" lang="en" sz="2400"/>
              <a:t>t</a:t>
            </a:r>
            <a:r>
              <a:rPr lang="en" sz="2400"/>
              <a:t> = (1+0.09B - 0.30B</a:t>
            </a:r>
            <a:r>
              <a:rPr baseline="30000" lang="en" sz="2400"/>
              <a:t>2</a:t>
            </a:r>
            <a:r>
              <a:rPr lang="en" sz="2400"/>
              <a:t>)Z</a:t>
            </a:r>
            <a:r>
              <a:rPr baseline="-25000" lang="en" sz="2400"/>
              <a:t>t</a:t>
            </a:r>
            <a:endParaRPr sz="2400"/>
          </a:p>
          <a:p>
            <a:pPr indent="457200" lvl="0" marL="0" rtl="0" algn="l">
              <a:spcBef>
                <a:spcPts val="1600"/>
              </a:spcBef>
              <a:spcAft>
                <a:spcPts val="0"/>
              </a:spcAft>
              <a:buClr>
                <a:srgbClr val="000000"/>
              </a:buClr>
              <a:buSzPts val="1100"/>
              <a:buFont typeface="Arial"/>
              <a:buNone/>
            </a:pPr>
            <a:r>
              <a:rPr lang="en" sz="2400"/>
              <a:t>Z</a:t>
            </a:r>
            <a:r>
              <a:rPr baseline="-25000" lang="en" sz="2400"/>
              <a:t>t</a:t>
            </a:r>
            <a:r>
              <a:rPr lang="en" sz="2400"/>
              <a:t> ~ N(0,0.1064543)</a:t>
            </a:r>
            <a:endParaRPr sz="24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Forecasting</a:t>
            </a:r>
            <a:endParaRPr/>
          </a:p>
        </p:txBody>
      </p:sp>
      <p:pic>
        <p:nvPicPr>
          <p:cNvPr id="410" name="Google Shape;410;p33"/>
          <p:cNvPicPr preferRelativeResize="0"/>
          <p:nvPr/>
        </p:nvPicPr>
        <p:blipFill>
          <a:blip r:embed="rId3">
            <a:alphaModFix/>
          </a:blip>
          <a:stretch>
            <a:fillRect/>
          </a:stretch>
        </p:blipFill>
        <p:spPr>
          <a:xfrm>
            <a:off x="430725" y="1750275"/>
            <a:ext cx="3674275" cy="2513475"/>
          </a:xfrm>
          <a:prstGeom prst="rect">
            <a:avLst/>
          </a:prstGeom>
          <a:noFill/>
          <a:ln>
            <a:noFill/>
          </a:ln>
        </p:spPr>
      </p:pic>
      <p:pic>
        <p:nvPicPr>
          <p:cNvPr id="411" name="Google Shape;411;p33"/>
          <p:cNvPicPr preferRelativeResize="0"/>
          <p:nvPr/>
        </p:nvPicPr>
        <p:blipFill>
          <a:blip r:embed="rId4">
            <a:alphaModFix/>
          </a:blip>
          <a:stretch>
            <a:fillRect/>
          </a:stretch>
        </p:blipFill>
        <p:spPr>
          <a:xfrm>
            <a:off x="4668475" y="1812175"/>
            <a:ext cx="3829050" cy="237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Forecasting</a:t>
            </a:r>
            <a:endParaRPr/>
          </a:p>
        </p:txBody>
      </p:sp>
      <p:pic>
        <p:nvPicPr>
          <p:cNvPr id="417" name="Google Shape;417;p34"/>
          <p:cNvPicPr preferRelativeResize="0"/>
          <p:nvPr/>
        </p:nvPicPr>
        <p:blipFill>
          <a:blip r:embed="rId3">
            <a:alphaModFix/>
          </a:blip>
          <a:stretch>
            <a:fillRect/>
          </a:stretch>
        </p:blipFill>
        <p:spPr>
          <a:xfrm>
            <a:off x="1583576" y="1438850"/>
            <a:ext cx="5723806" cy="354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3" name="Google Shape;423;p35"/>
          <p:cNvSpPr txBox="1"/>
          <p:nvPr>
            <p:ph idx="1" type="body"/>
          </p:nvPr>
        </p:nvSpPr>
        <p:spPr>
          <a:xfrm>
            <a:off x="1303800" y="14908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i="1" lang="en" sz="1400">
                <a:solidFill>
                  <a:srgbClr val="000000"/>
                </a:solidFill>
                <a:latin typeface="Times New Roman"/>
                <a:ea typeface="Times New Roman"/>
                <a:cs typeface="Times New Roman"/>
                <a:sym typeface="Times New Roman"/>
              </a:rPr>
              <a:t>Data Market,  </a:t>
            </a:r>
            <a:r>
              <a:rPr lang="en" sz="1400" u="sng">
                <a:solidFill>
                  <a:srgbClr val="000000"/>
                </a:solidFill>
                <a:latin typeface="Times New Roman"/>
                <a:ea typeface="Times New Roman"/>
                <a:cs typeface="Times New Roman"/>
                <a:sym typeface="Times New Roman"/>
                <a:hlinkClick r:id="rId3"/>
              </a:rPr>
              <a:t>https://datamarket.com/data/set/22ob/monthly-boston-armed-robberies-jan1966-oct1975-deutsch-and-alt-1977#!ds=22ob&amp;display=line</a:t>
            </a:r>
            <a:endParaRPr b="1" sz="1400" u="sng">
              <a:solidFill>
                <a:srgbClr val="000000"/>
              </a:solidFill>
              <a:latin typeface="Times New Roman"/>
              <a:ea typeface="Times New Roman"/>
              <a:cs typeface="Times New Roman"/>
              <a:sym typeface="Times New Roman"/>
            </a:endParaRPr>
          </a:p>
          <a:p>
            <a:pPr indent="0" lvl="0" marL="457200" rtl="0" algn="l">
              <a:spcBef>
                <a:spcPts val="0"/>
              </a:spcBef>
              <a:spcAft>
                <a:spcPts val="0"/>
              </a:spcAft>
              <a:buClr>
                <a:srgbClr val="000000"/>
              </a:buClr>
              <a:buSzPts val="1100"/>
              <a:buFont typeface="Arial"/>
              <a:buNone/>
            </a:pPr>
            <a:r>
              <a:t/>
            </a:r>
            <a:endParaRPr b="1" sz="1400" u="sng">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i="1" lang="en" sz="1400">
                <a:solidFill>
                  <a:srgbClr val="000000"/>
                </a:solidFill>
                <a:latin typeface="Times New Roman"/>
                <a:ea typeface="Times New Roman"/>
                <a:cs typeface="Times New Roman"/>
                <a:sym typeface="Times New Roman"/>
              </a:rPr>
              <a:t>Massachusetts Crime Rates 1960 - 2016 - Public Records,</a:t>
            </a:r>
            <a:endParaRPr i="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Clr>
                <a:srgbClr val="000000"/>
              </a:buClr>
              <a:buSzPts val="1100"/>
              <a:buFont typeface="Arial"/>
              <a:buNone/>
            </a:pPr>
            <a:r>
              <a:rPr lang="en" sz="1400" u="sng">
                <a:solidFill>
                  <a:srgbClr val="000000"/>
                </a:solidFill>
                <a:latin typeface="Times New Roman"/>
                <a:ea typeface="Times New Roman"/>
                <a:cs typeface="Times New Roman"/>
                <a:sym typeface="Times New Roman"/>
              </a:rPr>
              <a:t>http://www.disastercenter.com/crime/macrime.htm</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Analyses</a:t>
            </a:r>
            <a:endParaRPr/>
          </a:p>
        </p:txBody>
      </p:sp>
      <p:pic>
        <p:nvPicPr>
          <p:cNvPr id="290" name="Google Shape;290;p15"/>
          <p:cNvPicPr preferRelativeResize="0"/>
          <p:nvPr/>
        </p:nvPicPr>
        <p:blipFill rotWithShape="1">
          <a:blip r:embed="rId3">
            <a:alphaModFix/>
          </a:blip>
          <a:srcRect b="0" l="0" r="0" t="2362"/>
          <a:stretch/>
        </p:blipFill>
        <p:spPr>
          <a:xfrm>
            <a:off x="716050" y="2118100"/>
            <a:ext cx="3583400" cy="2418075"/>
          </a:xfrm>
          <a:prstGeom prst="rect">
            <a:avLst/>
          </a:prstGeom>
          <a:noFill/>
          <a:ln>
            <a:noFill/>
          </a:ln>
        </p:spPr>
      </p:pic>
      <p:pic>
        <p:nvPicPr>
          <p:cNvPr id="291" name="Google Shape;291;p15"/>
          <p:cNvPicPr preferRelativeResize="0"/>
          <p:nvPr/>
        </p:nvPicPr>
        <p:blipFill rotWithShape="1">
          <a:blip r:embed="rId4">
            <a:alphaModFix/>
          </a:blip>
          <a:srcRect b="0" l="0" r="0" t="2600"/>
          <a:stretch/>
        </p:blipFill>
        <p:spPr>
          <a:xfrm>
            <a:off x="4726970" y="2118100"/>
            <a:ext cx="3478630" cy="241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Decomposition</a:t>
            </a:r>
            <a:endParaRPr/>
          </a:p>
        </p:txBody>
      </p:sp>
      <p:pic>
        <p:nvPicPr>
          <p:cNvPr id="297" name="Google Shape;297;p16"/>
          <p:cNvPicPr preferRelativeResize="0"/>
          <p:nvPr/>
        </p:nvPicPr>
        <p:blipFill>
          <a:blip r:embed="rId3">
            <a:alphaModFix/>
          </a:blip>
          <a:stretch>
            <a:fillRect/>
          </a:stretch>
        </p:blipFill>
        <p:spPr>
          <a:xfrm>
            <a:off x="2246248" y="1597875"/>
            <a:ext cx="4651525" cy="296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Seasonality</a:t>
            </a:r>
            <a:endParaRPr/>
          </a:p>
        </p:txBody>
      </p:sp>
      <p:pic>
        <p:nvPicPr>
          <p:cNvPr id="303" name="Google Shape;303;p17"/>
          <p:cNvPicPr preferRelativeResize="0"/>
          <p:nvPr/>
        </p:nvPicPr>
        <p:blipFill>
          <a:blip r:embed="rId3">
            <a:alphaModFix/>
          </a:blip>
          <a:stretch>
            <a:fillRect/>
          </a:stretch>
        </p:blipFill>
        <p:spPr>
          <a:xfrm>
            <a:off x="2530800" y="1597875"/>
            <a:ext cx="4082375" cy="325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Cox</a:t>
            </a:r>
            <a:endParaRPr/>
          </a:p>
        </p:txBody>
      </p:sp>
      <p:pic>
        <p:nvPicPr>
          <p:cNvPr id="309" name="Google Shape;309;p18"/>
          <p:cNvPicPr preferRelativeResize="0"/>
          <p:nvPr/>
        </p:nvPicPr>
        <p:blipFill rotWithShape="1">
          <a:blip r:embed="rId3">
            <a:alphaModFix/>
          </a:blip>
          <a:srcRect b="0" l="0" r="0" t="12960"/>
          <a:stretch/>
        </p:blipFill>
        <p:spPr>
          <a:xfrm>
            <a:off x="2254700" y="1597875"/>
            <a:ext cx="4634579" cy="302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Transformations</a:t>
            </a:r>
            <a:endParaRPr/>
          </a:p>
        </p:txBody>
      </p:sp>
      <p:pic>
        <p:nvPicPr>
          <p:cNvPr id="315" name="Google Shape;315;p19"/>
          <p:cNvPicPr preferRelativeResize="0"/>
          <p:nvPr/>
        </p:nvPicPr>
        <p:blipFill>
          <a:blip r:embed="rId3">
            <a:alphaModFix/>
          </a:blip>
          <a:stretch>
            <a:fillRect/>
          </a:stretch>
        </p:blipFill>
        <p:spPr>
          <a:xfrm>
            <a:off x="1303800" y="1702513"/>
            <a:ext cx="3404950" cy="2173375"/>
          </a:xfrm>
          <a:prstGeom prst="rect">
            <a:avLst/>
          </a:prstGeom>
          <a:noFill/>
          <a:ln>
            <a:noFill/>
          </a:ln>
        </p:spPr>
      </p:pic>
      <p:pic>
        <p:nvPicPr>
          <p:cNvPr id="316" name="Google Shape;316;p19"/>
          <p:cNvPicPr preferRelativeResize="0"/>
          <p:nvPr/>
        </p:nvPicPr>
        <p:blipFill>
          <a:blip r:embed="rId4">
            <a:alphaModFix/>
          </a:blip>
          <a:stretch>
            <a:fillRect/>
          </a:stretch>
        </p:blipFill>
        <p:spPr>
          <a:xfrm>
            <a:off x="4962225" y="1702525"/>
            <a:ext cx="3372087" cy="217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of Transformed Data</a:t>
            </a:r>
            <a:endParaRPr/>
          </a:p>
        </p:txBody>
      </p:sp>
      <p:pic>
        <p:nvPicPr>
          <p:cNvPr id="322" name="Google Shape;322;p20"/>
          <p:cNvPicPr preferRelativeResize="0"/>
          <p:nvPr/>
        </p:nvPicPr>
        <p:blipFill>
          <a:blip r:embed="rId3">
            <a:alphaModFix/>
          </a:blip>
          <a:stretch>
            <a:fillRect/>
          </a:stretch>
        </p:blipFill>
        <p:spPr>
          <a:xfrm>
            <a:off x="2638127" y="1597875"/>
            <a:ext cx="4361850" cy="280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Analyses of ∇</a:t>
            </a:r>
            <a:r>
              <a:rPr baseline="-25000" lang="en"/>
              <a:t>1</a:t>
            </a:r>
            <a:r>
              <a:rPr lang="en"/>
              <a:t>(Y</a:t>
            </a:r>
            <a:r>
              <a:rPr baseline="30000" lang="en"/>
              <a:t>⅓</a:t>
            </a:r>
            <a:r>
              <a:rPr lang="en"/>
              <a:t>)</a:t>
            </a:r>
            <a:endParaRPr/>
          </a:p>
        </p:txBody>
      </p:sp>
      <p:pic>
        <p:nvPicPr>
          <p:cNvPr id="328" name="Google Shape;328;p21"/>
          <p:cNvPicPr preferRelativeResize="0"/>
          <p:nvPr/>
        </p:nvPicPr>
        <p:blipFill>
          <a:blip r:embed="rId3">
            <a:alphaModFix/>
          </a:blip>
          <a:stretch>
            <a:fillRect/>
          </a:stretch>
        </p:blipFill>
        <p:spPr>
          <a:xfrm>
            <a:off x="572175" y="1907025"/>
            <a:ext cx="3999825" cy="2428475"/>
          </a:xfrm>
          <a:prstGeom prst="rect">
            <a:avLst/>
          </a:prstGeom>
          <a:noFill/>
          <a:ln>
            <a:noFill/>
          </a:ln>
        </p:spPr>
      </p:pic>
      <p:pic>
        <p:nvPicPr>
          <p:cNvPr id="329" name="Google Shape;329;p21"/>
          <p:cNvPicPr preferRelativeResize="0"/>
          <p:nvPr/>
        </p:nvPicPr>
        <p:blipFill>
          <a:blip r:embed="rId4">
            <a:alphaModFix/>
          </a:blip>
          <a:stretch>
            <a:fillRect/>
          </a:stretch>
        </p:blipFill>
        <p:spPr>
          <a:xfrm>
            <a:off x="4572000" y="1965150"/>
            <a:ext cx="3999825" cy="231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