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7a819a2644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a819a2644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a819a264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a819a264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7a819a2644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a819a2644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a819a2644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a819a264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a819a2644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a819a264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a819a264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a819a264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7a819a264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7a819a264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7a819a2644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a819a2644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7a819a2644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7a819a2644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632238"/>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Retinopathy Survival Analysis</a:t>
            </a:r>
            <a:endParaRPr sz="3800"/>
          </a:p>
        </p:txBody>
      </p:sp>
      <p:sp>
        <p:nvSpPr>
          <p:cNvPr id="278" name="Google Shape;278;p13"/>
          <p:cNvSpPr txBox="1"/>
          <p:nvPr>
            <p:ph idx="1" type="subTitle"/>
          </p:nvPr>
        </p:nvSpPr>
        <p:spPr>
          <a:xfrm>
            <a:off x="824000" y="2571750"/>
            <a:ext cx="81543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Maven Pro"/>
                <a:ea typeface="Maven Pro"/>
                <a:cs typeface="Maven Pro"/>
                <a:sym typeface="Maven Pro"/>
              </a:rPr>
              <a:t>Anthony Castillo</a:t>
            </a:r>
            <a:endParaRPr b="1" sz="3200">
              <a:latin typeface="Maven Pro"/>
              <a:ea typeface="Maven Pro"/>
              <a:cs typeface="Maven Pro"/>
              <a:sym typeface="Maven Pro"/>
            </a:endParaRPr>
          </a:p>
          <a:p>
            <a:pPr indent="0" lvl="0" marL="0" rtl="0" algn="l">
              <a:spcBef>
                <a:spcPts val="0"/>
              </a:spcBef>
              <a:spcAft>
                <a:spcPts val="0"/>
              </a:spcAft>
              <a:buNone/>
            </a:pPr>
            <a:r>
              <a:rPr b="1" lang="en" sz="3200">
                <a:latin typeface="Maven Pro"/>
                <a:ea typeface="Maven Pro"/>
                <a:cs typeface="Maven Pro"/>
                <a:sym typeface="Maven Pro"/>
              </a:rPr>
              <a:t>Xin Chen</a:t>
            </a:r>
            <a:endParaRPr b="1" sz="3200">
              <a:latin typeface="Maven Pro"/>
              <a:ea typeface="Maven Pro"/>
              <a:cs typeface="Maven Pro"/>
              <a:sym typeface="Maven Pro"/>
            </a:endParaRPr>
          </a:p>
          <a:p>
            <a:pPr indent="0" lvl="0" marL="0" rtl="0" algn="l">
              <a:spcBef>
                <a:spcPts val="0"/>
              </a:spcBef>
              <a:spcAft>
                <a:spcPts val="0"/>
              </a:spcAft>
              <a:buNone/>
            </a:pPr>
            <a:r>
              <a:rPr b="1" lang="en" sz="3200">
                <a:latin typeface="Maven Pro"/>
                <a:ea typeface="Maven Pro"/>
                <a:cs typeface="Maven Pro"/>
                <a:sym typeface="Maven Pro"/>
              </a:rPr>
              <a:t>Vanessa Ho</a:t>
            </a:r>
            <a:endParaRPr b="1" sz="3200">
              <a:latin typeface="Maven Pro"/>
              <a:ea typeface="Maven Pro"/>
              <a:cs typeface="Maven Pro"/>
              <a:sym typeface="Maven Pro"/>
            </a:endParaRPr>
          </a:p>
          <a:p>
            <a:pPr indent="0" lvl="0" marL="0" rtl="0" algn="l">
              <a:spcBef>
                <a:spcPts val="0"/>
              </a:spcBef>
              <a:spcAft>
                <a:spcPts val="0"/>
              </a:spcAft>
              <a:buNone/>
            </a:pPr>
            <a:r>
              <a:rPr b="1" lang="en" sz="3600">
                <a:latin typeface="Maven Pro"/>
                <a:ea typeface="Maven Pro"/>
                <a:cs typeface="Maven Pro"/>
                <a:sym typeface="Maven Pro"/>
              </a:rPr>
              <a:t>	          				           </a:t>
            </a:r>
            <a:r>
              <a:rPr b="1" lang="en" sz="2800">
                <a:latin typeface="Maven Pro"/>
                <a:ea typeface="Maven Pro"/>
                <a:cs typeface="Maven Pro"/>
                <a:sym typeface="Maven Pro"/>
              </a:rPr>
              <a:t>Group number: 21</a:t>
            </a:r>
            <a:endParaRPr b="1" sz="2800">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Survival Odds for Treatment and Risk </a:t>
            </a:r>
            <a:endParaRPr/>
          </a:p>
        </p:txBody>
      </p:sp>
      <p:sp>
        <p:nvSpPr>
          <p:cNvPr id="346" name="Google Shape;346;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7" name="Google Shape;347;p22"/>
          <p:cNvPicPr preferRelativeResize="0"/>
          <p:nvPr/>
        </p:nvPicPr>
        <p:blipFill>
          <a:blip r:embed="rId3">
            <a:alphaModFix/>
          </a:blip>
          <a:stretch>
            <a:fillRect/>
          </a:stretch>
        </p:blipFill>
        <p:spPr>
          <a:xfrm>
            <a:off x="1171050" y="1159800"/>
            <a:ext cx="7030498" cy="387155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Data </a:t>
            </a:r>
            <a:endParaRPr/>
          </a:p>
        </p:txBody>
      </p:sp>
      <p:sp>
        <p:nvSpPr>
          <p:cNvPr id="284" name="Google Shape;284;p14"/>
          <p:cNvSpPr txBox="1"/>
          <p:nvPr>
            <p:ph idx="1" type="body"/>
          </p:nvPr>
        </p:nvSpPr>
        <p:spPr>
          <a:xfrm>
            <a:off x="1303800" y="1149050"/>
            <a:ext cx="7030500" cy="2541600"/>
          </a:xfrm>
          <a:prstGeom prst="rect">
            <a:avLst/>
          </a:prstGeom>
        </p:spPr>
        <p:txBody>
          <a:bodyPr anchorCtr="0" anchor="t" bIns="91425" lIns="91425" spcFirstLastPara="1" rIns="91425" wrap="square" tIns="91425">
            <a:noAutofit/>
          </a:bodyPr>
          <a:lstStyle/>
          <a:p>
            <a:pPr indent="0" lvl="0" marL="0" rtl="0" algn="just">
              <a:lnSpc>
                <a:spcPct val="145000"/>
              </a:lnSpc>
              <a:spcBef>
                <a:spcPts val="0"/>
              </a:spcBef>
              <a:spcAft>
                <a:spcPts val="0"/>
              </a:spcAft>
              <a:buNone/>
            </a:pPr>
            <a:r>
              <a:rPr lang="en" sz="1400">
                <a:solidFill>
                  <a:srgbClr val="000000"/>
                </a:solidFill>
                <a:latin typeface="Arial"/>
                <a:ea typeface="Arial"/>
                <a:cs typeface="Arial"/>
                <a:sym typeface="Arial"/>
              </a:rPr>
              <a:t>We have obtained our data set “Diabetic Retinopathy” from the built in data within the Survival package, This data set includes 197 patients with 50% of them having “high risk” diabetic retinopathy according to the scales defined by the Diabetic Retinopathy Study (DRS). </a:t>
            </a:r>
            <a:endParaRPr sz="1400"/>
          </a:p>
        </p:txBody>
      </p:sp>
      <p:sp>
        <p:nvSpPr>
          <p:cNvPr id="285" name="Google Shape;285;p14"/>
          <p:cNvSpPr txBox="1"/>
          <p:nvPr/>
        </p:nvSpPr>
        <p:spPr>
          <a:xfrm>
            <a:off x="1365050" y="2703475"/>
            <a:ext cx="4837800" cy="7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2"/>
                </a:solidFill>
                <a:latin typeface="Maven Pro"/>
                <a:ea typeface="Maven Pro"/>
                <a:cs typeface="Maven Pro"/>
                <a:sym typeface="Maven Pro"/>
              </a:rPr>
              <a:t>Research question</a:t>
            </a:r>
            <a:endParaRPr b="1" sz="28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a:latin typeface="Nunito"/>
              <a:ea typeface="Nunito"/>
              <a:cs typeface="Nunito"/>
              <a:sym typeface="Nunito"/>
            </a:endParaRPr>
          </a:p>
        </p:txBody>
      </p:sp>
      <p:sp>
        <p:nvSpPr>
          <p:cNvPr id="286" name="Google Shape;286;p14"/>
          <p:cNvSpPr txBox="1"/>
          <p:nvPr/>
        </p:nvSpPr>
        <p:spPr>
          <a:xfrm>
            <a:off x="1441500" y="3369625"/>
            <a:ext cx="6934500" cy="14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a:latin typeface="Nunito"/>
              <a:ea typeface="Nunito"/>
              <a:cs typeface="Nunito"/>
              <a:sym typeface="Nunito"/>
            </a:endParaRPr>
          </a:p>
        </p:txBody>
      </p:sp>
      <p:sp>
        <p:nvSpPr>
          <p:cNvPr id="287" name="Google Shape;287;p14"/>
          <p:cNvSpPr txBox="1"/>
          <p:nvPr/>
        </p:nvSpPr>
        <p:spPr>
          <a:xfrm>
            <a:off x="1419650" y="3391450"/>
            <a:ext cx="6858000" cy="1419600"/>
          </a:xfrm>
          <a:prstGeom prst="rect">
            <a:avLst/>
          </a:prstGeom>
          <a:noFill/>
          <a:ln>
            <a:noFill/>
          </a:ln>
        </p:spPr>
        <p:txBody>
          <a:bodyPr anchorCtr="0" anchor="t" bIns="91425" lIns="91425" spcFirstLastPara="1" rIns="91425" wrap="square" tIns="91425">
            <a:noAutofit/>
          </a:bodyPr>
          <a:lstStyle/>
          <a:p>
            <a:pPr indent="0" lvl="0" marL="0" rtl="0" algn="just">
              <a:lnSpc>
                <a:spcPct val="145000"/>
              </a:lnSpc>
              <a:spcBef>
                <a:spcPts val="0"/>
              </a:spcBef>
              <a:spcAft>
                <a:spcPts val="0"/>
              </a:spcAft>
              <a:buNone/>
            </a:pPr>
            <a:r>
              <a:rPr lang="en"/>
              <a:t>Our group is interested in whether treatment status, type of laser, right or left eye, type of diabetes, and the risk score would affect the patient's extended vision time upon surgery.</a:t>
            </a:r>
            <a:endParaRPr b="1">
              <a:solidFill>
                <a:schemeClr val="dk2"/>
              </a:solidFill>
              <a:latin typeface="Maven Pro"/>
              <a:ea typeface="Maven Pro"/>
              <a:cs typeface="Maven Pro"/>
              <a:sym typeface="Maven Pr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166425" y="5742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Survival curve</a:t>
            </a:r>
            <a:endParaRPr/>
          </a:p>
        </p:txBody>
      </p:sp>
      <p:pic>
        <p:nvPicPr>
          <p:cNvPr id="293" name="Google Shape;293;p15"/>
          <p:cNvPicPr preferRelativeResize="0"/>
          <p:nvPr/>
        </p:nvPicPr>
        <p:blipFill rotWithShape="1">
          <a:blip r:embed="rId3">
            <a:alphaModFix/>
          </a:blip>
          <a:srcRect b="0" l="3510" r="-3509" t="0"/>
          <a:stretch/>
        </p:blipFill>
        <p:spPr>
          <a:xfrm>
            <a:off x="134075" y="1140375"/>
            <a:ext cx="4144024" cy="3622250"/>
          </a:xfrm>
          <a:prstGeom prst="rect">
            <a:avLst/>
          </a:prstGeom>
          <a:noFill/>
          <a:ln>
            <a:noFill/>
          </a:ln>
        </p:spPr>
      </p:pic>
      <p:pic>
        <p:nvPicPr>
          <p:cNvPr id="294" name="Google Shape;294;p15"/>
          <p:cNvPicPr preferRelativeResize="0"/>
          <p:nvPr/>
        </p:nvPicPr>
        <p:blipFill>
          <a:blip r:embed="rId4">
            <a:alphaModFix/>
          </a:blip>
          <a:stretch>
            <a:fillRect/>
          </a:stretch>
        </p:blipFill>
        <p:spPr>
          <a:xfrm>
            <a:off x="4186725" y="275000"/>
            <a:ext cx="4957275" cy="475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728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 Rank Test</a:t>
            </a:r>
            <a:endParaRPr/>
          </a:p>
        </p:txBody>
      </p:sp>
      <p:pic>
        <p:nvPicPr>
          <p:cNvPr id="300" name="Google Shape;300;p16"/>
          <p:cNvPicPr preferRelativeResize="0"/>
          <p:nvPr/>
        </p:nvPicPr>
        <p:blipFill>
          <a:blip r:embed="rId3">
            <a:alphaModFix/>
          </a:blip>
          <a:stretch>
            <a:fillRect/>
          </a:stretch>
        </p:blipFill>
        <p:spPr>
          <a:xfrm>
            <a:off x="5532100" y="617225"/>
            <a:ext cx="3128751" cy="3154675"/>
          </a:xfrm>
          <a:prstGeom prst="rect">
            <a:avLst/>
          </a:prstGeom>
          <a:noFill/>
          <a:ln>
            <a:noFill/>
          </a:ln>
        </p:spPr>
      </p:pic>
      <p:pic>
        <p:nvPicPr>
          <p:cNvPr id="301" name="Google Shape;301;p16"/>
          <p:cNvPicPr preferRelativeResize="0"/>
          <p:nvPr/>
        </p:nvPicPr>
        <p:blipFill>
          <a:blip r:embed="rId4">
            <a:alphaModFix/>
          </a:blip>
          <a:stretch>
            <a:fillRect/>
          </a:stretch>
        </p:blipFill>
        <p:spPr>
          <a:xfrm>
            <a:off x="1112725" y="617226"/>
            <a:ext cx="3291725" cy="4263974"/>
          </a:xfrm>
          <a:prstGeom prst="rect">
            <a:avLst/>
          </a:prstGeom>
          <a:noFill/>
          <a:ln>
            <a:noFill/>
          </a:ln>
        </p:spPr>
      </p:pic>
      <p:pic>
        <p:nvPicPr>
          <p:cNvPr id="302" name="Google Shape;302;p16"/>
          <p:cNvPicPr preferRelativeResize="0"/>
          <p:nvPr/>
        </p:nvPicPr>
        <p:blipFill>
          <a:blip r:embed="rId5">
            <a:alphaModFix/>
          </a:blip>
          <a:stretch>
            <a:fillRect/>
          </a:stretch>
        </p:blipFill>
        <p:spPr>
          <a:xfrm>
            <a:off x="5532100" y="3866575"/>
            <a:ext cx="3006475" cy="86639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7"/>
          <p:cNvSpPr txBox="1"/>
          <p:nvPr>
            <p:ph type="title"/>
          </p:nvPr>
        </p:nvSpPr>
        <p:spPr>
          <a:xfrm>
            <a:off x="1671300" y="5254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AIC selection</a:t>
            </a:r>
            <a:endParaRPr/>
          </a:p>
        </p:txBody>
      </p:sp>
      <p:pic>
        <p:nvPicPr>
          <p:cNvPr id="308" name="Google Shape;308;p17"/>
          <p:cNvPicPr preferRelativeResize="0"/>
          <p:nvPr/>
        </p:nvPicPr>
        <p:blipFill>
          <a:blip r:embed="rId3">
            <a:alphaModFix/>
          </a:blip>
          <a:stretch>
            <a:fillRect/>
          </a:stretch>
        </p:blipFill>
        <p:spPr>
          <a:xfrm>
            <a:off x="514975" y="1333525"/>
            <a:ext cx="5168933" cy="3388375"/>
          </a:xfrm>
          <a:prstGeom prst="rect">
            <a:avLst/>
          </a:prstGeom>
          <a:noFill/>
          <a:ln>
            <a:noFill/>
          </a:ln>
        </p:spPr>
      </p:pic>
      <p:sp>
        <p:nvSpPr>
          <p:cNvPr id="309" name="Google Shape;309;p17"/>
          <p:cNvSpPr txBox="1"/>
          <p:nvPr/>
        </p:nvSpPr>
        <p:spPr>
          <a:xfrm>
            <a:off x="6032375" y="0"/>
            <a:ext cx="3111600" cy="2286300"/>
          </a:xfrm>
          <a:prstGeom prst="rect">
            <a:avLst/>
          </a:prstGeom>
          <a:noFill/>
          <a:ln>
            <a:noFill/>
          </a:ln>
        </p:spPr>
        <p:txBody>
          <a:bodyPr anchorCtr="0" anchor="t" bIns="91425" lIns="91425" spcFirstLastPara="1" rIns="91425" wrap="square" tIns="91425">
            <a:noAutofit/>
          </a:bodyPr>
          <a:lstStyle/>
          <a:p>
            <a:pPr indent="457200" lvl="0" marL="0" rtl="0" algn="just">
              <a:lnSpc>
                <a:spcPct val="145000"/>
              </a:lnSpc>
              <a:spcBef>
                <a:spcPts val="0"/>
              </a:spcBef>
              <a:spcAft>
                <a:spcPts val="0"/>
              </a:spcAft>
              <a:buNone/>
            </a:pPr>
            <a:r>
              <a:rPr lang="en" sz="1800"/>
              <a:t>We are using both backward elimination method and forward stepwise selection method to pick the right set of covariates. First we build a full model with all  covariates. Then we can use the  function “step” in R to apply backward elimination. It shows that the risk and trt are the two significant variables.</a:t>
            </a:r>
            <a:endParaRPr sz="1800"/>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8"/>
          <p:cNvSpPr txBox="1"/>
          <p:nvPr>
            <p:ph type="title"/>
          </p:nvPr>
        </p:nvSpPr>
        <p:spPr>
          <a:xfrm>
            <a:off x="1258075" y="1756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Checking</a:t>
            </a:r>
            <a:endParaRPr/>
          </a:p>
        </p:txBody>
      </p:sp>
      <p:sp>
        <p:nvSpPr>
          <p:cNvPr id="315" name="Google Shape;315;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6" name="Google Shape;316;p18"/>
          <p:cNvPicPr preferRelativeResize="0"/>
          <p:nvPr/>
        </p:nvPicPr>
        <p:blipFill>
          <a:blip r:embed="rId3">
            <a:alphaModFix/>
          </a:blip>
          <a:stretch>
            <a:fillRect/>
          </a:stretch>
        </p:blipFill>
        <p:spPr>
          <a:xfrm>
            <a:off x="1234150" y="937225"/>
            <a:ext cx="7169801" cy="3943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Residual Test</a:t>
            </a:r>
            <a:endParaRPr/>
          </a:p>
        </p:txBody>
      </p:sp>
      <p:sp>
        <p:nvSpPr>
          <p:cNvPr id="322" name="Google Shape;322;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3" name="Google Shape;323;p19"/>
          <p:cNvPicPr preferRelativeResize="0"/>
          <p:nvPr/>
        </p:nvPicPr>
        <p:blipFill>
          <a:blip r:embed="rId3">
            <a:alphaModFix/>
          </a:blip>
          <a:stretch>
            <a:fillRect/>
          </a:stretch>
        </p:blipFill>
        <p:spPr>
          <a:xfrm>
            <a:off x="1040350" y="1830025"/>
            <a:ext cx="7063284" cy="2541600"/>
          </a:xfrm>
          <a:prstGeom prst="rect">
            <a:avLst/>
          </a:prstGeom>
          <a:noFill/>
          <a:ln>
            <a:noFill/>
          </a:ln>
        </p:spPr>
      </p:pic>
      <p:pic>
        <p:nvPicPr>
          <p:cNvPr id="324" name="Google Shape;324;p19"/>
          <p:cNvPicPr preferRelativeResize="0"/>
          <p:nvPr/>
        </p:nvPicPr>
        <p:blipFill>
          <a:blip r:embed="rId4">
            <a:alphaModFix/>
          </a:blip>
          <a:stretch>
            <a:fillRect/>
          </a:stretch>
        </p:blipFill>
        <p:spPr>
          <a:xfrm>
            <a:off x="4423425" y="502900"/>
            <a:ext cx="4850924" cy="2788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Interaction Term </a:t>
            </a:r>
            <a:endParaRPr/>
          </a:p>
        </p:txBody>
      </p:sp>
      <p:sp>
        <p:nvSpPr>
          <p:cNvPr id="330" name="Google Shape;330;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1" name="Google Shape;331;p20"/>
          <p:cNvPicPr preferRelativeResize="0"/>
          <p:nvPr/>
        </p:nvPicPr>
        <p:blipFill>
          <a:blip r:embed="rId3">
            <a:alphaModFix/>
          </a:blip>
          <a:stretch>
            <a:fillRect/>
          </a:stretch>
        </p:blipFill>
        <p:spPr>
          <a:xfrm>
            <a:off x="2038375" y="1337350"/>
            <a:ext cx="4830725" cy="2468793"/>
          </a:xfrm>
          <a:prstGeom prst="rect">
            <a:avLst/>
          </a:prstGeom>
          <a:noFill/>
          <a:ln>
            <a:noFill/>
          </a:ln>
        </p:spPr>
      </p:pic>
      <p:pic>
        <p:nvPicPr>
          <p:cNvPr id="332" name="Google Shape;332;p20"/>
          <p:cNvPicPr preferRelativeResize="0"/>
          <p:nvPr/>
        </p:nvPicPr>
        <p:blipFill>
          <a:blip r:embed="rId4">
            <a:alphaModFix/>
          </a:blip>
          <a:stretch>
            <a:fillRect/>
          </a:stretch>
        </p:blipFill>
        <p:spPr>
          <a:xfrm>
            <a:off x="206525" y="3858472"/>
            <a:ext cx="8865449" cy="99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 AFT Model</a:t>
            </a:r>
            <a:endParaRPr/>
          </a:p>
        </p:txBody>
      </p:sp>
      <p:sp>
        <p:nvSpPr>
          <p:cNvPr id="338" name="Google Shape;338;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9" name="Google Shape;339;p21"/>
          <p:cNvPicPr preferRelativeResize="0"/>
          <p:nvPr/>
        </p:nvPicPr>
        <p:blipFill>
          <a:blip r:embed="rId3">
            <a:alphaModFix/>
          </a:blip>
          <a:stretch>
            <a:fillRect/>
          </a:stretch>
        </p:blipFill>
        <p:spPr>
          <a:xfrm>
            <a:off x="1303800" y="1237774"/>
            <a:ext cx="7149149" cy="602450"/>
          </a:xfrm>
          <a:prstGeom prst="rect">
            <a:avLst/>
          </a:prstGeom>
          <a:noFill/>
          <a:ln>
            <a:noFill/>
          </a:ln>
        </p:spPr>
      </p:pic>
      <p:pic>
        <p:nvPicPr>
          <p:cNvPr id="340" name="Google Shape;340;p21"/>
          <p:cNvPicPr preferRelativeResize="0"/>
          <p:nvPr/>
        </p:nvPicPr>
        <p:blipFill>
          <a:blip r:embed="rId4">
            <a:alphaModFix/>
          </a:blip>
          <a:stretch>
            <a:fillRect/>
          </a:stretch>
        </p:blipFill>
        <p:spPr>
          <a:xfrm>
            <a:off x="1714500" y="1794500"/>
            <a:ext cx="6000624" cy="3293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