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Titillium Web" pitchFamily="2" charset="77"/>
      <p:regular r:id="rId14"/>
      <p:bold r:id="rId15"/>
      <p:italic r:id="rId16"/>
      <p:boldItalic r:id="rId17"/>
    </p:embeddedFont>
    <p:embeddedFont>
      <p:font typeface="Titillium Web ExtraLight" panose="020F03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5"/>
  </p:normalViewPr>
  <p:slideViewPr>
    <p:cSldViewPr snapToGrid="0">
      <p:cViewPr varScale="1">
        <p:scale>
          <a:sx n="119" d="100"/>
          <a:sy n="119" d="100"/>
        </p:scale>
        <p:origin x="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2c16782be0f_0_16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2c16782be0f_0_1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2c16782be0f_0_32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2c16782be0f_0_3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2c16782be0f_0_8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2c16782be0f_0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c1896082ef_0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c1896082e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e10566ab40_0_5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e10566ab4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2c1896082ef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2c1896082e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c16782be0f_0_16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2c16782be0f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35ed75ccf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2c16782be0f_0_24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2c16782be0f_0_2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16%2Fj.heliyon.2022.e11307"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609000" y="669500"/>
            <a:ext cx="7926000"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500"/>
              <a:t>COVID-19 EFFECTS ON UNIVERSITY ATTENDANCE  </a:t>
            </a:r>
            <a:endParaRPr sz="5500"/>
          </a:p>
        </p:txBody>
      </p:sp>
      <p:sp>
        <p:nvSpPr>
          <p:cNvPr id="780" name="Google Shape;780;p15"/>
          <p:cNvSpPr txBox="1"/>
          <p:nvPr/>
        </p:nvSpPr>
        <p:spPr>
          <a:xfrm>
            <a:off x="4034350" y="3680875"/>
            <a:ext cx="4473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FFFFFF"/>
                </a:solidFill>
                <a:latin typeface="Titillium Web"/>
                <a:ea typeface="Titillium Web"/>
                <a:cs typeface="Titillium Web"/>
                <a:sym typeface="Titillium Web"/>
              </a:rPr>
              <a:t>Suveenawan Suttinual (Beam) </a:t>
            </a:r>
            <a:endParaRPr sz="24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2400">
                <a:solidFill>
                  <a:srgbClr val="FFFFFF"/>
                </a:solidFill>
                <a:latin typeface="Titillium Web"/>
                <a:ea typeface="Titillium Web"/>
                <a:cs typeface="Titillium Web"/>
                <a:sym typeface="Titillium Web"/>
              </a:rPr>
              <a:t>Tanya Danish </a:t>
            </a:r>
            <a:endParaRPr sz="2400">
              <a:solidFill>
                <a:srgbClr val="FFFFFF"/>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909" name="Google Shape;909;p24"/>
          <p:cNvSpPr txBox="1"/>
          <p:nvPr/>
        </p:nvSpPr>
        <p:spPr>
          <a:xfrm>
            <a:off x="0" y="726000"/>
            <a:ext cx="9144000" cy="3801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000">
                <a:solidFill>
                  <a:schemeClr val="lt1"/>
                </a:solidFill>
                <a:latin typeface="Times New Roman"/>
                <a:ea typeface="Times New Roman"/>
                <a:cs typeface="Times New Roman"/>
                <a:sym typeface="Times New Roman"/>
              </a:rPr>
              <a:t>Coughlan, S. (2021a). Universities keeping lectures online into autumn term. </a:t>
            </a:r>
            <a:r>
              <a:rPr lang="en" sz="1000" i="1">
                <a:solidFill>
                  <a:schemeClr val="lt1"/>
                </a:solidFill>
                <a:latin typeface="Times New Roman"/>
                <a:ea typeface="Times New Roman"/>
                <a:cs typeface="Times New Roman"/>
                <a:sym typeface="Times New Roman"/>
              </a:rPr>
              <a:t>BBC News</a:t>
            </a:r>
            <a:r>
              <a:rPr lang="en" sz="1000">
                <a:solidFill>
                  <a:schemeClr val="lt1"/>
                </a:solidFill>
                <a:latin typeface="Times New Roman"/>
                <a:ea typeface="Times New Roman"/>
                <a:cs typeface="Times New Roman"/>
                <a:sym typeface="Times New Roman"/>
              </a:rPr>
              <a:t>. [online] 18 May. Available at: https://www.bbc.co.uk/news/education-57150071.</a:t>
            </a:r>
            <a:endParaRPr sz="1000">
              <a:solidFill>
                <a:schemeClr val="lt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sz="1000">
                <a:solidFill>
                  <a:schemeClr val="lt1"/>
                </a:solidFill>
                <a:latin typeface="Times New Roman"/>
                <a:ea typeface="Times New Roman"/>
                <a:cs typeface="Times New Roman"/>
                <a:sym typeface="Times New Roman"/>
              </a:rPr>
              <a:t>GOV.UK (2022a). </a:t>
            </a:r>
            <a:r>
              <a:rPr lang="en" sz="1000" i="1">
                <a:solidFill>
                  <a:schemeClr val="lt1"/>
                </a:solidFill>
                <a:latin typeface="Times New Roman"/>
                <a:ea typeface="Times New Roman"/>
                <a:cs typeface="Times New Roman"/>
                <a:sym typeface="Times New Roman"/>
              </a:rPr>
              <a:t>Coronavirus (COVID-19) in the UK</a:t>
            </a:r>
            <a:r>
              <a:rPr lang="en" sz="1000">
                <a:solidFill>
                  <a:schemeClr val="lt1"/>
                </a:solidFill>
                <a:latin typeface="Times New Roman"/>
                <a:ea typeface="Times New Roman"/>
                <a:cs typeface="Times New Roman"/>
                <a:sym typeface="Times New Roman"/>
              </a:rPr>
              <a:t>. [online] coronavirus.data.gov.uk. Available at: https://coronavirus.data.gov.uk/details/cases.</a:t>
            </a:r>
            <a:endParaRPr sz="1000">
              <a:solidFill>
                <a:schemeClr val="lt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sz="1000">
                <a:solidFill>
                  <a:schemeClr val="lt1"/>
                </a:solidFill>
                <a:latin typeface="Times New Roman"/>
                <a:ea typeface="Times New Roman"/>
                <a:cs typeface="Times New Roman"/>
                <a:sym typeface="Times New Roman"/>
              </a:rPr>
              <a:t>GOV.UK. (n.d.). </a:t>
            </a:r>
            <a:r>
              <a:rPr lang="en" sz="1000" i="1">
                <a:solidFill>
                  <a:schemeClr val="lt1"/>
                </a:solidFill>
                <a:latin typeface="Times New Roman"/>
                <a:ea typeface="Times New Roman"/>
                <a:cs typeface="Times New Roman"/>
                <a:sym typeface="Times New Roman"/>
              </a:rPr>
              <a:t>Higher education providers: coronavirus (COVID-19)</a:t>
            </a:r>
            <a:r>
              <a:rPr lang="en" sz="1000">
                <a:solidFill>
                  <a:schemeClr val="lt1"/>
                </a:solidFill>
                <a:latin typeface="Times New Roman"/>
                <a:ea typeface="Times New Roman"/>
                <a:cs typeface="Times New Roman"/>
                <a:sym typeface="Times New Roman"/>
              </a:rPr>
              <a:t>. [online] Available at: https://www.gov.uk/government/publications/higher-education-reopening-buildings-and-campuses.</a:t>
            </a:r>
            <a:endParaRPr sz="1000">
              <a:solidFill>
                <a:schemeClr val="lt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sz="1000">
                <a:solidFill>
                  <a:schemeClr val="lt1"/>
                </a:solidFill>
                <a:latin typeface="Times New Roman"/>
                <a:ea typeface="Times New Roman"/>
                <a:cs typeface="Times New Roman"/>
                <a:sym typeface="Times New Roman"/>
              </a:rPr>
              <a:t>Institute for Government Analysis (2021a). </a:t>
            </a:r>
            <a:r>
              <a:rPr lang="en" sz="1000" i="1">
                <a:solidFill>
                  <a:schemeClr val="lt1"/>
                </a:solidFill>
                <a:latin typeface="Times New Roman"/>
                <a:ea typeface="Times New Roman"/>
                <a:cs typeface="Times New Roman"/>
                <a:sym typeface="Times New Roman"/>
              </a:rPr>
              <a:t>Timeline of UK Coronavirus lockdowns, March 2020 to March 2021</a:t>
            </a:r>
            <a:r>
              <a:rPr lang="en" sz="1000">
                <a:solidFill>
                  <a:schemeClr val="lt1"/>
                </a:solidFill>
                <a:latin typeface="Times New Roman"/>
                <a:ea typeface="Times New Roman"/>
                <a:cs typeface="Times New Roman"/>
                <a:sym typeface="Times New Roman"/>
              </a:rPr>
              <a:t>. [online] www.instituteforgovernment.org.uk. Available at: https://www.instituteforgovernment.org.uk/sites/default/files/timeline-lockdown-web.pdf.</a:t>
            </a:r>
            <a:endParaRPr sz="1000">
              <a:solidFill>
                <a:schemeClr val="lt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sz="1000">
                <a:solidFill>
                  <a:schemeClr val="lt1"/>
                </a:solidFill>
                <a:latin typeface="Times New Roman"/>
                <a:ea typeface="Times New Roman"/>
                <a:cs typeface="Times New Roman"/>
                <a:sym typeface="Times New Roman"/>
              </a:rPr>
              <a:t>learningportal.iiep.unesco.org. (n.d.). </a:t>
            </a:r>
            <a:r>
              <a:rPr lang="en" sz="1000" i="1">
                <a:solidFill>
                  <a:schemeClr val="lt1"/>
                </a:solidFill>
                <a:latin typeface="Times New Roman"/>
                <a:ea typeface="Times New Roman"/>
                <a:cs typeface="Times New Roman"/>
                <a:sym typeface="Times New Roman"/>
              </a:rPr>
              <a:t>Measuring the impact of COVID-19 on education in Pakistan | Unesco IIEP Learning Portal</a:t>
            </a:r>
            <a:r>
              <a:rPr lang="en" sz="1000">
                <a:solidFill>
                  <a:schemeClr val="lt1"/>
                </a:solidFill>
                <a:latin typeface="Times New Roman"/>
                <a:ea typeface="Times New Roman"/>
                <a:cs typeface="Times New Roman"/>
                <a:sym typeface="Times New Roman"/>
              </a:rPr>
              <a:t>. [online] Available at: https://learningportal.iiep.unesco.org/en/library/measuring-the-impact-of-covid-19-on-education-in-pakistan.</a:t>
            </a:r>
            <a:endParaRPr sz="1000">
              <a:solidFill>
                <a:schemeClr val="lt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sz="1000">
                <a:solidFill>
                  <a:schemeClr val="lt1"/>
                </a:solidFill>
                <a:latin typeface="Times New Roman"/>
                <a:ea typeface="Times New Roman"/>
                <a:cs typeface="Times New Roman"/>
                <a:sym typeface="Times New Roman"/>
              </a:rPr>
              <a:t>Wonkhe. (n.d.). </a:t>
            </a:r>
            <a:r>
              <a:rPr lang="en" sz="1000" i="1">
                <a:solidFill>
                  <a:schemeClr val="lt1"/>
                </a:solidFill>
                <a:latin typeface="Times New Roman"/>
                <a:ea typeface="Times New Roman"/>
                <a:cs typeface="Times New Roman"/>
                <a:sym typeface="Times New Roman"/>
              </a:rPr>
              <a:t>What should universities do to prepare for COVID-19 coronavirus?</a:t>
            </a:r>
            <a:r>
              <a:rPr lang="en" sz="1000">
                <a:solidFill>
                  <a:schemeClr val="lt1"/>
                </a:solidFill>
                <a:latin typeface="Times New Roman"/>
                <a:ea typeface="Times New Roman"/>
                <a:cs typeface="Times New Roman"/>
                <a:sym typeface="Times New Roman"/>
              </a:rPr>
              <a:t> [online] Available at: https://wonkhe.com/blogs/what-should-universities-do-to-prepare-for-covid-19-coronavirus/ [Accessed 9 Mar. 2024].</a:t>
            </a:r>
            <a:endParaRPr sz="1000">
              <a:solidFill>
                <a:schemeClr val="lt1"/>
              </a:solidFill>
              <a:latin typeface="Times New Roman"/>
              <a:ea typeface="Times New Roman"/>
              <a:cs typeface="Times New Roman"/>
              <a:sym typeface="Times New Roman"/>
            </a:endParaRPr>
          </a:p>
          <a:p>
            <a:pPr marL="0" lvl="0" indent="0" algn="l" rtl="0">
              <a:lnSpc>
                <a:spcPct val="150000"/>
              </a:lnSpc>
              <a:spcBef>
                <a:spcPts val="1200"/>
              </a:spcBef>
              <a:spcAft>
                <a:spcPts val="1200"/>
              </a:spcAft>
              <a:buNone/>
            </a:pPr>
            <a:r>
              <a:rPr lang="en" sz="1000">
                <a:solidFill>
                  <a:schemeClr val="lt1"/>
                </a:solidFill>
                <a:latin typeface="Times New Roman"/>
                <a:ea typeface="Times New Roman"/>
                <a:cs typeface="Times New Roman"/>
                <a:sym typeface="Times New Roman"/>
              </a:rPr>
              <a:t>www.hesa.ac.uk. (n.d.). </a:t>
            </a:r>
            <a:r>
              <a:rPr lang="en" sz="1000" i="1">
                <a:solidFill>
                  <a:schemeClr val="lt1"/>
                </a:solidFill>
                <a:latin typeface="Times New Roman"/>
                <a:ea typeface="Times New Roman"/>
                <a:cs typeface="Times New Roman"/>
                <a:sym typeface="Times New Roman"/>
              </a:rPr>
              <a:t>The impact of the COVID-19 pandemic on 2021/22 Student data | HESA</a:t>
            </a:r>
            <a:r>
              <a:rPr lang="en" sz="1000">
                <a:solidFill>
                  <a:schemeClr val="lt1"/>
                </a:solidFill>
                <a:latin typeface="Times New Roman"/>
                <a:ea typeface="Times New Roman"/>
                <a:cs typeface="Times New Roman"/>
                <a:sym typeface="Times New Roman"/>
              </a:rPr>
              <a:t>. [online] Available at: https://www.hesa.ac.uk/insight/19-01-2023/impact-covid-19-2022-student-data.</a:t>
            </a:r>
            <a:endParaRPr sz="1000">
              <a:solidFill>
                <a:schemeClr val="lt1"/>
              </a:solidFill>
              <a:latin typeface="Times New Roman"/>
              <a:ea typeface="Times New Roman"/>
              <a:cs typeface="Times New Roman"/>
              <a:sym typeface="Times New Roman"/>
            </a:endParaRPr>
          </a:p>
        </p:txBody>
      </p:sp>
      <p:sp>
        <p:nvSpPr>
          <p:cNvPr id="910" name="Google Shape;910;p24"/>
          <p:cNvSpPr txBox="1"/>
          <p:nvPr/>
        </p:nvSpPr>
        <p:spPr>
          <a:xfrm>
            <a:off x="110425" y="179925"/>
            <a:ext cx="8868000" cy="46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Titillium Web"/>
                <a:ea typeface="Titillium Web"/>
                <a:cs typeface="Titillium Web"/>
                <a:sym typeface="Titillium Web"/>
              </a:rPr>
              <a:t>Reference List</a:t>
            </a:r>
            <a:endParaRPr sz="2400">
              <a:solidFill>
                <a:srgbClr val="FFFFFF"/>
              </a:solidFill>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916" name="Google Shape;916;p25"/>
          <p:cNvSpPr txBox="1"/>
          <p:nvPr/>
        </p:nvSpPr>
        <p:spPr>
          <a:xfrm>
            <a:off x="102200" y="1058525"/>
            <a:ext cx="8794200" cy="13959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Haugom, E., 2022. The effect of changing from campus-based to digital teaching on student attendance: A case study of Norwegian business students. </a:t>
            </a:r>
            <a:r>
              <a:rPr lang="en" sz="1200" i="1">
                <a:solidFill>
                  <a:schemeClr val="lt1"/>
                </a:solidFill>
                <a:latin typeface="Times New Roman"/>
                <a:ea typeface="Times New Roman"/>
                <a:cs typeface="Times New Roman"/>
                <a:sym typeface="Times New Roman"/>
              </a:rPr>
              <a:t>Heliyon</a:t>
            </a:r>
            <a:r>
              <a:rPr lang="en" sz="1200">
                <a:solidFill>
                  <a:schemeClr val="lt1"/>
                </a:solidFill>
                <a:latin typeface="Times New Roman"/>
                <a:ea typeface="Times New Roman"/>
                <a:cs typeface="Times New Roman"/>
                <a:sym typeface="Times New Roman"/>
              </a:rPr>
              <a:t>, </a:t>
            </a:r>
            <a:r>
              <a:rPr lang="en" sz="1200" i="1">
                <a:solidFill>
                  <a:schemeClr val="lt1"/>
                </a:solidFill>
                <a:latin typeface="Times New Roman"/>
                <a:ea typeface="Times New Roman"/>
                <a:cs typeface="Times New Roman"/>
                <a:sym typeface="Times New Roman"/>
              </a:rPr>
              <a:t>8</a:t>
            </a:r>
            <a:r>
              <a:rPr lang="en" sz="1200">
                <a:solidFill>
                  <a:schemeClr val="lt1"/>
                </a:solidFill>
                <a:latin typeface="Times New Roman"/>
                <a:ea typeface="Times New Roman"/>
                <a:cs typeface="Times New Roman"/>
                <a:sym typeface="Times New Roman"/>
              </a:rPr>
              <a:t>(11).</a:t>
            </a:r>
            <a:r>
              <a:rPr lang="en" sz="1200">
                <a:solidFill>
                  <a:schemeClr val="lt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 sz="1200" u="sng">
                <a:solidFill>
                  <a:schemeClr val="lt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https://doi.org/10.1016%2Fj.heliyon.2022.e11307</a:t>
            </a:r>
            <a:r>
              <a:rPr lang="en"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200">
              <a:solidFill>
                <a:schemeClr val="lt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Korotchenko, S. and Dobbs, R., 2023. The effect of the COVID-19 pandemic on college enrolment: How has enrolment in criminal justice programs been affected by the pandemic in comparison to other college programs? </a:t>
            </a:r>
            <a:r>
              <a:rPr lang="en" sz="1200" i="1">
                <a:solidFill>
                  <a:schemeClr val="lt1"/>
                </a:solidFill>
                <a:latin typeface="Times New Roman"/>
                <a:ea typeface="Times New Roman"/>
                <a:cs typeface="Times New Roman"/>
                <a:sym typeface="Times New Roman"/>
              </a:rPr>
              <a:t>Frontiers in Education, 8. </a:t>
            </a:r>
            <a:r>
              <a:rPr lang="en" sz="1200">
                <a:solidFill>
                  <a:schemeClr val="lt1"/>
                </a:solidFill>
                <a:latin typeface="Times New Roman"/>
                <a:ea typeface="Times New Roman"/>
                <a:cs typeface="Times New Roman"/>
                <a:sym typeface="Times New Roman"/>
              </a:rPr>
              <a:t>1136040.</a:t>
            </a:r>
            <a:endParaRPr sz="1200">
              <a:solidFill>
                <a:schemeClr val="lt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200">
              <a:solidFill>
                <a:schemeClr val="lt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Our World in Data. (2024).</a:t>
            </a:r>
            <a:r>
              <a:rPr lang="en" sz="1100">
                <a:solidFill>
                  <a:schemeClr val="lt1"/>
                </a:solidFill>
                <a:latin typeface="Calibri"/>
                <a:ea typeface="Calibri"/>
                <a:cs typeface="Calibri"/>
                <a:sym typeface="Calibri"/>
              </a:rPr>
              <a:t> </a:t>
            </a:r>
            <a:r>
              <a:rPr lang="en" sz="1200" i="1">
                <a:solidFill>
                  <a:schemeClr val="lt1"/>
                </a:solidFill>
                <a:latin typeface="Times New Roman"/>
                <a:ea typeface="Times New Roman"/>
                <a:cs typeface="Times New Roman"/>
                <a:sym typeface="Times New Roman"/>
              </a:rPr>
              <a:t>United Kingdom: Coronavirus pandemic country profile</a:t>
            </a:r>
            <a:r>
              <a:rPr lang="en" sz="1200">
                <a:solidFill>
                  <a:schemeClr val="lt1"/>
                </a:solidFill>
                <a:latin typeface="Times New Roman"/>
                <a:ea typeface="Times New Roman"/>
                <a:cs typeface="Times New Roman"/>
                <a:sym typeface="Times New Roman"/>
              </a:rPr>
              <a:t>. Our World in Data. https://ourworldindata.org/coronavirus/country/united-kingdom?country=GBR~PAK#citation</a:t>
            </a:r>
            <a:endParaRPr sz="12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2400">
              <a:solidFill>
                <a:srgbClr val="FFFFFF"/>
              </a:solidFill>
              <a:latin typeface="Titillium Web"/>
              <a:ea typeface="Titillium Web"/>
              <a:cs typeface="Titillium Web"/>
              <a:sym typeface="Titillium We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6"/>
          <p:cNvSpPr txBox="1">
            <a:spLocks noGrp="1"/>
          </p:cNvSpPr>
          <p:nvPr>
            <p:ph type="title"/>
          </p:nvPr>
        </p:nvSpPr>
        <p:spPr>
          <a:xfrm>
            <a:off x="729000" y="28740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a:t>Education and Covid-19</a:t>
            </a:r>
            <a:r>
              <a:rPr lang="en" sz="1700"/>
              <a:t> </a:t>
            </a:r>
            <a:endParaRPr sz="1700"/>
          </a:p>
        </p:txBody>
      </p:sp>
      <p:sp>
        <p:nvSpPr>
          <p:cNvPr id="786" name="Google Shape;786;p16"/>
          <p:cNvSpPr txBox="1">
            <a:spLocks noGrp="1"/>
          </p:cNvSpPr>
          <p:nvPr>
            <p:ph type="body" idx="2"/>
          </p:nvPr>
        </p:nvSpPr>
        <p:spPr>
          <a:xfrm>
            <a:off x="496354" y="1144800"/>
            <a:ext cx="82452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500">
              <a:solidFill>
                <a:schemeClr val="lt1"/>
              </a:solidFill>
            </a:endParaRPr>
          </a:p>
          <a:p>
            <a:pPr marL="457200" lvl="0" indent="-336550" algn="l" rtl="0">
              <a:lnSpc>
                <a:spcPct val="150000"/>
              </a:lnSpc>
              <a:spcBef>
                <a:spcPts val="600"/>
              </a:spcBef>
              <a:spcAft>
                <a:spcPts val="0"/>
              </a:spcAft>
              <a:buClr>
                <a:schemeClr val="lt1"/>
              </a:buClr>
              <a:buSzPts val="1700"/>
              <a:buChar char="▫"/>
            </a:pPr>
            <a:r>
              <a:rPr lang="en" sz="1700">
                <a:solidFill>
                  <a:schemeClr val="lt1"/>
                </a:solidFill>
              </a:rPr>
              <a:t>A new approach; remote working and hybrid learning </a:t>
            </a:r>
            <a:endParaRPr sz="1700">
              <a:solidFill>
                <a:schemeClr val="lt1"/>
              </a:solidFill>
            </a:endParaRPr>
          </a:p>
          <a:p>
            <a:pPr marL="457200" lvl="0" indent="-336550" algn="l" rtl="0">
              <a:lnSpc>
                <a:spcPct val="150000"/>
              </a:lnSpc>
              <a:spcBef>
                <a:spcPts val="0"/>
              </a:spcBef>
              <a:spcAft>
                <a:spcPts val="0"/>
              </a:spcAft>
              <a:buClr>
                <a:schemeClr val="lt1"/>
              </a:buClr>
              <a:buSzPts val="1700"/>
              <a:buChar char="▫"/>
            </a:pPr>
            <a:r>
              <a:rPr lang="en" sz="1700">
                <a:solidFill>
                  <a:schemeClr val="lt1"/>
                </a:solidFill>
              </a:rPr>
              <a:t>University holing ‘pop up’ clinics for the vaccine </a:t>
            </a:r>
            <a:endParaRPr sz="1700">
              <a:solidFill>
                <a:schemeClr val="lt1"/>
              </a:solidFill>
            </a:endParaRPr>
          </a:p>
          <a:p>
            <a:pPr marL="457200" lvl="0" indent="-336550" algn="l" rtl="0">
              <a:lnSpc>
                <a:spcPct val="150000"/>
              </a:lnSpc>
              <a:spcBef>
                <a:spcPts val="0"/>
              </a:spcBef>
              <a:spcAft>
                <a:spcPts val="0"/>
              </a:spcAft>
              <a:buClr>
                <a:schemeClr val="lt1"/>
              </a:buClr>
              <a:buSzPts val="1700"/>
              <a:buChar char="▫"/>
            </a:pPr>
            <a:r>
              <a:rPr lang="en" sz="1700">
                <a:solidFill>
                  <a:schemeClr val="lt1"/>
                </a:solidFill>
              </a:rPr>
              <a:t>International students being pushed to register with their local GP</a:t>
            </a:r>
            <a:endParaRPr sz="1700">
              <a:solidFill>
                <a:schemeClr val="lt1"/>
              </a:solidFill>
            </a:endParaRPr>
          </a:p>
          <a:p>
            <a:pPr marL="457200" lvl="0" indent="-336550" algn="l" rtl="0">
              <a:lnSpc>
                <a:spcPct val="150000"/>
              </a:lnSpc>
              <a:spcBef>
                <a:spcPts val="0"/>
              </a:spcBef>
              <a:spcAft>
                <a:spcPts val="0"/>
              </a:spcAft>
              <a:buClr>
                <a:schemeClr val="lt1"/>
              </a:buClr>
              <a:buSzPts val="1700"/>
              <a:buChar char="▫"/>
            </a:pPr>
            <a:r>
              <a:rPr lang="en" sz="1700">
                <a:solidFill>
                  <a:schemeClr val="lt1"/>
                </a:solidFill>
              </a:rPr>
              <a:t>Travel requirements for international students made more difficult.</a:t>
            </a:r>
            <a:endParaRPr sz="1700">
              <a:solidFill>
                <a:schemeClr val="lt1"/>
              </a:solidFill>
            </a:endParaRPr>
          </a:p>
          <a:p>
            <a:pPr marL="914400" lvl="1" indent="-336550" algn="l" rtl="0">
              <a:lnSpc>
                <a:spcPct val="150000"/>
              </a:lnSpc>
              <a:spcBef>
                <a:spcPts val="0"/>
              </a:spcBef>
              <a:spcAft>
                <a:spcPts val="0"/>
              </a:spcAft>
              <a:buClr>
                <a:schemeClr val="lt1"/>
              </a:buClr>
              <a:buSzPts val="1700"/>
              <a:buChar char="-"/>
            </a:pPr>
            <a:r>
              <a:rPr lang="en" sz="1700">
                <a:solidFill>
                  <a:schemeClr val="lt1"/>
                </a:solidFill>
              </a:rPr>
              <a:t>Red List countries</a:t>
            </a:r>
            <a:endParaRPr sz="1700">
              <a:solidFill>
                <a:schemeClr val="lt1"/>
              </a:solidFill>
            </a:endParaRPr>
          </a:p>
          <a:p>
            <a:pPr marL="914400" lvl="1" indent="-336550" algn="l" rtl="0">
              <a:lnSpc>
                <a:spcPct val="150000"/>
              </a:lnSpc>
              <a:spcBef>
                <a:spcPts val="0"/>
              </a:spcBef>
              <a:spcAft>
                <a:spcPts val="0"/>
              </a:spcAft>
              <a:buClr>
                <a:schemeClr val="lt1"/>
              </a:buClr>
              <a:buSzPts val="1700"/>
              <a:buChar char="-"/>
            </a:pPr>
            <a:r>
              <a:rPr lang="en" sz="1700">
                <a:solidFill>
                  <a:schemeClr val="lt1"/>
                </a:solidFill>
              </a:rPr>
              <a:t>Quarantine  </a:t>
            </a:r>
            <a:endParaRPr sz="1700">
              <a:solidFill>
                <a:schemeClr val="lt1"/>
              </a:solidFill>
            </a:endParaRPr>
          </a:p>
          <a:p>
            <a:pPr marL="457200" lvl="0" indent="0" algn="l" rtl="0">
              <a:spcBef>
                <a:spcPts val="600"/>
              </a:spcBef>
              <a:spcAft>
                <a:spcPts val="0"/>
              </a:spcAft>
              <a:buNone/>
            </a:pPr>
            <a:endParaRPr sz="1400">
              <a:solidFill>
                <a:schemeClr val="lt1"/>
              </a:solidFill>
            </a:endParaRPr>
          </a:p>
          <a:p>
            <a:pPr marL="0" lvl="0" indent="0" algn="l" rtl="0">
              <a:spcBef>
                <a:spcPts val="600"/>
              </a:spcBef>
              <a:spcAft>
                <a:spcPts val="0"/>
              </a:spcAft>
              <a:buNone/>
            </a:pPr>
            <a:endParaRPr sz="1400">
              <a:solidFill>
                <a:srgbClr val="FFFFFF"/>
              </a:solidFill>
            </a:endParaRPr>
          </a:p>
          <a:p>
            <a:pPr marL="0" lvl="0" indent="0" algn="l" rtl="0">
              <a:spcBef>
                <a:spcPts val="600"/>
              </a:spcBef>
              <a:spcAft>
                <a:spcPts val="0"/>
              </a:spcAft>
              <a:buClr>
                <a:schemeClr val="dk1"/>
              </a:buClr>
              <a:buSzPts val="1100"/>
              <a:buFont typeface="Arial"/>
              <a:buNone/>
            </a:pPr>
            <a:endParaRPr sz="1400" b="1">
              <a:solidFill>
                <a:srgbClr val="FFFFFF"/>
              </a:solidFill>
            </a:endParaRPr>
          </a:p>
        </p:txBody>
      </p:sp>
      <p:sp>
        <p:nvSpPr>
          <p:cNvPr id="787" name="Google Shape;787;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788" name="Google Shape;788;p16"/>
          <p:cNvGrpSpPr/>
          <p:nvPr/>
        </p:nvGrpSpPr>
        <p:grpSpPr>
          <a:xfrm>
            <a:off x="8171695" y="1074082"/>
            <a:ext cx="473227" cy="547812"/>
            <a:chOff x="2583100" y="2973775"/>
            <a:chExt cx="461550" cy="437200"/>
          </a:xfrm>
        </p:grpSpPr>
        <p:sp>
          <p:nvSpPr>
            <p:cNvPr id="789" name="Google Shape;789;p16"/>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16"/>
          <p:cNvGrpSpPr/>
          <p:nvPr/>
        </p:nvGrpSpPr>
        <p:grpSpPr>
          <a:xfrm>
            <a:off x="7397496" y="1421964"/>
            <a:ext cx="597316" cy="426810"/>
            <a:chOff x="2599525" y="3688600"/>
            <a:chExt cx="428675" cy="351950"/>
          </a:xfrm>
        </p:grpSpPr>
        <p:sp>
          <p:nvSpPr>
            <p:cNvPr id="792" name="Google Shape;792;p16"/>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6"/>
          <p:cNvGrpSpPr/>
          <p:nvPr/>
        </p:nvGrpSpPr>
        <p:grpSpPr>
          <a:xfrm>
            <a:off x="8113401" y="1783242"/>
            <a:ext cx="433759" cy="617483"/>
            <a:chOff x="590250" y="244200"/>
            <a:chExt cx="407975" cy="532175"/>
          </a:xfrm>
        </p:grpSpPr>
        <p:sp>
          <p:nvSpPr>
            <p:cNvPr id="796" name="Google Shape;796;p1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7"/>
          <p:cNvSpPr txBox="1">
            <a:spLocks noGrp="1"/>
          </p:cNvSpPr>
          <p:nvPr>
            <p:ph type="ctrTitle"/>
          </p:nvPr>
        </p:nvSpPr>
        <p:spPr>
          <a:xfrm>
            <a:off x="476400" y="360375"/>
            <a:ext cx="81912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600"/>
              <a:t>Attendance data </a:t>
            </a:r>
            <a:r>
              <a:rPr lang="en" sz="4600" b="1">
                <a:latin typeface="Titillium Web"/>
                <a:ea typeface="Titillium Web"/>
                <a:cs typeface="Titillium Web"/>
                <a:sym typeface="Titillium Web"/>
              </a:rPr>
              <a:t>before</a:t>
            </a:r>
            <a:r>
              <a:rPr lang="en" sz="4600"/>
              <a:t> covid 19</a:t>
            </a:r>
            <a:endParaRPr sz="4600"/>
          </a:p>
          <a:p>
            <a:pPr marL="0" lvl="0" indent="0" algn="l" rtl="0">
              <a:lnSpc>
                <a:spcPct val="111111"/>
              </a:lnSpc>
              <a:spcBef>
                <a:spcPts val="0"/>
              </a:spcBef>
              <a:spcAft>
                <a:spcPts val="0"/>
              </a:spcAft>
              <a:buNone/>
            </a:pPr>
            <a:endParaRPr sz="1900">
              <a:latin typeface="Arial"/>
              <a:ea typeface="Arial"/>
              <a:cs typeface="Arial"/>
              <a:sym typeface="Arial"/>
            </a:endParaRPr>
          </a:p>
          <a:p>
            <a:pPr marL="0" lvl="0" indent="0" algn="l" rtl="0">
              <a:lnSpc>
                <a:spcPct val="111111"/>
              </a:lnSpc>
              <a:spcBef>
                <a:spcPts val="0"/>
              </a:spcBef>
              <a:spcAft>
                <a:spcPts val="0"/>
              </a:spcAft>
              <a:buNone/>
            </a:pPr>
            <a:endParaRPr sz="1900">
              <a:latin typeface="Arial"/>
              <a:ea typeface="Arial"/>
              <a:cs typeface="Arial"/>
              <a:sym typeface="Arial"/>
            </a:endParaRPr>
          </a:p>
          <a:p>
            <a:pPr marL="457200" lvl="0" indent="-349250" algn="l" rtl="0">
              <a:spcBef>
                <a:spcPts val="0"/>
              </a:spcBef>
              <a:spcAft>
                <a:spcPts val="0"/>
              </a:spcAft>
              <a:buSzPts val="1900"/>
              <a:buFont typeface="Arial"/>
              <a:buChar char="●"/>
            </a:pPr>
            <a:r>
              <a:rPr lang="en" sz="1900">
                <a:latin typeface="Arial"/>
                <a:ea typeface="Arial"/>
                <a:cs typeface="Arial"/>
                <a:sym typeface="Arial"/>
              </a:rPr>
              <a:t>Attendance for the 2018/2019 academic year in educational settings before the pandemic. </a:t>
            </a:r>
            <a:endParaRPr sz="1900">
              <a:latin typeface="Arial"/>
              <a:ea typeface="Arial"/>
              <a:cs typeface="Arial"/>
              <a:sym typeface="Arial"/>
            </a:endParaRPr>
          </a:p>
          <a:p>
            <a:pPr marL="457200" lvl="0" indent="-349250" algn="l" rtl="0">
              <a:spcBef>
                <a:spcPts val="0"/>
              </a:spcBef>
              <a:spcAft>
                <a:spcPts val="0"/>
              </a:spcAft>
              <a:buSzPts val="1900"/>
              <a:buFont typeface="Arial"/>
              <a:buChar char="●"/>
            </a:pPr>
            <a:r>
              <a:rPr lang="en" sz="1900">
                <a:latin typeface="Arial"/>
                <a:ea typeface="Arial"/>
                <a:cs typeface="Arial"/>
                <a:sym typeface="Arial"/>
              </a:rPr>
              <a:t>The data used by schools to record pupil attendance. </a:t>
            </a:r>
            <a:endParaRPr sz="1900">
              <a:latin typeface="Arial"/>
              <a:ea typeface="Arial"/>
              <a:cs typeface="Arial"/>
              <a:sym typeface="Arial"/>
            </a:endParaRPr>
          </a:p>
          <a:p>
            <a:pPr marL="457200" lvl="0" indent="-349250" algn="l" rtl="0">
              <a:spcBef>
                <a:spcPts val="0"/>
              </a:spcBef>
              <a:spcAft>
                <a:spcPts val="0"/>
              </a:spcAft>
              <a:buSzPts val="1900"/>
              <a:buFont typeface="Arial"/>
              <a:buChar char="●"/>
            </a:pPr>
            <a:r>
              <a:rPr lang="en" sz="1900">
                <a:latin typeface="Arial"/>
                <a:ea typeface="Arial"/>
                <a:cs typeface="Arial"/>
                <a:sym typeface="Arial"/>
              </a:rPr>
              <a:t>On average, the attendance before the pandemic would typically have been around 94%  (Rowlands, 2022). </a:t>
            </a:r>
            <a:endParaRPr sz="1900">
              <a:latin typeface="Arial"/>
              <a:ea typeface="Arial"/>
              <a:cs typeface="Arial"/>
              <a:sym typeface="Arial"/>
            </a:endParaRPr>
          </a:p>
          <a:p>
            <a:pPr marL="0" lvl="0" indent="0" algn="l" rtl="0">
              <a:spcBef>
                <a:spcPts val="0"/>
              </a:spcBef>
              <a:spcAft>
                <a:spcPts val="0"/>
              </a:spcAft>
              <a:buNone/>
            </a:pPr>
            <a:endParaRPr sz="1200">
              <a:latin typeface="Arial"/>
              <a:ea typeface="Arial"/>
              <a:cs typeface="Arial"/>
              <a:sym typeface="Arial"/>
            </a:endParaRPr>
          </a:p>
          <a:p>
            <a:pPr marL="0" lvl="0" indent="0" algn="l" rtl="0">
              <a:spcBef>
                <a:spcPts val="0"/>
              </a:spcBef>
              <a:spcAft>
                <a:spcPts val="0"/>
              </a:spcAft>
              <a:buNone/>
            </a:pPr>
            <a:endParaRPr sz="1200">
              <a:latin typeface="Arial"/>
              <a:ea typeface="Arial"/>
              <a:cs typeface="Arial"/>
              <a:sym typeface="Arial"/>
            </a:endParaRPr>
          </a:p>
          <a:p>
            <a:pPr marL="0" lvl="0" indent="0" algn="l" rtl="0">
              <a:spcBef>
                <a:spcPts val="0"/>
              </a:spcBef>
              <a:spcAft>
                <a:spcPts val="0"/>
              </a:spcAft>
              <a:buNone/>
            </a:pPr>
            <a:endParaRPr sz="1200">
              <a:latin typeface="Arial"/>
              <a:ea typeface="Arial"/>
              <a:cs typeface="Arial"/>
              <a:sym typeface="Arial"/>
            </a:endParaRPr>
          </a:p>
          <a:p>
            <a:pPr marL="0" lvl="0" indent="0" algn="l" rtl="0">
              <a:spcBef>
                <a:spcPts val="0"/>
              </a:spcBef>
              <a:spcAft>
                <a:spcPts val="0"/>
              </a:spcAft>
              <a:buNone/>
            </a:pPr>
            <a:endParaRPr sz="1200">
              <a:latin typeface="Arial"/>
              <a:ea typeface="Arial"/>
              <a:cs typeface="Arial"/>
              <a:sym typeface="Arial"/>
            </a:endParaRPr>
          </a:p>
          <a:p>
            <a:pPr marL="0" lvl="0" indent="0" algn="l" rtl="0">
              <a:spcBef>
                <a:spcPts val="0"/>
              </a:spcBef>
              <a:spcAft>
                <a:spcPts val="0"/>
              </a:spcAft>
              <a:buNone/>
            </a:pPr>
            <a:r>
              <a:rPr lang="en" sz="900">
                <a:latin typeface="Arial"/>
                <a:ea typeface="Arial"/>
                <a:cs typeface="Arial"/>
                <a:sym typeface="Arial"/>
              </a:rPr>
              <a:t>Rowlands, M. (2022). Attendance review -implications of the COVID-19 pandemic for school attendance. [online] Available at: https://www.gov.wales/sites/default/files/publications/2023-12/attendance-review-implications-of-the-covid-19-pandemic-for-school-attendance.pdf.</a:t>
            </a:r>
            <a:endParaRPr sz="900">
              <a:latin typeface="Arial"/>
              <a:ea typeface="Arial"/>
              <a:cs typeface="Arial"/>
              <a:sym typeface="Arial"/>
            </a:endParaRPr>
          </a:p>
          <a:p>
            <a:pPr marL="0" lvl="0" indent="0" algn="l" rtl="0">
              <a:spcBef>
                <a:spcPts val="0"/>
              </a:spcBef>
              <a:spcAft>
                <a:spcPts val="0"/>
              </a:spcAft>
              <a:buNone/>
            </a:pPr>
            <a:endParaRPr sz="9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8"/>
          <p:cNvSpPr txBox="1">
            <a:spLocks noGrp="1"/>
          </p:cNvSpPr>
          <p:nvPr>
            <p:ph type="ctrTitle"/>
          </p:nvPr>
        </p:nvSpPr>
        <p:spPr>
          <a:xfrm>
            <a:off x="481500" y="390025"/>
            <a:ext cx="8181000" cy="8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600"/>
              <a:t>Attendance data </a:t>
            </a:r>
            <a:r>
              <a:rPr lang="en" sz="4600" b="1">
                <a:latin typeface="Titillium Web"/>
                <a:ea typeface="Titillium Web"/>
                <a:cs typeface="Titillium Web"/>
                <a:sym typeface="Titillium Web"/>
              </a:rPr>
              <a:t>during</a:t>
            </a:r>
            <a:r>
              <a:rPr lang="en" sz="4600"/>
              <a:t> covid 19</a:t>
            </a:r>
            <a:endParaRPr sz="4600"/>
          </a:p>
          <a:p>
            <a:pPr marL="0" lvl="0" indent="0" algn="l" rtl="0">
              <a:lnSpc>
                <a:spcPct val="111111"/>
              </a:lnSpc>
              <a:spcBef>
                <a:spcPts val="0"/>
              </a:spcBef>
              <a:spcAft>
                <a:spcPts val="0"/>
              </a:spcAft>
              <a:buNone/>
            </a:pPr>
            <a:endParaRPr sz="1900">
              <a:latin typeface="Arial"/>
              <a:ea typeface="Arial"/>
              <a:cs typeface="Arial"/>
              <a:sym typeface="Arial"/>
            </a:endParaRPr>
          </a:p>
          <a:p>
            <a:pPr marL="457200" lvl="0" indent="-349250" algn="l" rtl="0">
              <a:lnSpc>
                <a:spcPct val="111111"/>
              </a:lnSpc>
              <a:spcBef>
                <a:spcPts val="0"/>
              </a:spcBef>
              <a:spcAft>
                <a:spcPts val="0"/>
              </a:spcAft>
              <a:buSzPts val="1900"/>
              <a:buFont typeface="Arial"/>
              <a:buChar char="●"/>
            </a:pPr>
            <a:r>
              <a:rPr lang="en" sz="1900">
                <a:latin typeface="Arial"/>
                <a:ea typeface="Arial"/>
                <a:cs typeface="Arial"/>
                <a:sym typeface="Arial"/>
              </a:rPr>
              <a:t>Attendance for the 2021/22 academic year in educational settings.</a:t>
            </a:r>
            <a:endParaRPr sz="1900">
              <a:latin typeface="Arial"/>
              <a:ea typeface="Arial"/>
              <a:cs typeface="Arial"/>
              <a:sym typeface="Arial"/>
            </a:endParaRPr>
          </a:p>
          <a:p>
            <a:pPr marL="457200" lvl="0" indent="-349250" algn="l" rtl="0">
              <a:lnSpc>
                <a:spcPct val="111111"/>
              </a:lnSpc>
              <a:spcBef>
                <a:spcPts val="0"/>
              </a:spcBef>
              <a:spcAft>
                <a:spcPts val="0"/>
              </a:spcAft>
              <a:buSzPts val="1900"/>
              <a:buFont typeface="Arial"/>
              <a:buChar char="●"/>
            </a:pPr>
            <a:r>
              <a:rPr lang="en" sz="1900">
                <a:latin typeface="Arial"/>
                <a:ea typeface="Arial"/>
                <a:cs typeface="Arial"/>
                <a:sym typeface="Arial"/>
              </a:rPr>
              <a:t>The data from 21 April 2022 to 26 May 2022. </a:t>
            </a:r>
            <a:endParaRPr sz="1900">
              <a:latin typeface="Arial"/>
              <a:ea typeface="Arial"/>
              <a:cs typeface="Arial"/>
              <a:sym typeface="Arial"/>
            </a:endParaRPr>
          </a:p>
          <a:p>
            <a:pPr marL="457200" lvl="0" indent="-349250" algn="l" rtl="0">
              <a:lnSpc>
                <a:spcPct val="125000"/>
              </a:lnSpc>
              <a:spcBef>
                <a:spcPts val="0"/>
              </a:spcBef>
              <a:spcAft>
                <a:spcPts val="0"/>
              </a:spcAft>
              <a:buSzPts val="1900"/>
              <a:buFont typeface="Arial"/>
              <a:buChar char="●"/>
            </a:pPr>
            <a:r>
              <a:rPr lang="en" sz="1900">
                <a:latin typeface="Arial"/>
                <a:ea typeface="Arial"/>
                <a:cs typeface="Arial"/>
                <a:sym typeface="Arial"/>
              </a:rPr>
              <a:t>The on-site attendance  percentage was 89.6% on May 26th, which is down from 91.9% on May 12th (Sasso, 2022). </a:t>
            </a:r>
            <a:endParaRPr sz="1900">
              <a:latin typeface="Arial"/>
              <a:ea typeface="Arial"/>
              <a:cs typeface="Arial"/>
              <a:sym typeface="Arial"/>
            </a:endParaRPr>
          </a:p>
          <a:p>
            <a:pPr marL="457200" lvl="0" indent="-349250" algn="l" rtl="0">
              <a:lnSpc>
                <a:spcPct val="125000"/>
              </a:lnSpc>
              <a:spcBef>
                <a:spcPts val="0"/>
              </a:spcBef>
              <a:spcAft>
                <a:spcPts val="0"/>
              </a:spcAft>
              <a:buSzPts val="1900"/>
              <a:buFont typeface="Arial"/>
              <a:buChar char="●"/>
            </a:pPr>
            <a:r>
              <a:rPr lang="en" sz="1900">
                <a:latin typeface="Arial"/>
                <a:ea typeface="Arial"/>
                <a:cs typeface="Arial"/>
                <a:sym typeface="Arial"/>
              </a:rPr>
              <a:t>The data used by satisfaction survey.  </a:t>
            </a:r>
            <a:endParaRPr sz="1900">
              <a:latin typeface="Arial"/>
              <a:ea typeface="Arial"/>
              <a:cs typeface="Arial"/>
              <a:sym typeface="Arial"/>
            </a:endParaRPr>
          </a:p>
          <a:p>
            <a:pPr marL="0" lvl="0" indent="0" algn="l" rtl="0">
              <a:lnSpc>
                <a:spcPct val="111111"/>
              </a:lnSpc>
              <a:spcBef>
                <a:spcPts val="1500"/>
              </a:spcBef>
              <a:spcAft>
                <a:spcPts val="0"/>
              </a:spcAft>
              <a:buNone/>
            </a:pPr>
            <a:endParaRPr sz="1900">
              <a:latin typeface="Arial"/>
              <a:ea typeface="Arial"/>
              <a:cs typeface="Arial"/>
              <a:sym typeface="Arial"/>
            </a:endParaRPr>
          </a:p>
          <a:p>
            <a:pPr marL="0" lvl="0" indent="0" algn="l" rtl="0">
              <a:lnSpc>
                <a:spcPct val="111111"/>
              </a:lnSpc>
              <a:spcBef>
                <a:spcPts val="0"/>
              </a:spcBef>
              <a:spcAft>
                <a:spcPts val="0"/>
              </a:spcAft>
              <a:buNone/>
            </a:pPr>
            <a:endParaRPr sz="1900">
              <a:latin typeface="Arial"/>
              <a:ea typeface="Arial"/>
              <a:cs typeface="Arial"/>
              <a:sym typeface="Arial"/>
            </a:endParaRPr>
          </a:p>
          <a:p>
            <a:pPr marL="0" lvl="0" indent="0" algn="l" rtl="0">
              <a:lnSpc>
                <a:spcPct val="125000"/>
              </a:lnSpc>
              <a:spcBef>
                <a:spcPts val="0"/>
              </a:spcBef>
              <a:spcAft>
                <a:spcPts val="0"/>
              </a:spcAft>
              <a:buNone/>
            </a:pPr>
            <a:endParaRPr sz="1100">
              <a:solidFill>
                <a:srgbClr val="FFFFFF"/>
              </a:solidFill>
              <a:latin typeface="Arial"/>
              <a:ea typeface="Arial"/>
              <a:cs typeface="Arial"/>
              <a:sym typeface="Arial"/>
            </a:endParaRPr>
          </a:p>
          <a:p>
            <a:pPr marL="0" lvl="0" indent="0" algn="l" rtl="0">
              <a:spcBef>
                <a:spcPts val="0"/>
              </a:spcBef>
              <a:spcAft>
                <a:spcPts val="0"/>
              </a:spcAft>
              <a:buNone/>
            </a:pPr>
            <a:r>
              <a:rPr lang="en" sz="900">
                <a:latin typeface="Arial"/>
                <a:ea typeface="Arial"/>
                <a:cs typeface="Arial"/>
                <a:sym typeface="Arial"/>
              </a:rPr>
              <a:t>Sasso, R. (2022). Attendance in education and early years settings during the coronavirus (COVID-19) pandemic, Week 22 2022. [online] explore-education-statistics.service.gov.uk. Available at: https://explore-education-statistics.service.gov.uk/find-statistics/attendance-in-education-and-early-years-settings-during-the-coronavirus-covid-19-outbreak/2022-week-22 [Accessed 11 Mar. 2024].</a:t>
            </a:r>
            <a:endParaRPr sz="900">
              <a:latin typeface="Arial"/>
              <a:ea typeface="Arial"/>
              <a:cs typeface="Arial"/>
              <a:sym typeface="Arial"/>
            </a:endParaRPr>
          </a:p>
        </p:txBody>
      </p:sp>
      <p:pic>
        <p:nvPicPr>
          <p:cNvPr id="820" name="Google Shape;820;p18"/>
          <p:cNvPicPr preferRelativeResize="0"/>
          <p:nvPr/>
        </p:nvPicPr>
        <p:blipFill rotWithShape="1">
          <a:blip r:embed="rId3">
            <a:alphaModFix/>
          </a:blip>
          <a:srcRect l="13379" t="33030" r="14376" b="50922"/>
          <a:stretch/>
        </p:blipFill>
        <p:spPr>
          <a:xfrm>
            <a:off x="1545900" y="3287350"/>
            <a:ext cx="5783900" cy="803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19"/>
          <p:cNvSpPr txBox="1">
            <a:spLocks noGrp="1"/>
          </p:cNvSpPr>
          <p:nvPr>
            <p:ph type="ctrTitle"/>
          </p:nvPr>
        </p:nvSpPr>
        <p:spPr>
          <a:xfrm>
            <a:off x="481500" y="390025"/>
            <a:ext cx="8181000" cy="13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600"/>
              <a:t>Attendance data </a:t>
            </a:r>
            <a:r>
              <a:rPr lang="en" sz="4600" b="1">
                <a:latin typeface="Titillium Web"/>
                <a:ea typeface="Titillium Web"/>
                <a:cs typeface="Titillium Web"/>
                <a:sym typeface="Titillium Web"/>
              </a:rPr>
              <a:t>after</a:t>
            </a:r>
            <a:r>
              <a:rPr lang="en" sz="4600"/>
              <a:t> covid 19</a:t>
            </a:r>
            <a:endParaRPr sz="1900">
              <a:latin typeface="Arial"/>
              <a:ea typeface="Arial"/>
              <a:cs typeface="Arial"/>
              <a:sym typeface="Arial"/>
            </a:endParaRPr>
          </a:p>
          <a:p>
            <a:pPr marL="0" lvl="0" indent="0" algn="l" rtl="0">
              <a:lnSpc>
                <a:spcPct val="111111"/>
              </a:lnSpc>
              <a:spcBef>
                <a:spcPts val="0"/>
              </a:spcBef>
              <a:spcAft>
                <a:spcPts val="0"/>
              </a:spcAft>
              <a:buNone/>
            </a:pPr>
            <a:endParaRPr sz="1900">
              <a:latin typeface="Arial"/>
              <a:ea typeface="Arial"/>
              <a:cs typeface="Arial"/>
              <a:sym typeface="Arial"/>
            </a:endParaRPr>
          </a:p>
          <a:p>
            <a:pPr marL="457200" lvl="0" indent="-349250" algn="l" rtl="0">
              <a:lnSpc>
                <a:spcPct val="111111"/>
              </a:lnSpc>
              <a:spcBef>
                <a:spcPts val="0"/>
              </a:spcBef>
              <a:spcAft>
                <a:spcPts val="0"/>
              </a:spcAft>
              <a:buSzPts val="1900"/>
              <a:buFont typeface="Arial"/>
              <a:buChar char="●"/>
            </a:pPr>
            <a:r>
              <a:rPr lang="en" sz="1900">
                <a:latin typeface="Arial"/>
                <a:ea typeface="Arial"/>
                <a:cs typeface="Arial"/>
                <a:sym typeface="Arial"/>
              </a:rPr>
              <a:t>Attendance for the 2022/23 academic year in educational settings.</a:t>
            </a:r>
            <a:endParaRPr sz="1900">
              <a:latin typeface="Arial"/>
              <a:ea typeface="Arial"/>
              <a:cs typeface="Arial"/>
              <a:sym typeface="Arial"/>
            </a:endParaRPr>
          </a:p>
          <a:p>
            <a:pPr marL="457200" lvl="0" indent="-349250" algn="l" rtl="0">
              <a:lnSpc>
                <a:spcPct val="111111"/>
              </a:lnSpc>
              <a:spcBef>
                <a:spcPts val="0"/>
              </a:spcBef>
              <a:spcAft>
                <a:spcPts val="0"/>
              </a:spcAft>
              <a:buSzPts val="1900"/>
              <a:buFont typeface="Arial"/>
              <a:buChar char="●"/>
            </a:pPr>
            <a:r>
              <a:rPr lang="en" sz="1900">
                <a:latin typeface="Arial"/>
                <a:ea typeface="Arial"/>
                <a:cs typeface="Arial"/>
                <a:sym typeface="Arial"/>
              </a:rPr>
              <a:t>Gradual return to in-person teaching while maintaining elements of online learning. </a:t>
            </a:r>
            <a:endParaRPr sz="1900">
              <a:latin typeface="Arial"/>
              <a:ea typeface="Arial"/>
              <a:cs typeface="Arial"/>
              <a:sym typeface="Arial"/>
            </a:endParaRPr>
          </a:p>
          <a:p>
            <a:pPr marL="457200" lvl="0" indent="-349250" algn="l" rtl="0">
              <a:lnSpc>
                <a:spcPct val="111111"/>
              </a:lnSpc>
              <a:spcBef>
                <a:spcPts val="0"/>
              </a:spcBef>
              <a:spcAft>
                <a:spcPts val="0"/>
              </a:spcAft>
              <a:buSzPts val="1900"/>
              <a:buFont typeface="Arial"/>
              <a:buChar char="●"/>
            </a:pPr>
            <a:r>
              <a:rPr lang="en" sz="1900">
                <a:latin typeface="Arial"/>
                <a:ea typeface="Arial"/>
                <a:cs typeface="Arial"/>
                <a:sym typeface="Arial"/>
              </a:rPr>
              <a:t>Schools introduced hybrid learning models to accommodate different learning preferences. </a:t>
            </a:r>
            <a:endParaRPr sz="1900">
              <a:latin typeface="Arial"/>
              <a:ea typeface="Arial"/>
              <a:cs typeface="Arial"/>
              <a:sym typeface="Arial"/>
            </a:endParaRPr>
          </a:p>
          <a:p>
            <a:pPr marL="457200" lvl="0" indent="-349250" algn="l" rtl="0">
              <a:lnSpc>
                <a:spcPct val="111111"/>
              </a:lnSpc>
              <a:spcBef>
                <a:spcPts val="0"/>
              </a:spcBef>
              <a:spcAft>
                <a:spcPts val="0"/>
              </a:spcAft>
              <a:buSzPts val="1900"/>
              <a:buFont typeface="Arial"/>
              <a:buChar char="●"/>
            </a:pPr>
            <a:r>
              <a:rPr lang="en" sz="1900">
                <a:latin typeface="Arial"/>
                <a:ea typeface="Arial"/>
                <a:cs typeface="Arial"/>
                <a:sym typeface="Arial"/>
              </a:rPr>
              <a:t>University management continued emphasis on health and safety measures on campus. </a:t>
            </a:r>
            <a:endParaRPr sz="1900">
              <a:latin typeface="Arial"/>
              <a:ea typeface="Arial"/>
              <a:cs typeface="Arial"/>
              <a:sym typeface="Arial"/>
            </a:endParaRPr>
          </a:p>
          <a:p>
            <a:pPr marL="457200" lvl="0" indent="-349250" algn="l" rtl="0">
              <a:lnSpc>
                <a:spcPct val="111111"/>
              </a:lnSpc>
              <a:spcBef>
                <a:spcPts val="0"/>
              </a:spcBef>
              <a:spcAft>
                <a:spcPts val="0"/>
              </a:spcAft>
              <a:buSzPts val="1900"/>
              <a:buFont typeface="Arial"/>
              <a:buChar char="●"/>
            </a:pPr>
            <a:r>
              <a:rPr lang="en" sz="1900">
                <a:latin typeface="Arial"/>
                <a:ea typeface="Arial"/>
                <a:cs typeface="Arial"/>
                <a:sym typeface="Arial"/>
              </a:rPr>
              <a:t>Enhanced digital infrastructure and support for the remote learning technologies. </a:t>
            </a:r>
            <a:endParaRPr sz="1900">
              <a:latin typeface="Arial"/>
              <a:ea typeface="Arial"/>
              <a:cs typeface="Arial"/>
              <a:sym typeface="Arial"/>
            </a:endParaRPr>
          </a:p>
          <a:p>
            <a:pPr marL="0" lvl="0" indent="0" algn="l" rtl="0">
              <a:lnSpc>
                <a:spcPct val="111111"/>
              </a:lnSpc>
              <a:spcBef>
                <a:spcPts val="0"/>
              </a:spcBef>
              <a:spcAft>
                <a:spcPts val="0"/>
              </a:spcAft>
              <a:buNone/>
            </a:pPr>
            <a:endParaRPr sz="1900">
              <a:latin typeface="Arial"/>
              <a:ea typeface="Arial"/>
              <a:cs typeface="Arial"/>
              <a:sym typeface="Arial"/>
            </a:endParaRPr>
          </a:p>
          <a:p>
            <a:pPr marL="0" lvl="0" indent="0" algn="l" rtl="0">
              <a:lnSpc>
                <a:spcPct val="125000"/>
              </a:lnSpc>
              <a:spcBef>
                <a:spcPts val="0"/>
              </a:spcBef>
              <a:spcAft>
                <a:spcPts val="0"/>
              </a:spcAft>
              <a:buNone/>
            </a:pPr>
            <a:endParaRPr sz="1100">
              <a:solidFill>
                <a:srgbClr val="FFFFFF"/>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20"/>
          <p:cNvSpPr txBox="1">
            <a:spLocks noGrp="1"/>
          </p:cNvSpPr>
          <p:nvPr>
            <p:ph type="ctrTitle" idx="4294967295"/>
          </p:nvPr>
        </p:nvSpPr>
        <p:spPr>
          <a:xfrm>
            <a:off x="698525" y="2842975"/>
            <a:ext cx="5422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a:t>How Covid Affected Education in Third World Countries</a:t>
            </a:r>
            <a:endParaRPr sz="5400"/>
          </a:p>
        </p:txBody>
      </p:sp>
      <p:sp>
        <p:nvSpPr>
          <p:cNvPr id="831" name="Google Shape;831;p20"/>
          <p:cNvSpPr txBox="1">
            <a:spLocks noGrp="1"/>
          </p:cNvSpPr>
          <p:nvPr>
            <p:ph type="subTitle" idx="4294967295"/>
          </p:nvPr>
        </p:nvSpPr>
        <p:spPr>
          <a:xfrm>
            <a:off x="641049" y="4150552"/>
            <a:ext cx="5178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PAKISTAN</a:t>
            </a:r>
            <a:endParaRPr sz="1800"/>
          </a:p>
        </p:txBody>
      </p:sp>
      <p:sp>
        <p:nvSpPr>
          <p:cNvPr id="832" name="Google Shape;832;p20"/>
          <p:cNvSpPr/>
          <p:nvPr/>
        </p:nvSpPr>
        <p:spPr>
          <a:xfrm>
            <a:off x="5895981" y="1009302"/>
            <a:ext cx="320368" cy="3058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rot="2697547">
            <a:off x="8007055" y="2575333"/>
            <a:ext cx="486304" cy="4643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8391773" y="2310235"/>
            <a:ext cx="194803" cy="18607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rot="1280241">
            <a:off x="5674028" y="1931959"/>
            <a:ext cx="194750" cy="18604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837" name="Google Shape;837;p20"/>
          <p:cNvGrpSpPr/>
          <p:nvPr/>
        </p:nvGrpSpPr>
        <p:grpSpPr>
          <a:xfrm>
            <a:off x="6490767" y="3004593"/>
            <a:ext cx="672669" cy="748185"/>
            <a:chOff x="590250" y="244200"/>
            <a:chExt cx="407975" cy="532175"/>
          </a:xfrm>
        </p:grpSpPr>
        <p:sp>
          <p:nvSpPr>
            <p:cNvPr id="838" name="Google Shape;838;p2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20"/>
          <p:cNvGrpSpPr/>
          <p:nvPr/>
        </p:nvGrpSpPr>
        <p:grpSpPr>
          <a:xfrm>
            <a:off x="7636653" y="3503905"/>
            <a:ext cx="672661" cy="547802"/>
            <a:chOff x="1934025" y="1001650"/>
            <a:chExt cx="415300" cy="355600"/>
          </a:xfrm>
        </p:grpSpPr>
        <p:sp>
          <p:nvSpPr>
            <p:cNvPr id="853" name="Google Shape;853;p2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20"/>
          <p:cNvGrpSpPr/>
          <p:nvPr/>
        </p:nvGrpSpPr>
        <p:grpSpPr>
          <a:xfrm>
            <a:off x="6490775" y="535916"/>
            <a:ext cx="2003319" cy="1933172"/>
            <a:chOff x="5941025" y="3634400"/>
            <a:chExt cx="467650" cy="467650"/>
          </a:xfrm>
        </p:grpSpPr>
        <p:sp>
          <p:nvSpPr>
            <p:cNvPr id="858" name="Google Shape;858;p2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20"/>
          <p:cNvGrpSpPr/>
          <p:nvPr/>
        </p:nvGrpSpPr>
        <p:grpSpPr>
          <a:xfrm>
            <a:off x="5453490" y="535927"/>
            <a:ext cx="366458" cy="366437"/>
            <a:chOff x="1923675" y="1633650"/>
            <a:chExt cx="436000" cy="435975"/>
          </a:xfrm>
        </p:grpSpPr>
        <p:sp>
          <p:nvSpPr>
            <p:cNvPr id="865" name="Google Shape;865;p2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2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UNIVERSITY ATTENDANCE IN PAKISTAN  </a:t>
            </a:r>
            <a:endParaRPr/>
          </a:p>
        </p:txBody>
      </p:sp>
      <p:sp>
        <p:nvSpPr>
          <p:cNvPr id="876" name="Google Shape;876;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877" name="Google Shape;877;p21"/>
          <p:cNvGrpSpPr/>
          <p:nvPr/>
        </p:nvGrpSpPr>
        <p:grpSpPr>
          <a:xfrm>
            <a:off x="5410967" y="1623691"/>
            <a:ext cx="3175786" cy="3346166"/>
            <a:chOff x="5632317" y="1189775"/>
            <a:chExt cx="3305700" cy="3483050"/>
          </a:xfrm>
        </p:grpSpPr>
        <p:sp>
          <p:nvSpPr>
            <p:cNvPr id="878" name="Google Shape;878;p2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AFTER</a:t>
              </a:r>
              <a:endParaRPr>
                <a:solidFill>
                  <a:srgbClr val="FFFFFF"/>
                </a:solidFill>
                <a:latin typeface="Titillium Web"/>
                <a:ea typeface="Titillium Web"/>
                <a:cs typeface="Titillium Web"/>
                <a:sym typeface="Titillium Web"/>
              </a:endParaRPr>
            </a:p>
          </p:txBody>
        </p:sp>
        <p:sp>
          <p:nvSpPr>
            <p:cNvPr id="879" name="Google Shape;879;p2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lt1"/>
                  </a:solidFill>
                  <a:latin typeface="Titillium Web"/>
                  <a:ea typeface="Titillium Web"/>
                  <a:cs typeface="Titillium Web"/>
                  <a:sym typeface="Titillium Web"/>
                </a:rPr>
                <a:t>- Integration of hybrid learning models.</a:t>
              </a:r>
              <a:endParaRPr sz="1200">
                <a:solidFill>
                  <a:schemeClr val="lt1"/>
                </a:solidFill>
                <a:latin typeface="Titillium Web"/>
                <a:ea typeface="Titillium Web"/>
                <a:cs typeface="Titillium Web"/>
                <a:sym typeface="Titillium Web"/>
              </a:endParaRPr>
            </a:p>
            <a:p>
              <a:pPr marL="0" lvl="0" indent="0" algn="l" rtl="0">
                <a:lnSpc>
                  <a:spcPct val="100000"/>
                </a:lnSpc>
                <a:spcBef>
                  <a:spcPts val="0"/>
                </a:spcBef>
                <a:spcAft>
                  <a:spcPts val="0"/>
                </a:spcAft>
                <a:buNone/>
              </a:pPr>
              <a:r>
                <a:rPr lang="en" sz="1200">
                  <a:solidFill>
                    <a:schemeClr val="lt1"/>
                  </a:solidFill>
                  <a:latin typeface="Titillium Web"/>
                  <a:ea typeface="Titillium Web"/>
                  <a:cs typeface="Titillium Web"/>
                  <a:sym typeface="Titillium Web"/>
                </a:rPr>
                <a:t>- Improved digital infrastructure.</a:t>
              </a:r>
              <a:endParaRPr sz="1200">
                <a:solidFill>
                  <a:schemeClr val="lt1"/>
                </a:solidFill>
                <a:latin typeface="Titillium Web"/>
                <a:ea typeface="Titillium Web"/>
                <a:cs typeface="Titillium Web"/>
                <a:sym typeface="Titillium Web"/>
              </a:endParaRPr>
            </a:p>
            <a:p>
              <a:pPr marL="0" lvl="0" indent="0" algn="l" rtl="0">
                <a:lnSpc>
                  <a:spcPct val="100000"/>
                </a:lnSpc>
                <a:spcBef>
                  <a:spcPts val="0"/>
                </a:spcBef>
                <a:spcAft>
                  <a:spcPts val="0"/>
                </a:spcAft>
                <a:buNone/>
              </a:pPr>
              <a:r>
                <a:rPr lang="en" sz="1200">
                  <a:solidFill>
                    <a:schemeClr val="lt1"/>
                  </a:solidFill>
                  <a:latin typeface="Titillium Web"/>
                  <a:ea typeface="Titillium Web"/>
                  <a:cs typeface="Titillium Web"/>
                  <a:sym typeface="Titillium Web"/>
                </a:rPr>
                <a:t>- Streamlined admission processes with increased use of online platforms.</a:t>
              </a:r>
              <a:endParaRPr sz="1200">
                <a:solidFill>
                  <a:schemeClr val="lt1"/>
                </a:solidFill>
                <a:latin typeface="Titillium Web"/>
                <a:ea typeface="Titillium Web"/>
                <a:cs typeface="Titillium Web"/>
                <a:sym typeface="Titillium Web"/>
              </a:endParaRPr>
            </a:p>
            <a:p>
              <a:pPr marL="0" lvl="0" indent="0" algn="l" rtl="0">
                <a:lnSpc>
                  <a:spcPct val="100000"/>
                </a:lnSpc>
                <a:spcBef>
                  <a:spcPts val="0"/>
                </a:spcBef>
                <a:spcAft>
                  <a:spcPts val="0"/>
                </a:spcAft>
                <a:buNone/>
              </a:pPr>
              <a:endParaRPr sz="1200">
                <a:solidFill>
                  <a:schemeClr val="lt1"/>
                </a:solidFill>
                <a:latin typeface="Titillium Web"/>
                <a:ea typeface="Titillium Web"/>
                <a:cs typeface="Titillium Web"/>
                <a:sym typeface="Titillium Web"/>
              </a:endParaRPr>
            </a:p>
          </p:txBody>
        </p:sp>
      </p:grpSp>
      <p:grpSp>
        <p:nvGrpSpPr>
          <p:cNvPr id="880" name="Google Shape;880;p21"/>
          <p:cNvGrpSpPr/>
          <p:nvPr/>
        </p:nvGrpSpPr>
        <p:grpSpPr>
          <a:xfrm>
            <a:off x="0" y="1623897"/>
            <a:ext cx="3407507" cy="3345960"/>
            <a:chOff x="0" y="1189989"/>
            <a:chExt cx="3546900" cy="3482836"/>
          </a:xfrm>
        </p:grpSpPr>
        <p:sp>
          <p:nvSpPr>
            <p:cNvPr id="881" name="Google Shape;881;p2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BEFORE</a:t>
              </a:r>
              <a:endParaRPr>
                <a:solidFill>
                  <a:srgbClr val="FFFFFF"/>
                </a:solidFill>
                <a:latin typeface="Titillium Web"/>
                <a:ea typeface="Titillium Web"/>
                <a:cs typeface="Titillium Web"/>
                <a:sym typeface="Titillium Web"/>
              </a:endParaRPr>
            </a:p>
          </p:txBody>
        </p:sp>
        <p:sp>
          <p:nvSpPr>
            <p:cNvPr id="882" name="Google Shape;882;p2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lt1"/>
                  </a:solidFill>
                  <a:latin typeface="Titillium Web"/>
                  <a:ea typeface="Titillium Web"/>
                  <a:cs typeface="Titillium Web"/>
                  <a:sym typeface="Titillium Web"/>
                </a:rPr>
                <a:t>traditional semester system</a:t>
              </a:r>
              <a:endParaRPr sz="1200">
                <a:solidFill>
                  <a:schemeClr val="lt1"/>
                </a:solidFill>
                <a:latin typeface="Titillium Web"/>
                <a:ea typeface="Titillium Web"/>
                <a:cs typeface="Titillium Web"/>
                <a:sym typeface="Titillium Web"/>
              </a:endParaRPr>
            </a:p>
            <a:p>
              <a:pPr marL="0" lvl="0" indent="0" algn="l" rtl="0">
                <a:lnSpc>
                  <a:spcPct val="100000"/>
                </a:lnSpc>
                <a:spcBef>
                  <a:spcPts val="0"/>
                </a:spcBef>
                <a:spcAft>
                  <a:spcPts val="0"/>
                </a:spcAft>
                <a:buNone/>
              </a:pPr>
              <a:r>
                <a:rPr lang="en" sz="1200">
                  <a:solidFill>
                    <a:schemeClr val="lt1"/>
                  </a:solidFill>
                  <a:latin typeface="Titillium Web"/>
                  <a:ea typeface="Titillium Web"/>
                  <a:cs typeface="Titillium Web"/>
                  <a:sym typeface="Titillium Web"/>
                </a:rPr>
                <a:t>- In-person lectures, labs, and exams conducted on campus.</a:t>
              </a:r>
              <a:endParaRPr sz="1200">
                <a:solidFill>
                  <a:schemeClr val="lt1"/>
                </a:solidFill>
                <a:latin typeface="Titillium Web"/>
                <a:ea typeface="Titillium Web"/>
                <a:cs typeface="Titillium Web"/>
                <a:sym typeface="Titillium Web"/>
              </a:endParaRPr>
            </a:p>
            <a:p>
              <a:pPr marL="0" lvl="0" indent="0" algn="l" rtl="0">
                <a:lnSpc>
                  <a:spcPct val="100000"/>
                </a:lnSpc>
                <a:spcBef>
                  <a:spcPts val="0"/>
                </a:spcBef>
                <a:spcAft>
                  <a:spcPts val="0"/>
                </a:spcAft>
                <a:buNone/>
              </a:pPr>
              <a:r>
                <a:rPr lang="en" sz="1200">
                  <a:solidFill>
                    <a:schemeClr val="lt1"/>
                  </a:solidFill>
                  <a:latin typeface="Titillium Web"/>
                  <a:ea typeface="Titillium Web"/>
                  <a:cs typeface="Titillium Web"/>
                  <a:sym typeface="Titillium Web"/>
                </a:rPr>
                <a:t>- The admission process involves the submission of physical documents and in-person interviews.</a:t>
              </a:r>
              <a:endParaRPr sz="1200">
                <a:solidFill>
                  <a:schemeClr val="lt1"/>
                </a:solidFill>
                <a:latin typeface="Titillium Web"/>
                <a:ea typeface="Titillium Web"/>
                <a:cs typeface="Titillium Web"/>
                <a:sym typeface="Titillium Web"/>
              </a:endParaRPr>
            </a:p>
            <a:p>
              <a:pPr marL="0" lvl="0" indent="0" algn="l" rtl="0">
                <a:lnSpc>
                  <a:spcPct val="100000"/>
                </a:lnSpc>
                <a:spcBef>
                  <a:spcPts val="0"/>
                </a:spcBef>
                <a:spcAft>
                  <a:spcPts val="0"/>
                </a:spcAft>
                <a:buNone/>
              </a:pPr>
              <a:r>
                <a:rPr lang="en" sz="1200">
                  <a:solidFill>
                    <a:schemeClr val="lt1"/>
                  </a:solidFill>
                  <a:latin typeface="Titillium Web"/>
                  <a:ea typeface="Titillium Web"/>
                  <a:cs typeface="Titillium Web"/>
                  <a:sym typeface="Titillium Web"/>
                </a:rPr>
                <a:t>- Limited availability of online learning resources and digital infrastructure</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FFFFFF"/>
                </a:solidFill>
                <a:latin typeface="Titillium Web"/>
                <a:ea typeface="Titillium Web"/>
                <a:cs typeface="Titillium Web"/>
                <a:sym typeface="Titillium Web"/>
              </a:endParaRPr>
            </a:p>
          </p:txBody>
        </p:sp>
      </p:grpSp>
      <p:grpSp>
        <p:nvGrpSpPr>
          <p:cNvPr id="883" name="Google Shape;883;p21"/>
          <p:cNvGrpSpPr/>
          <p:nvPr/>
        </p:nvGrpSpPr>
        <p:grpSpPr>
          <a:xfrm>
            <a:off x="2828497" y="1623691"/>
            <a:ext cx="3175786" cy="3346166"/>
            <a:chOff x="2944204" y="1189775"/>
            <a:chExt cx="3305700" cy="3483050"/>
          </a:xfrm>
        </p:grpSpPr>
        <p:sp>
          <p:nvSpPr>
            <p:cNvPr id="884" name="Google Shape;884;p2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DURING </a:t>
              </a:r>
              <a:endParaRPr>
                <a:solidFill>
                  <a:srgbClr val="FFFFFF"/>
                </a:solidFill>
                <a:latin typeface="Titillium Web"/>
                <a:ea typeface="Titillium Web"/>
                <a:cs typeface="Titillium Web"/>
                <a:sym typeface="Titillium Web"/>
              </a:endParaRPr>
            </a:p>
          </p:txBody>
        </p:sp>
        <p:sp>
          <p:nvSpPr>
            <p:cNvPr id="885" name="Google Shape;885;p2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lt1"/>
                  </a:solidFill>
                  <a:latin typeface="Titillium Web"/>
                  <a:ea typeface="Titillium Web"/>
                  <a:cs typeface="Titillium Web"/>
                  <a:sym typeface="Titillium Web"/>
                </a:rPr>
                <a:t>- Universities transitioned to online learning.</a:t>
              </a:r>
              <a:endParaRPr sz="1200">
                <a:solidFill>
                  <a:schemeClr val="lt1"/>
                </a:solidFill>
                <a:latin typeface="Titillium Web"/>
                <a:ea typeface="Titillium Web"/>
                <a:cs typeface="Titillium Web"/>
                <a:sym typeface="Titillium Web"/>
              </a:endParaRPr>
            </a:p>
            <a:p>
              <a:pPr marL="0" lvl="0" indent="0" algn="l" rtl="0">
                <a:lnSpc>
                  <a:spcPct val="100000"/>
                </a:lnSpc>
                <a:spcBef>
                  <a:spcPts val="0"/>
                </a:spcBef>
                <a:spcAft>
                  <a:spcPts val="0"/>
                </a:spcAft>
                <a:buNone/>
              </a:pPr>
              <a:r>
                <a:rPr lang="en" sz="1200">
                  <a:solidFill>
                    <a:schemeClr val="lt1"/>
                  </a:solidFill>
                  <a:latin typeface="Titillium Web"/>
                  <a:ea typeface="Titillium Web"/>
                  <a:cs typeface="Titillium Web"/>
                  <a:sym typeface="Titillium Web"/>
                </a:rPr>
                <a:t>- Challenges with internet and access to technology</a:t>
              </a:r>
              <a:endParaRPr sz="1200">
                <a:solidFill>
                  <a:schemeClr val="lt1"/>
                </a:solidFill>
                <a:latin typeface="Titillium Web"/>
                <a:ea typeface="Titillium Web"/>
                <a:cs typeface="Titillium Web"/>
                <a:sym typeface="Titillium Web"/>
              </a:endParaRPr>
            </a:p>
            <a:p>
              <a:pPr marL="0" lvl="0" indent="0" algn="l" rtl="0">
                <a:lnSpc>
                  <a:spcPct val="100000"/>
                </a:lnSpc>
                <a:spcBef>
                  <a:spcPts val="0"/>
                </a:spcBef>
                <a:spcAft>
                  <a:spcPts val="0"/>
                </a:spcAft>
                <a:buNone/>
              </a:pPr>
              <a:r>
                <a:rPr lang="en" sz="1200">
                  <a:solidFill>
                    <a:schemeClr val="lt1"/>
                  </a:solidFill>
                  <a:latin typeface="Titillium Web"/>
                  <a:ea typeface="Titillium Web"/>
                  <a:cs typeface="Titillium Web"/>
                  <a:sym typeface="Titillium Web"/>
                </a:rPr>
                <a:t>- Delayed academic calendars and postponed examinations due to lockdowns.</a:t>
              </a:r>
              <a:endParaRPr sz="1200">
                <a:solidFill>
                  <a:schemeClr val="lt1"/>
                </a:solidFill>
                <a:latin typeface="Titillium Web"/>
                <a:ea typeface="Titillium Web"/>
                <a:cs typeface="Titillium Web"/>
                <a:sym typeface="Titillium Web"/>
              </a:endParaRPr>
            </a:p>
            <a:p>
              <a:pPr marL="0" lvl="0" indent="0" algn="l" rtl="0">
                <a:lnSpc>
                  <a:spcPct val="100000"/>
                </a:lnSpc>
                <a:spcBef>
                  <a:spcPts val="0"/>
                </a:spcBef>
                <a:spcAft>
                  <a:spcPts val="0"/>
                </a:spcAft>
                <a:buNone/>
              </a:pPr>
              <a:r>
                <a:rPr lang="en" sz="1200">
                  <a:solidFill>
                    <a:schemeClr val="lt1"/>
                  </a:solidFill>
                  <a:latin typeface="Titillium Web"/>
                  <a:ea typeface="Titillium Web"/>
                  <a:cs typeface="Titillium Web"/>
                  <a:sym typeface="Titillium Web"/>
                </a:rPr>
                <a:t>- Schools adopted remote teaching methods, including video lectures and virtual labs.</a:t>
              </a:r>
              <a:endParaRPr sz="1200">
                <a:solidFill>
                  <a:schemeClr val="lt1"/>
                </a:solidFill>
                <a:latin typeface="Titillium Web"/>
                <a:ea typeface="Titillium Web"/>
                <a:cs typeface="Titillium Web"/>
                <a:sym typeface="Titillium Web"/>
              </a:endParaRPr>
            </a:p>
            <a:p>
              <a:pPr marL="0" lvl="0" indent="0" algn="l" rtl="0">
                <a:lnSpc>
                  <a:spcPct val="100000"/>
                </a:lnSpc>
                <a:spcBef>
                  <a:spcPts val="0"/>
                </a:spcBef>
                <a:spcAft>
                  <a:spcPts val="0"/>
                </a:spcAft>
                <a:buNone/>
              </a:pPr>
              <a:endParaRPr sz="1200">
                <a:solidFill>
                  <a:schemeClr val="lt1"/>
                </a:solidFill>
                <a:latin typeface="Titillium Web"/>
                <a:ea typeface="Titillium Web"/>
                <a:cs typeface="Titillium Web"/>
                <a:sym typeface="Titillium Web"/>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22"/>
          <p:cNvSpPr/>
          <p:nvPr/>
        </p:nvSpPr>
        <p:spPr>
          <a:xfrm>
            <a:off x="558400" y="1092206"/>
            <a:ext cx="8028146" cy="3824432"/>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892" name="Google Shape;892;p22"/>
          <p:cNvSpPr/>
          <p:nvPr/>
        </p:nvSpPr>
        <p:spPr>
          <a:xfrm>
            <a:off x="5615625" y="2331600"/>
            <a:ext cx="747900" cy="202500"/>
          </a:xfrm>
          <a:prstGeom prst="wedgeRectCallout">
            <a:avLst>
              <a:gd name="adj1" fmla="val -18341"/>
              <a:gd name="adj2" fmla="val 81938"/>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Pakistan</a:t>
            </a:r>
            <a:endParaRPr sz="1000">
              <a:solidFill>
                <a:srgbClr val="6E86B6"/>
              </a:solidFill>
              <a:latin typeface="Titillium Web"/>
              <a:ea typeface="Titillium Web"/>
              <a:cs typeface="Titillium Web"/>
              <a:sym typeface="Titillium Web"/>
            </a:endParaRPr>
          </a:p>
        </p:txBody>
      </p:sp>
      <p:sp>
        <p:nvSpPr>
          <p:cNvPr id="893" name="Google Shape;89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894" name="Google Shape;894;p22"/>
          <p:cNvSpPr/>
          <p:nvPr/>
        </p:nvSpPr>
        <p:spPr>
          <a:xfrm>
            <a:off x="3916700" y="1726825"/>
            <a:ext cx="1839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5748400" y="259395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2"/>
          <p:cNvSpPr/>
          <p:nvPr/>
        </p:nvSpPr>
        <p:spPr>
          <a:xfrm>
            <a:off x="3794625" y="1453725"/>
            <a:ext cx="7479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UK</a:t>
            </a:r>
            <a:endParaRPr sz="1000">
              <a:solidFill>
                <a:srgbClr val="6E86B6"/>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23"/>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p>
            <a:pPr marL="0" lvl="0" indent="0" algn="ctr" rtl="0">
              <a:lnSpc>
                <a:spcPct val="199999"/>
              </a:lnSpc>
              <a:spcBef>
                <a:spcPts val="0"/>
              </a:spcBef>
              <a:spcAft>
                <a:spcPts val="0"/>
              </a:spcAft>
              <a:buNone/>
            </a:pPr>
            <a:r>
              <a:rPr lang="en" sz="2200">
                <a:solidFill>
                  <a:schemeClr val="lt1"/>
                </a:solidFill>
                <a:latin typeface="Titillium Web ExtraLight"/>
                <a:ea typeface="Titillium Web ExtraLight"/>
                <a:cs typeface="Titillium Web ExtraLight"/>
                <a:sym typeface="Titillium Web ExtraLight"/>
              </a:rPr>
              <a:t>Data source: Our World in Data (2024)</a:t>
            </a:r>
            <a:endParaRPr sz="2200">
              <a:solidFill>
                <a:schemeClr val="lt1"/>
              </a:solidFill>
              <a:latin typeface="Titillium Web ExtraLight"/>
              <a:ea typeface="Titillium Web ExtraLight"/>
              <a:cs typeface="Titillium Web ExtraLight"/>
              <a:sym typeface="Titillium Web ExtraLight"/>
            </a:endParaRPr>
          </a:p>
          <a:p>
            <a:pPr marL="0" lvl="0" indent="0" algn="ctr" rtl="0">
              <a:spcBef>
                <a:spcPts val="360"/>
              </a:spcBef>
              <a:spcAft>
                <a:spcPts val="0"/>
              </a:spcAft>
              <a:buNone/>
            </a:pPr>
            <a:endParaRPr/>
          </a:p>
        </p:txBody>
      </p:sp>
      <p:sp>
        <p:nvSpPr>
          <p:cNvPr id="902" name="Google Shape;90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903" name="Google Shape;903;p23"/>
          <p:cNvPicPr preferRelativeResize="0"/>
          <p:nvPr/>
        </p:nvPicPr>
        <p:blipFill>
          <a:blip r:embed="rId3">
            <a:alphaModFix/>
          </a:blip>
          <a:stretch>
            <a:fillRect/>
          </a:stretch>
        </p:blipFill>
        <p:spPr>
          <a:xfrm>
            <a:off x="1392275" y="136125"/>
            <a:ext cx="6773326" cy="4199449"/>
          </a:xfrm>
          <a:prstGeom prst="rect">
            <a:avLst/>
          </a:prstGeom>
          <a:noFill/>
          <a:ln>
            <a:noFill/>
          </a:ln>
        </p:spPr>
      </p:pic>
    </p:spTree>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918</Words>
  <Application>Microsoft Macintosh PowerPoint</Application>
  <PresentationFormat>On-screen Show (16:9)</PresentationFormat>
  <Paragraphs>82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Titillium Web</vt:lpstr>
      <vt:lpstr>Calibri</vt:lpstr>
      <vt:lpstr>Titillium Web ExtraLight</vt:lpstr>
      <vt:lpstr>Arial</vt:lpstr>
      <vt:lpstr>Times New Roman</vt:lpstr>
      <vt:lpstr>Thaliard template</vt:lpstr>
      <vt:lpstr>COVID-19 EFFECTS ON UNIVERSITY ATTENDANCE  </vt:lpstr>
      <vt:lpstr>Education and Covid-19 </vt:lpstr>
      <vt:lpstr>Attendance data before covid 19   Attendance for the 2018/2019 academic year in educational settings before the pandemic.  The data used by schools to record pupil attendance.  On average, the attendance before the pandemic would typically have been around 94%  (Rowlands, 2022).      Rowlands, M. (2022). Attendance review -implications of the COVID-19 pandemic for school attendance. [online] Available at: https://www.gov.wales/sites/default/files/publications/2023-12/attendance-review-implications-of-the-covid-19-pandemic-for-school-attendance.pdf. </vt:lpstr>
      <vt:lpstr>Attendance data during covid 19  Attendance for the 2021/22 academic year in educational settings. The data from 21 April 2022 to 26 May 2022.  The on-site attendance  percentage was 89.6% on May 26th, which is down from 91.9% on May 12th (Sasso, 2022).  The data used by satisfaction survey.      Sasso, R. (2022). Attendance in education and early years settings during the coronavirus (COVID-19) pandemic, Week 22 2022. [online] explore-education-statistics.service.gov.uk. Available at: https://explore-education-statistics.service.gov.uk/find-statistics/attendance-in-education-and-early-years-settings-during-the-coronavirus-covid-19-outbreak/2022-week-22 [Accessed 11 Mar. 2024].</vt:lpstr>
      <vt:lpstr>Attendance data after covid 19  Attendance for the 2022/23 academic year in educational settings. Gradual return to in-person teaching while maintaining elements of online learning.  Schools introduced hybrid learning models to accommodate different learning preferences.  University management continued emphasis on health and safety measures on campus.  Enhanced digital infrastructure and support for the remote learning technologies.    </vt:lpstr>
      <vt:lpstr>How Covid Affected Education in Third World Countries</vt:lpstr>
      <vt:lpstr>UNIVERSITY ATTENDANCE IN PAKISTAN  </vt:lpstr>
      <vt:lpstr>MAPS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EFFECTS ON UNIVERSITY ATTENDANCE  </dc:title>
  <cp:lastModifiedBy>SUTTINUAL, Suveenawan (2021)</cp:lastModifiedBy>
  <cp:revision>1</cp:revision>
  <dcterms:modified xsi:type="dcterms:W3CDTF">2024-03-11T10:52:38Z</dcterms:modified>
</cp:coreProperties>
</file>