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98" r:id="rId2"/>
    <p:sldId id="299" r:id="rId3"/>
    <p:sldId id="297" r:id="rId4"/>
    <p:sldId id="295" r:id="rId5"/>
    <p:sldId id="296" r:id="rId6"/>
    <p:sldId id="300" r:id="rId7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6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EE82C-07C1-4F1A-AE4B-C89CFC778603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38BF5-E4F4-481E-ADA0-99AAA6BC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11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94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00B050"/>
                </a:solidFill>
              </a:defRPr>
            </a:lvl1pPr>
          </a:lstStyle>
          <a:p>
            <a:pPr>
              <a:lnSpc>
                <a:spcPct val="90000"/>
              </a:lnSpc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0" y="76200"/>
            <a:ext cx="9118390" cy="678180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6223000" y="643890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defRPr/>
            </a:pPr>
            <a:r>
              <a:rPr lang="es-ES" b="1" dirty="0" err="1" smtClean="0">
                <a:latin typeface="AngsanaUPC" pitchFamily="18" charset="-34"/>
                <a:cs typeface="AngsanaUPC" pitchFamily="18" charset="-34"/>
              </a:rPr>
              <a:t>Sistem</a:t>
            </a:r>
            <a:r>
              <a:rPr lang="es-ES" b="1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es-ES" b="1" dirty="0" err="1" smtClean="0">
                <a:latin typeface="AngsanaUPC" pitchFamily="18" charset="-34"/>
                <a:cs typeface="AngsanaUPC" pitchFamily="18" charset="-34"/>
              </a:rPr>
              <a:t>Informasi</a:t>
            </a:r>
            <a:r>
              <a:rPr lang="es-ES" b="1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es-ES" b="1" dirty="0" err="1" smtClean="0">
                <a:latin typeface="AngsanaUPC" pitchFamily="18" charset="-34"/>
                <a:cs typeface="AngsanaUPC" pitchFamily="18" charset="-34"/>
              </a:rPr>
              <a:t>Manajemen</a:t>
            </a:r>
            <a:r>
              <a:rPr lang="es-ES" b="1" dirty="0" smtClean="0">
                <a:latin typeface="AngsanaUPC" pitchFamily="18" charset="-34"/>
                <a:cs typeface="AngsanaUPC" pitchFamily="18" charset="-34"/>
              </a:rPr>
              <a:t> Portfolio </a:t>
            </a:r>
            <a:r>
              <a:rPr lang="es-ES" b="1" dirty="0" err="1" smtClean="0">
                <a:latin typeface="AngsanaUPC" pitchFamily="18" charset="-34"/>
                <a:cs typeface="AngsanaUPC" pitchFamily="18" charset="-34"/>
              </a:rPr>
              <a:t>Investasi</a:t>
            </a:r>
            <a:endParaRPr lang="es-ES" b="1" dirty="0" smtClean="0"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6" y="0"/>
            <a:ext cx="1784020" cy="76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2800" b="1" dirty="0" smtClean="0">
                <a:solidFill>
                  <a:srgbClr val="FF0000"/>
                </a:solidFill>
              </a:rPr>
              <a:t>Portfolio Type &amp; Account «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4191000" cy="57150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Portfolio</a:t>
            </a:r>
          </a:p>
          <a:p>
            <a:pPr marL="400050" lvl="1" indent="0">
              <a:buNone/>
            </a:pPr>
            <a:r>
              <a:rPr lang="en-US" sz="1600" dirty="0" smtClean="0"/>
              <a:t>Portfolio that been used for transaction</a:t>
            </a:r>
          </a:p>
          <a:p>
            <a:r>
              <a:rPr lang="en-US" sz="2000" dirty="0" smtClean="0"/>
              <a:t>Sub Portfolio</a:t>
            </a:r>
          </a:p>
          <a:p>
            <a:pPr marL="400050" lvl="1" indent="0">
              <a:buNone/>
            </a:pPr>
            <a:r>
              <a:rPr lang="en-US" sz="1600" dirty="0" smtClean="0"/>
              <a:t>Sub of a portfolio, </a:t>
            </a:r>
            <a:r>
              <a:rPr lang="en-US" sz="1600" dirty="0" err="1" smtClean="0"/>
              <a:t>bisa</a:t>
            </a:r>
            <a:r>
              <a:rPr lang="en-US" sz="1600" dirty="0" smtClean="0"/>
              <a:t> </a:t>
            </a:r>
            <a:r>
              <a:rPr lang="en-US" sz="1600" dirty="0" err="1" smtClean="0"/>
              <a:t>berdasarkan</a:t>
            </a:r>
            <a:r>
              <a:rPr lang="en-US" sz="1600" dirty="0" smtClean="0"/>
              <a:t> instrument sub type </a:t>
            </a:r>
            <a:r>
              <a:rPr lang="en-US" sz="1600" dirty="0" err="1" smtClean="0"/>
              <a:t>tertentu</a:t>
            </a:r>
            <a:r>
              <a:rPr lang="en-US" sz="1600" dirty="0" smtClean="0"/>
              <a:t>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dirty="0" err="1" smtClean="0"/>
              <a:t>berdasarkan</a:t>
            </a:r>
            <a:r>
              <a:rPr lang="en-US" sz="1600" dirty="0" smtClean="0"/>
              <a:t> minus instrument sub type </a:t>
            </a:r>
            <a:r>
              <a:rPr lang="en-US" sz="1600" dirty="0" err="1" smtClean="0"/>
              <a:t>tertentu</a:t>
            </a:r>
            <a:endParaRPr lang="en-US" sz="1600" dirty="0" smtClean="0"/>
          </a:p>
          <a:p>
            <a:r>
              <a:rPr lang="en-US" sz="2000" dirty="0" smtClean="0"/>
              <a:t>Fund Umbrella</a:t>
            </a:r>
          </a:p>
          <a:p>
            <a:pPr marL="400050" lvl="1" indent="0">
              <a:buNone/>
            </a:pPr>
            <a:r>
              <a:rPr lang="en-US" sz="1600" dirty="0" smtClean="0"/>
              <a:t>Sum of several portfolio, sub portfolio or fund on fund, in same currency</a:t>
            </a:r>
          </a:p>
          <a:p>
            <a:r>
              <a:rPr lang="en-US" sz="2000" dirty="0" smtClean="0"/>
              <a:t>Multi Currency</a:t>
            </a:r>
          </a:p>
          <a:p>
            <a:pPr marL="400050" lvl="1" indent="0">
              <a:buNone/>
            </a:pPr>
            <a:r>
              <a:rPr lang="en-US" sz="1600" dirty="0"/>
              <a:t>Sum of several portfolio, sub portfolio or fund on fund, in </a:t>
            </a:r>
            <a:r>
              <a:rPr lang="en-US" sz="1600" dirty="0" smtClean="0"/>
              <a:t>different </a:t>
            </a:r>
            <a:r>
              <a:rPr lang="en-US" sz="1600" dirty="0"/>
              <a:t>currency</a:t>
            </a:r>
          </a:p>
          <a:p>
            <a:r>
              <a:rPr lang="en-US" sz="2000" dirty="0" smtClean="0"/>
              <a:t>Portfolio Index</a:t>
            </a:r>
          </a:p>
          <a:p>
            <a:pPr marL="400050" lvl="1" indent="0">
              <a:buNone/>
            </a:pPr>
            <a:r>
              <a:rPr lang="en-US" sz="1600" dirty="0" smtClean="0"/>
              <a:t>Portfolio with securities from research recommendation with allocation by market capitalization</a:t>
            </a:r>
          </a:p>
          <a:p>
            <a:r>
              <a:rPr lang="en-US" sz="2000" dirty="0"/>
              <a:t>Portfolio Model</a:t>
            </a:r>
          </a:p>
          <a:p>
            <a:pPr marL="400050" lvl="1" indent="0">
              <a:buNone/>
            </a:pPr>
            <a:r>
              <a:rPr lang="en-US" sz="1600" dirty="0"/>
              <a:t>Portfolio with securities from research recommendation with allocation by </a:t>
            </a:r>
            <a:r>
              <a:rPr lang="en-US" sz="1600" dirty="0" smtClean="0"/>
              <a:t>PM Bid</a:t>
            </a:r>
            <a:endParaRPr lang="en-US" sz="16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800600" y="762000"/>
            <a:ext cx="41910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Portfolio Benchmark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sz="1600" dirty="0" smtClean="0"/>
              <a:t>Benchmark without public access</a:t>
            </a:r>
          </a:p>
          <a:p>
            <a:r>
              <a:rPr lang="en-US" sz="2000" dirty="0" smtClean="0"/>
              <a:t>Portfolio Simulation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sz="1600" dirty="0" err="1" smtClean="0"/>
              <a:t>Simulais</a:t>
            </a:r>
            <a:r>
              <a:rPr lang="en-US" sz="1600" dirty="0" smtClean="0"/>
              <a:t> portfolio by back track </a:t>
            </a:r>
            <a:r>
              <a:rPr lang="en-US" sz="1600" dirty="0" err="1" smtClean="0"/>
              <a:t>atau</a:t>
            </a:r>
            <a:r>
              <a:rPr lang="en-US" sz="1600" dirty="0" smtClean="0"/>
              <a:t> trade scenario</a:t>
            </a:r>
          </a:p>
          <a:p>
            <a:r>
              <a:rPr lang="en-US" sz="2000" dirty="0"/>
              <a:t>Fund on Fund</a:t>
            </a:r>
          </a:p>
          <a:p>
            <a:pPr marL="400050" lvl="1" indent="0">
              <a:buNone/>
            </a:pPr>
            <a:r>
              <a:rPr lang="en-US" sz="1600" dirty="0"/>
              <a:t>portfolio from mutual fund based on investor holding percentage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Portfolio Account: </a:t>
            </a:r>
          </a:p>
          <a:p>
            <a:r>
              <a:rPr lang="en-US" sz="2000" dirty="0" smtClean="0"/>
              <a:t>Mutual Fund, </a:t>
            </a:r>
          </a:p>
          <a:p>
            <a:r>
              <a:rPr lang="en-US" sz="2000" dirty="0" smtClean="0"/>
              <a:t>Discretionary Fund</a:t>
            </a:r>
          </a:p>
          <a:p>
            <a:r>
              <a:rPr lang="en-US" sz="2000" dirty="0" err="1" smtClean="0"/>
              <a:t>Unitlink</a:t>
            </a:r>
            <a:r>
              <a:rPr lang="en-US" sz="2000" dirty="0" smtClean="0"/>
              <a:t> Fund</a:t>
            </a:r>
            <a:endParaRPr lang="en-US" sz="2000" dirty="0"/>
          </a:p>
          <a:p>
            <a:pPr marL="400050" lvl="1" indent="0">
              <a:buNone/>
            </a:pPr>
            <a:endParaRPr lang="en-US" sz="1600" dirty="0" smtClean="0"/>
          </a:p>
          <a:p>
            <a:pPr marL="400050" lvl="1" indent="0">
              <a:buNone/>
            </a:pPr>
            <a:endParaRPr lang="en-US" sz="1600" dirty="0"/>
          </a:p>
          <a:p>
            <a:pPr marL="400050" lvl="1" indent="0">
              <a:buFont typeface="Arial" pitchFamily="34" charset="0"/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40097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</a:rPr>
              <a:t>Portfolio Type &amp; </a:t>
            </a:r>
            <a:r>
              <a:rPr lang="en-US" sz="2800" b="1" dirty="0" smtClean="0">
                <a:solidFill>
                  <a:srgbClr val="FF0000"/>
                </a:solidFill>
              </a:rPr>
              <a:t>Account (2) «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458200" cy="5334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Dashboard, </a:t>
            </a:r>
            <a:r>
              <a:rPr lang="en-US" sz="2000" dirty="0" err="1" smtClean="0"/>
              <a:t>MyDiscretionary</a:t>
            </a:r>
            <a:r>
              <a:rPr lang="en-US" sz="2000" dirty="0" smtClean="0"/>
              <a:t>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penggabungan</a:t>
            </a:r>
            <a:r>
              <a:rPr lang="en-US" sz="2000" dirty="0" smtClean="0"/>
              <a:t> portfolio (type: portfolio) </a:t>
            </a:r>
            <a:r>
              <a:rPr lang="en-US" sz="2000" dirty="0" err="1" smtClean="0"/>
              <a:t>dalam</a:t>
            </a:r>
            <a:r>
              <a:rPr lang="en-US" sz="2000" dirty="0" smtClean="0"/>
              <a:t> currency yang </a:t>
            </a:r>
            <a:r>
              <a:rPr lang="en-US" sz="2000" dirty="0" err="1" smtClean="0"/>
              <a:t>sama</a:t>
            </a:r>
            <a:endParaRPr lang="en-US" sz="2000" dirty="0" smtClean="0"/>
          </a:p>
          <a:p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gabungan</a:t>
            </a:r>
            <a:r>
              <a:rPr lang="en-US" sz="2000" dirty="0" smtClean="0"/>
              <a:t> </a:t>
            </a:r>
            <a:r>
              <a:rPr lang="en-US" sz="2000" dirty="0" err="1" smtClean="0"/>
              <a:t>seluruh</a:t>
            </a:r>
            <a:r>
              <a:rPr lang="en-US" sz="2000" dirty="0" smtClean="0"/>
              <a:t> currency: Multi Currency Portfolio </a:t>
            </a:r>
            <a:r>
              <a:rPr lang="en-US" sz="2000" dirty="0" smtClean="0">
                <a:sym typeface="Wingdings" pitchFamily="2" charset="2"/>
              </a:rPr>
              <a:t> </a:t>
            </a:r>
            <a:r>
              <a:rPr lang="en-US" sz="2000" dirty="0" err="1" smtClean="0">
                <a:sym typeface="Wingdings" pitchFamily="2" charset="2"/>
              </a:rPr>
              <a:t>MyPortfolio</a:t>
            </a:r>
            <a:r>
              <a:rPr lang="en-US" sz="2000" dirty="0" smtClean="0">
                <a:sym typeface="Wingdings" pitchFamily="2" charset="2"/>
              </a:rPr>
              <a:t> &amp; </a:t>
            </a:r>
            <a:r>
              <a:rPr lang="en-US" sz="2000" dirty="0" err="1" smtClean="0">
                <a:sym typeface="Wingdings" pitchFamily="2" charset="2"/>
              </a:rPr>
              <a:t>MyMultiPortfolio</a:t>
            </a:r>
            <a:endParaRPr lang="en-US" sz="2000" dirty="0" smtClean="0">
              <a:sym typeface="Wingdings" pitchFamily="2" charset="2"/>
            </a:endParaRPr>
          </a:p>
          <a:p>
            <a:r>
              <a:rPr lang="en-US" sz="2000" dirty="0" err="1" smtClean="0">
                <a:sym typeface="Wingdings" pitchFamily="2" charset="2"/>
              </a:rPr>
              <a:t>Untuk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investasi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pada</a:t>
            </a:r>
            <a:r>
              <a:rPr lang="en-US" sz="2000" dirty="0" smtClean="0">
                <a:sym typeface="Wingdings" pitchFamily="2" charset="2"/>
              </a:rPr>
              <a:t> mutual fund: create portfolio </a:t>
            </a:r>
            <a:r>
              <a:rPr lang="en-US" sz="2000" dirty="0" err="1" smtClean="0">
                <a:sym typeface="Wingdings" pitchFamily="2" charset="2"/>
              </a:rPr>
              <a:t>dengan</a:t>
            </a:r>
            <a:r>
              <a:rPr lang="en-US" sz="2000" dirty="0" smtClean="0">
                <a:sym typeface="Wingdings" pitchFamily="2" charset="2"/>
              </a:rPr>
              <a:t> type: Portfolio </a:t>
            </a:r>
            <a:r>
              <a:rPr lang="en-US" sz="2000" dirty="0" err="1" smtClean="0">
                <a:sym typeface="Wingdings" pitchFamily="2" charset="2"/>
              </a:rPr>
              <a:t>dan</a:t>
            </a:r>
            <a:r>
              <a:rPr lang="en-US" sz="2000" dirty="0" smtClean="0">
                <a:sym typeface="Wingdings" pitchFamily="2" charset="2"/>
              </a:rPr>
              <a:t> account: Fund On Fund, system </a:t>
            </a:r>
            <a:r>
              <a:rPr lang="en-US" sz="2000" dirty="0" err="1" smtClean="0">
                <a:sym typeface="Wingdings" pitchFamily="2" charset="2"/>
              </a:rPr>
              <a:t>akan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memproses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seperti</a:t>
            </a:r>
            <a:r>
              <a:rPr lang="en-US" sz="2000" dirty="0" smtClean="0">
                <a:sym typeface="Wingdings" pitchFamily="2" charset="2"/>
              </a:rPr>
              <a:t> sub portfolio </a:t>
            </a:r>
            <a:r>
              <a:rPr lang="en-US" sz="2000" dirty="0" err="1" smtClean="0">
                <a:sym typeface="Wingdings" pitchFamily="2" charset="2"/>
              </a:rPr>
              <a:t>tetapi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dengan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cara</a:t>
            </a:r>
            <a:r>
              <a:rPr lang="en-US" sz="2000" dirty="0" smtClean="0">
                <a:sym typeface="Wingdings" pitchFamily="2" charset="2"/>
              </a:rPr>
              <a:t> proportional holding, there’s no transaction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8415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2800" b="1" dirty="0" smtClean="0">
                <a:solidFill>
                  <a:srgbClr val="FF0000"/>
                </a:solidFill>
              </a:rPr>
              <a:t>Multi currency «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458200" cy="5334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Multi Currency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portfolio </a:t>
            </a:r>
            <a:r>
              <a:rPr lang="en-US" sz="2000" dirty="0" err="1" smtClean="0"/>
              <a:t>gabungan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portfolio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currency yang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berbeda</a:t>
            </a:r>
            <a:endParaRPr lang="en-US" sz="2000" dirty="0" smtClean="0"/>
          </a:p>
          <a:p>
            <a:r>
              <a:rPr lang="en-US" sz="2000" dirty="0" err="1" smtClean="0"/>
              <a:t>Saldo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portfolio </a:t>
            </a:r>
            <a:r>
              <a:rPr lang="en-US" sz="2000" dirty="0" err="1" smtClean="0"/>
              <a:t>gabungan</a:t>
            </a:r>
            <a:r>
              <a:rPr lang="en-US" sz="2000" dirty="0" smtClean="0"/>
              <a:t> </a:t>
            </a:r>
            <a:r>
              <a:rPr lang="en-US" sz="2000" dirty="0" err="1" smtClean="0"/>
              <a:t>sudah</a:t>
            </a:r>
            <a:r>
              <a:rPr lang="en-US" sz="2000" dirty="0" smtClean="0"/>
              <a:t> </a:t>
            </a:r>
            <a:r>
              <a:rPr lang="en-US" sz="2000" dirty="0" err="1" smtClean="0"/>
              <a:t>dikoversi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portfolio </a:t>
            </a:r>
            <a:r>
              <a:rPr lang="en-US" sz="2000" dirty="0" err="1" smtClean="0"/>
              <a:t>membernya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currency parent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posting currency PL</a:t>
            </a:r>
          </a:p>
          <a:p>
            <a:r>
              <a:rPr lang="en-US" sz="2000" dirty="0"/>
              <a:t>No </a:t>
            </a:r>
            <a:r>
              <a:rPr lang="en-US" sz="2000" dirty="0" err="1"/>
              <a:t>transaksi</a:t>
            </a:r>
            <a:r>
              <a:rPr lang="en-US" sz="2000" dirty="0"/>
              <a:t> view</a:t>
            </a:r>
            <a:endParaRPr lang="en-US" sz="2000" dirty="0" smtClean="0"/>
          </a:p>
          <a:p>
            <a:r>
              <a:rPr lang="en-US" sz="2000" dirty="0" smtClean="0"/>
              <a:t>Capital subs/reds: need to be explore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</a:t>
            </a:r>
            <a:r>
              <a:rPr lang="en-US" sz="2000" dirty="0" err="1" smtClean="0"/>
              <a:t>perbedaan</a:t>
            </a:r>
            <a:r>
              <a:rPr lang="en-US" sz="2000" dirty="0" smtClean="0"/>
              <a:t> currency</a:t>
            </a:r>
          </a:p>
          <a:p>
            <a:pPr>
              <a:buFont typeface="Wingdings" pitchFamily="2" charset="2"/>
              <a:buChar char="v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8613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2800" b="1" dirty="0" smtClean="0">
                <a:solidFill>
                  <a:srgbClr val="FF0000"/>
                </a:solidFill>
              </a:rPr>
              <a:t>Fund Umbrella «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458200" cy="5334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Fund Umbrella </a:t>
            </a:r>
            <a:r>
              <a:rPr lang="en-US" sz="2000" dirty="0" err="1"/>
              <a:t>adalah</a:t>
            </a:r>
            <a:r>
              <a:rPr lang="en-US" sz="2000" dirty="0"/>
              <a:t> portfolio </a:t>
            </a:r>
            <a:r>
              <a:rPr lang="en-US" sz="2000" dirty="0" err="1"/>
              <a:t>gabungan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portfolio </a:t>
            </a:r>
            <a:r>
              <a:rPr lang="en-US" sz="2000" dirty="0" err="1"/>
              <a:t>dengan</a:t>
            </a:r>
            <a:r>
              <a:rPr lang="en-US" sz="2000" dirty="0"/>
              <a:t> currency yang </a:t>
            </a:r>
            <a:r>
              <a:rPr lang="en-US" sz="2000" dirty="0" err="1" smtClean="0"/>
              <a:t>sama</a:t>
            </a:r>
            <a:endParaRPr lang="en-US" sz="2000" dirty="0"/>
          </a:p>
          <a:p>
            <a:r>
              <a:rPr lang="en-US" sz="2000" dirty="0" err="1"/>
              <a:t>Saldo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portfolio </a:t>
            </a:r>
            <a:r>
              <a:rPr lang="en-US" sz="2000" dirty="0" err="1"/>
              <a:t>gabungan</a:t>
            </a:r>
            <a:r>
              <a:rPr lang="en-US" sz="2000" dirty="0"/>
              <a:t>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penjumlahan</a:t>
            </a:r>
            <a:r>
              <a:rPr lang="en-US" sz="2000" dirty="0" smtClean="0"/>
              <a:t> </a:t>
            </a:r>
            <a:r>
              <a:rPr lang="en-US" sz="2000" dirty="0" err="1"/>
              <a:t>dari</a:t>
            </a:r>
            <a:r>
              <a:rPr lang="en-US" sz="2000" dirty="0"/>
              <a:t> portfolio </a:t>
            </a:r>
            <a:r>
              <a:rPr lang="en-US" sz="2000" dirty="0" err="1" smtClean="0"/>
              <a:t>membernya</a:t>
            </a:r>
            <a:endParaRPr lang="en-US" sz="2000" dirty="0"/>
          </a:p>
          <a:p>
            <a:r>
              <a:rPr lang="en-US" sz="2000" dirty="0"/>
              <a:t>No </a:t>
            </a:r>
            <a:r>
              <a:rPr lang="en-US" sz="2000" dirty="0" err="1"/>
              <a:t>transaksi</a:t>
            </a:r>
            <a:r>
              <a:rPr lang="en-US" sz="2000" dirty="0"/>
              <a:t> view</a:t>
            </a:r>
          </a:p>
          <a:p>
            <a:r>
              <a:rPr lang="en-US" sz="2000" dirty="0" smtClean="0"/>
              <a:t>Capital: </a:t>
            </a:r>
            <a:r>
              <a:rPr lang="en-US" sz="2000" dirty="0" err="1" smtClean="0"/>
              <a:t>Saldo</a:t>
            </a:r>
            <a:r>
              <a:rPr lang="en-US" sz="2000" dirty="0" smtClean="0"/>
              <a:t> unit </a:t>
            </a:r>
            <a:r>
              <a:rPr lang="en-US" sz="2000" dirty="0" err="1" smtClean="0"/>
              <a:t>digerenate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kesamaan</a:t>
            </a:r>
            <a:r>
              <a:rPr lang="en-US" sz="2000" dirty="0" smtClean="0"/>
              <a:t> value </a:t>
            </a:r>
            <a:r>
              <a:rPr lang="en-US" sz="2000" dirty="0" err="1" smtClean="0"/>
              <a:t>gabungan</a:t>
            </a:r>
            <a:r>
              <a:rPr lang="en-US" sz="2000" dirty="0" smtClean="0"/>
              <a:t> </a:t>
            </a:r>
            <a:r>
              <a:rPr lang="en-US" sz="2000" dirty="0" err="1" smtClean="0"/>
              <a:t>dibagi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nav</a:t>
            </a:r>
            <a:r>
              <a:rPr lang="en-US" sz="2000" dirty="0" smtClean="0"/>
              <a:t> parent</a:t>
            </a:r>
          </a:p>
          <a:p>
            <a:pPr>
              <a:buFont typeface="Wingdings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069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2800" b="1" dirty="0" smtClean="0">
                <a:solidFill>
                  <a:srgbClr val="FF0000"/>
                </a:solidFill>
              </a:rPr>
              <a:t>Sub Portfolio «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458200" cy="5334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Sub portfolio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sub set </a:t>
            </a:r>
            <a:r>
              <a:rPr lang="en-US" sz="2000" dirty="0" err="1" smtClean="0"/>
              <a:t>dari</a:t>
            </a:r>
            <a:r>
              <a:rPr lang="en-US" sz="2000" dirty="0" smtClean="0"/>
              <a:t> portfolio </a:t>
            </a:r>
            <a:r>
              <a:rPr lang="en-US" sz="2000" dirty="0" err="1" smtClean="0"/>
              <a:t>berdasarkan</a:t>
            </a:r>
            <a:r>
              <a:rPr lang="en-US" sz="2000" dirty="0" smtClean="0"/>
              <a:t> asset class</a:t>
            </a:r>
          </a:p>
          <a:p>
            <a:r>
              <a:rPr lang="en-US" sz="2000" dirty="0" smtClean="0"/>
              <a:t>NAV </a:t>
            </a:r>
            <a:r>
              <a:rPr lang="en-US" sz="2000" dirty="0" err="1" smtClean="0"/>
              <a:t>digenerate</a:t>
            </a:r>
            <a:r>
              <a:rPr lang="en-US" sz="2000" dirty="0" smtClean="0"/>
              <a:t> </a:t>
            </a:r>
            <a:r>
              <a:rPr lang="en-US" sz="2000" dirty="0" err="1" smtClean="0"/>
              <a:t>berdasarkan</a:t>
            </a:r>
            <a:r>
              <a:rPr lang="en-US" sz="2000" dirty="0" smtClean="0"/>
              <a:t> </a:t>
            </a:r>
            <a:r>
              <a:rPr lang="en-US" sz="2000" dirty="0" err="1" smtClean="0"/>
              <a:t>saldo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masing-masing</a:t>
            </a:r>
            <a:r>
              <a:rPr lang="en-US" sz="2000" dirty="0" smtClean="0"/>
              <a:t> asset class</a:t>
            </a:r>
          </a:p>
          <a:p>
            <a:r>
              <a:rPr lang="en-US" sz="2000" dirty="0" err="1" smtClean="0"/>
              <a:t>Transaksi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asset class yang </a:t>
            </a:r>
            <a:r>
              <a:rPr lang="en-US" sz="2000" dirty="0" err="1" smtClean="0"/>
              <a:t>bersangkutan</a:t>
            </a:r>
            <a:r>
              <a:rPr lang="en-US" sz="2000" dirty="0" smtClean="0"/>
              <a:t>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transaksi</a:t>
            </a:r>
            <a:r>
              <a:rPr lang="en-US" sz="2000" dirty="0" smtClean="0"/>
              <a:t> capital subs/reds</a:t>
            </a:r>
          </a:p>
          <a:p>
            <a:r>
              <a:rPr lang="en-US" sz="2000" dirty="0" smtClean="0"/>
              <a:t>No </a:t>
            </a:r>
            <a:r>
              <a:rPr lang="en-US" sz="2000" dirty="0" err="1" smtClean="0"/>
              <a:t>transaksi</a:t>
            </a:r>
            <a:r>
              <a:rPr lang="en-US" sz="2000" dirty="0" smtClean="0"/>
              <a:t> view</a:t>
            </a:r>
          </a:p>
          <a:p>
            <a:r>
              <a:rPr lang="en-US" sz="2000" dirty="0" smtClean="0"/>
              <a:t>No capital view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</a:t>
            </a:r>
            <a:r>
              <a:rPr lang="en-US" sz="2000" dirty="0" err="1" smtClean="0"/>
              <a:t>biaya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dibebankan</a:t>
            </a:r>
            <a:endParaRPr lang="en-US" sz="2000" dirty="0" smtClean="0"/>
          </a:p>
          <a:p>
            <a:pPr>
              <a:buFont typeface="Wingdings" pitchFamily="2" charset="2"/>
              <a:buChar char="v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8613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2800" b="1" dirty="0" smtClean="0">
                <a:solidFill>
                  <a:srgbClr val="FF0000"/>
                </a:solidFill>
              </a:rPr>
              <a:t>Portfolio &amp; Client Sharing «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458200" cy="57150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Fund Manager </a:t>
            </a:r>
          </a:p>
          <a:p>
            <a:pPr lvl="1"/>
            <a:r>
              <a:rPr lang="en-US" sz="1600" dirty="0" smtClean="0"/>
              <a:t>Portfolio </a:t>
            </a:r>
            <a:r>
              <a:rPr lang="en-US" sz="1600" dirty="0" err="1" smtClean="0"/>
              <a:t>reksadana</a:t>
            </a:r>
            <a:r>
              <a:rPr lang="en-US" sz="1600" dirty="0" smtClean="0"/>
              <a:t> </a:t>
            </a:r>
            <a:r>
              <a:rPr lang="en-US" sz="1600" dirty="0" err="1" smtClean="0"/>
              <a:t>disharing</a:t>
            </a:r>
            <a:r>
              <a:rPr lang="en-US" sz="1600" dirty="0" smtClean="0"/>
              <a:t> </a:t>
            </a:r>
            <a:r>
              <a:rPr lang="en-US" sz="1600" dirty="0" err="1" smtClean="0"/>
              <a:t>antar</a:t>
            </a:r>
            <a:r>
              <a:rPr lang="en-US" sz="1600" dirty="0" smtClean="0"/>
              <a:t> user </a:t>
            </a:r>
            <a:r>
              <a:rPr lang="en-US" sz="1600" dirty="0" err="1" smtClean="0"/>
              <a:t>dalam</a:t>
            </a:r>
            <a:r>
              <a:rPr lang="en-US" sz="1600" dirty="0" smtClean="0"/>
              <a:t> fund manager (</a:t>
            </a:r>
            <a:r>
              <a:rPr lang="en-US" sz="1600" dirty="0" err="1" smtClean="0"/>
              <a:t>simpi</a:t>
            </a:r>
            <a:r>
              <a:rPr lang="en-US" sz="1600" dirty="0" smtClean="0"/>
              <a:t> yang </a:t>
            </a:r>
            <a:r>
              <a:rPr lang="en-US" sz="1600" dirty="0" err="1" smtClean="0"/>
              <a:t>sama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Portfolio KPD </a:t>
            </a:r>
            <a:r>
              <a:rPr lang="en-US" sz="1600" dirty="0" err="1" smtClean="0"/>
              <a:t>disharing</a:t>
            </a:r>
            <a:r>
              <a:rPr lang="en-US" sz="1600" dirty="0" smtClean="0"/>
              <a:t> internal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ke</a:t>
            </a:r>
            <a:r>
              <a:rPr lang="en-US" sz="1600" dirty="0" smtClean="0"/>
              <a:t> </a:t>
            </a:r>
            <a:r>
              <a:rPr lang="en-US" sz="1600" dirty="0" err="1" smtClean="0"/>
              <a:t>klien</a:t>
            </a:r>
            <a:r>
              <a:rPr lang="en-US" sz="1600" dirty="0" smtClean="0"/>
              <a:t> </a:t>
            </a:r>
            <a:r>
              <a:rPr lang="en-US" sz="1600" dirty="0" err="1" smtClean="0"/>
              <a:t>institusi</a:t>
            </a:r>
            <a:r>
              <a:rPr lang="en-US" sz="1600" dirty="0" smtClean="0"/>
              <a:t>/HNI (</a:t>
            </a:r>
            <a:r>
              <a:rPr lang="en-US" sz="1600" dirty="0" err="1" smtClean="0"/>
              <a:t>simpi</a:t>
            </a:r>
            <a:r>
              <a:rPr lang="en-US" sz="1600" dirty="0" smtClean="0"/>
              <a:t> yang </a:t>
            </a:r>
            <a:r>
              <a:rPr lang="en-US" sz="1600" dirty="0" err="1" smtClean="0"/>
              <a:t>berbeda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Portfolio </a:t>
            </a:r>
            <a:r>
              <a:rPr lang="en-US" sz="1600" dirty="0" err="1" smtClean="0"/>
              <a:t>disharing</a:t>
            </a:r>
            <a:r>
              <a:rPr lang="en-US" sz="1600" dirty="0" smtClean="0"/>
              <a:t> </a:t>
            </a:r>
            <a:r>
              <a:rPr lang="en-US" sz="1600" dirty="0" err="1" smtClean="0"/>
              <a:t>ke</a:t>
            </a:r>
            <a:r>
              <a:rPr lang="en-US" sz="1600" dirty="0" smtClean="0"/>
              <a:t> sales (internal user), </a:t>
            </a:r>
            <a:r>
              <a:rPr lang="en-US" sz="1600" dirty="0" err="1" smtClean="0"/>
              <a:t>daftar</a:t>
            </a:r>
            <a:r>
              <a:rPr lang="en-US" sz="1600" dirty="0" smtClean="0"/>
              <a:t> portfolio </a:t>
            </a:r>
            <a:r>
              <a:rPr lang="en-US" sz="1600" dirty="0" err="1" smtClean="0"/>
              <a:t>didapat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unitholder</a:t>
            </a:r>
            <a:endParaRPr lang="en-US" sz="1600" dirty="0" smtClean="0"/>
          </a:p>
          <a:p>
            <a:pPr lvl="1"/>
            <a:r>
              <a:rPr lang="en-US" sz="1600" dirty="0" smtClean="0"/>
              <a:t>Portfolio </a:t>
            </a:r>
            <a:r>
              <a:rPr lang="en-US" sz="1600" dirty="0" err="1" smtClean="0"/>
              <a:t>disharing</a:t>
            </a:r>
            <a:r>
              <a:rPr lang="en-US" sz="1600" dirty="0" smtClean="0"/>
              <a:t> </a:t>
            </a:r>
            <a:r>
              <a:rPr lang="en-US" sz="1600" dirty="0" err="1" smtClean="0"/>
              <a:t>ke</a:t>
            </a:r>
            <a:r>
              <a:rPr lang="en-US" sz="1600" dirty="0" smtClean="0"/>
              <a:t> sales (external </a:t>
            </a:r>
            <a:r>
              <a:rPr lang="en-US" sz="1600" dirty="0" err="1" smtClean="0"/>
              <a:t>simpi</a:t>
            </a:r>
            <a:r>
              <a:rPr lang="en-US" sz="1600" dirty="0" smtClean="0"/>
              <a:t>), </a:t>
            </a:r>
          </a:p>
          <a:p>
            <a:pPr lvl="1"/>
            <a:endParaRPr lang="en-US" sz="1600" dirty="0" smtClean="0"/>
          </a:p>
          <a:p>
            <a:r>
              <a:rPr lang="en-US" sz="2000" dirty="0" smtClean="0"/>
              <a:t>Investor &amp; Broker</a:t>
            </a:r>
          </a:p>
          <a:p>
            <a:pPr lvl="1"/>
            <a:r>
              <a:rPr lang="en-US" sz="1600" dirty="0" smtClean="0"/>
              <a:t>Account broker </a:t>
            </a:r>
            <a:r>
              <a:rPr lang="en-US" sz="1600" dirty="0" smtClean="0">
                <a:sym typeface="Wingdings" pitchFamily="2" charset="2"/>
              </a:rPr>
              <a:t> portfolio</a:t>
            </a:r>
          </a:p>
          <a:p>
            <a:pPr lvl="1"/>
            <a:r>
              <a:rPr lang="en-US" sz="1600" dirty="0" smtClean="0">
                <a:sym typeface="Wingdings" pitchFamily="2" charset="2"/>
              </a:rPr>
              <a:t>Sharing portfolio to investor (</a:t>
            </a:r>
            <a:r>
              <a:rPr lang="en-US" sz="1600" dirty="0" err="1" smtClean="0">
                <a:sym typeface="Wingdings" pitchFamily="2" charset="2"/>
              </a:rPr>
              <a:t>simpi</a:t>
            </a:r>
            <a:r>
              <a:rPr lang="en-US" sz="1600" dirty="0" smtClean="0">
                <a:sym typeface="Wingdings" pitchFamily="2" charset="2"/>
              </a:rPr>
              <a:t> yang </a:t>
            </a:r>
            <a:r>
              <a:rPr lang="en-US" sz="1600" dirty="0" err="1" smtClean="0">
                <a:sym typeface="Wingdings" pitchFamily="2" charset="2"/>
              </a:rPr>
              <a:t>berbeda</a:t>
            </a:r>
            <a:r>
              <a:rPr lang="en-US" sz="1600" dirty="0" smtClean="0">
                <a:sym typeface="Wingdings" pitchFamily="2" charset="2"/>
              </a:rPr>
              <a:t>)</a:t>
            </a:r>
          </a:p>
          <a:p>
            <a:pPr lvl="1"/>
            <a:r>
              <a:rPr lang="en-US" sz="1600" dirty="0" smtClean="0">
                <a:sym typeface="Wingdings" pitchFamily="2" charset="2"/>
              </a:rPr>
              <a:t>Sharing portfolio to sales (</a:t>
            </a:r>
            <a:r>
              <a:rPr lang="en-US" sz="1600" dirty="0" err="1" smtClean="0">
                <a:sym typeface="Wingdings" pitchFamily="2" charset="2"/>
              </a:rPr>
              <a:t>simpi</a:t>
            </a:r>
            <a:r>
              <a:rPr lang="en-US" sz="1600" dirty="0" smtClean="0">
                <a:sym typeface="Wingdings" pitchFamily="2" charset="2"/>
              </a:rPr>
              <a:t> yang </a:t>
            </a:r>
            <a:r>
              <a:rPr lang="en-US" sz="1600" dirty="0" err="1" smtClean="0">
                <a:sym typeface="Wingdings" pitchFamily="2" charset="2"/>
              </a:rPr>
              <a:t>berbeda</a:t>
            </a:r>
            <a:r>
              <a:rPr lang="en-US" sz="1600" dirty="0" smtClean="0">
                <a:sym typeface="Wingdings" pitchFamily="2" charset="2"/>
              </a:rPr>
              <a:t>)</a:t>
            </a:r>
          </a:p>
          <a:p>
            <a:pPr lvl="1"/>
            <a:endParaRPr lang="en-US" sz="1600" dirty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Sales Agency</a:t>
            </a:r>
          </a:p>
          <a:p>
            <a:pPr lvl="1"/>
            <a:r>
              <a:rPr lang="en-US" sz="1600" dirty="0" smtClean="0">
                <a:sym typeface="Wingdings" pitchFamily="2" charset="2"/>
              </a:rPr>
              <a:t>Client under </a:t>
            </a:r>
            <a:r>
              <a:rPr lang="en-US" sz="1600" dirty="0" err="1" smtClean="0">
                <a:sym typeface="Wingdings" pitchFamily="2" charset="2"/>
              </a:rPr>
              <a:t>simpi</a:t>
            </a:r>
            <a:endParaRPr lang="en-US" sz="1600" dirty="0" smtClean="0">
              <a:sym typeface="Wingdings" pitchFamily="2" charset="2"/>
            </a:endParaRPr>
          </a:p>
          <a:p>
            <a:pPr lvl="1"/>
            <a:r>
              <a:rPr lang="en-US" sz="1600" dirty="0" smtClean="0">
                <a:sym typeface="Wingdings" pitchFamily="2" charset="2"/>
              </a:rPr>
              <a:t>Client </a:t>
            </a:r>
            <a:r>
              <a:rPr lang="en-US" sz="1600" dirty="0" err="1" smtClean="0">
                <a:sym typeface="Wingdings" pitchFamily="2" charset="2"/>
              </a:rPr>
              <a:t>diakses</a:t>
            </a:r>
            <a:r>
              <a:rPr lang="en-US" sz="1600" dirty="0" smtClean="0">
                <a:sym typeface="Wingdings" pitchFamily="2" charset="2"/>
              </a:rPr>
              <a:t> sales </a:t>
            </a:r>
            <a:r>
              <a:rPr lang="en-US" sz="1600" dirty="0" err="1" smtClean="0">
                <a:sym typeface="Wingdings" pitchFamily="2" charset="2"/>
              </a:rPr>
              <a:t>melalui</a:t>
            </a:r>
            <a:r>
              <a:rPr lang="en-US" sz="1600" dirty="0" smtClean="0">
                <a:sym typeface="Wingdings" pitchFamily="2" charset="2"/>
              </a:rPr>
              <a:t> client header </a:t>
            </a:r>
            <a:r>
              <a:rPr lang="en-US" sz="1600" dirty="0" err="1" smtClean="0">
                <a:sym typeface="Wingdings" pitchFamily="2" charset="2"/>
              </a:rPr>
              <a:t>atau</a:t>
            </a:r>
            <a:r>
              <a:rPr lang="en-US" sz="1600" dirty="0" smtClean="0">
                <a:sym typeface="Wingdings" pitchFamily="2" charset="2"/>
              </a:rPr>
              <a:t> client holding/detail plus sales head </a:t>
            </a:r>
            <a:r>
              <a:rPr lang="en-US" sz="1600" dirty="0" err="1" smtClean="0">
                <a:sym typeface="Wingdings" pitchFamily="2" charset="2"/>
              </a:rPr>
              <a:t>ke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atas</a:t>
            </a:r>
            <a:endParaRPr lang="en-US" sz="1600" dirty="0" smtClean="0">
              <a:sym typeface="Wingdings" pitchFamily="2" charset="2"/>
            </a:endParaRPr>
          </a:p>
          <a:p>
            <a:pPr lvl="1"/>
            <a:r>
              <a:rPr lang="en-US" sz="1600" dirty="0" smtClean="0">
                <a:sym typeface="Wingdings" pitchFamily="2" charset="2"/>
              </a:rPr>
              <a:t>Saran: </a:t>
            </a:r>
            <a:r>
              <a:rPr lang="en-US" sz="1600" dirty="0" err="1" smtClean="0">
                <a:sym typeface="Wingdings" pitchFamily="2" charset="2"/>
              </a:rPr>
              <a:t>asign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transaksi</a:t>
            </a:r>
            <a:r>
              <a:rPr lang="en-US" sz="1600" dirty="0" smtClean="0">
                <a:sym typeface="Wingdings" pitchFamily="2" charset="2"/>
              </a:rPr>
              <a:t> sales </a:t>
            </a:r>
            <a:r>
              <a:rPr lang="en-US" sz="1600" dirty="0" err="1" smtClean="0">
                <a:sym typeface="Wingdings" pitchFamily="2" charset="2"/>
              </a:rPr>
              <a:t>ke</a:t>
            </a:r>
            <a:r>
              <a:rPr lang="en-US" sz="1600" dirty="0" smtClean="0">
                <a:sym typeface="Wingdings" pitchFamily="2" charset="2"/>
              </a:rPr>
              <a:t> sales </a:t>
            </a:r>
            <a:r>
              <a:rPr lang="en-US" sz="1600" dirty="0" err="1" smtClean="0">
                <a:sym typeface="Wingdings" pitchFamily="2" charset="2"/>
              </a:rPr>
              <a:t>dibawahnya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atau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selevel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dalam</a:t>
            </a:r>
            <a:r>
              <a:rPr lang="en-US" sz="1600" dirty="0" smtClean="0">
                <a:sym typeface="Wingdings" pitchFamily="2" charset="2"/>
              </a:rPr>
              <a:t> same head</a:t>
            </a:r>
          </a:p>
          <a:p>
            <a:pPr lvl="1"/>
            <a:endParaRPr lang="en-US" sz="1600" dirty="0" smtClean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IFA &amp; Sales Agency</a:t>
            </a:r>
          </a:p>
          <a:p>
            <a:pPr lvl="1"/>
            <a:r>
              <a:rPr lang="en-US" sz="1600" dirty="0" smtClean="0">
                <a:sym typeface="Wingdings" pitchFamily="2" charset="2"/>
              </a:rPr>
              <a:t>IFA </a:t>
            </a:r>
            <a:r>
              <a:rPr lang="en-US" sz="1600" dirty="0" err="1" smtClean="0">
                <a:sym typeface="Wingdings" pitchFamily="2" charset="2"/>
              </a:rPr>
              <a:t>bisa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tidak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mempunya</a:t>
            </a:r>
            <a:r>
              <a:rPr lang="en-US" sz="1600" dirty="0" smtClean="0">
                <a:sym typeface="Wingdings" pitchFamily="2" charset="2"/>
              </a:rPr>
              <a:t> client, </a:t>
            </a:r>
            <a:r>
              <a:rPr lang="en-US" sz="1600" dirty="0" err="1" smtClean="0">
                <a:sym typeface="Wingdings" pitchFamily="2" charset="2"/>
              </a:rPr>
              <a:t>tetapi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menjadi</a:t>
            </a:r>
            <a:r>
              <a:rPr lang="en-US" sz="1600" dirty="0" smtClean="0">
                <a:sym typeface="Wingdings" pitchFamily="2" charset="2"/>
              </a:rPr>
              <a:t> sales </a:t>
            </a:r>
            <a:r>
              <a:rPr lang="en-US" sz="1600" dirty="0" err="1" smtClean="0">
                <a:sym typeface="Wingdings" pitchFamily="2" charset="2"/>
              </a:rPr>
              <a:t>dari</a:t>
            </a:r>
            <a:r>
              <a:rPr lang="en-US" sz="1600" dirty="0" smtClean="0">
                <a:sym typeface="Wingdings" pitchFamily="2" charset="2"/>
              </a:rPr>
              <a:t> client agency</a:t>
            </a:r>
          </a:p>
          <a:p>
            <a:pPr lvl="1"/>
            <a:r>
              <a:rPr lang="en-US" sz="1600" dirty="0" smtClean="0">
                <a:sym typeface="Wingdings" pitchFamily="2" charset="2"/>
              </a:rPr>
              <a:t>IFA </a:t>
            </a:r>
            <a:r>
              <a:rPr lang="en-US" sz="1600" dirty="0" err="1" smtClean="0">
                <a:sym typeface="Wingdings" pitchFamily="2" charset="2"/>
              </a:rPr>
              <a:t>memiliki</a:t>
            </a:r>
            <a:r>
              <a:rPr lang="en-US" sz="1600" dirty="0" smtClean="0">
                <a:sym typeface="Wingdings" pitchFamily="2" charset="2"/>
              </a:rPr>
              <a:t> client </a:t>
            </a:r>
            <a:r>
              <a:rPr lang="en-US" sz="1600" dirty="0" err="1" smtClean="0">
                <a:sym typeface="Wingdings" pitchFamily="2" charset="2"/>
              </a:rPr>
              <a:t>sendiri</a:t>
            </a:r>
            <a:r>
              <a:rPr lang="en-US" sz="1600" dirty="0" smtClean="0">
                <a:sym typeface="Wingdings" pitchFamily="2" charset="2"/>
              </a:rPr>
              <a:t>, sales agency </a:t>
            </a:r>
            <a:r>
              <a:rPr lang="en-US" sz="1600" dirty="0" err="1" smtClean="0">
                <a:sym typeface="Wingdings" pitchFamily="2" charset="2"/>
              </a:rPr>
              <a:t>memiliki</a:t>
            </a:r>
            <a:r>
              <a:rPr lang="en-US" sz="1600" dirty="0" smtClean="0">
                <a:sym typeface="Wingdings" pitchFamily="2" charset="2"/>
              </a:rPr>
              <a:t> client </a:t>
            </a:r>
            <a:r>
              <a:rPr lang="en-US" sz="1600" dirty="0" err="1" smtClean="0">
                <a:sym typeface="Wingdings" pitchFamily="2" charset="2"/>
              </a:rPr>
              <a:t>sendiri</a:t>
            </a:r>
            <a:endParaRPr lang="en-US" sz="1600" dirty="0" smtClean="0">
              <a:sym typeface="Wingdings" pitchFamily="2" charset="2"/>
            </a:endParaRPr>
          </a:p>
          <a:p>
            <a:pPr lvl="1"/>
            <a:r>
              <a:rPr lang="en-US" sz="1600" dirty="0" smtClean="0">
                <a:sym typeface="Wingdings" pitchFamily="2" charset="2"/>
              </a:rPr>
              <a:t>Fund manager </a:t>
            </a:r>
            <a:r>
              <a:rPr lang="en-US" sz="1600" dirty="0" err="1" smtClean="0">
                <a:sym typeface="Wingdings" pitchFamily="2" charset="2"/>
              </a:rPr>
              <a:t>memiliki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klien</a:t>
            </a:r>
            <a:r>
              <a:rPr lang="en-US" sz="1600" dirty="0" smtClean="0">
                <a:sym typeface="Wingdings" pitchFamily="2" charset="2"/>
              </a:rPr>
              <a:t>, </a:t>
            </a:r>
            <a:r>
              <a:rPr lang="en-US" sz="1600" dirty="0" err="1" smtClean="0">
                <a:sym typeface="Wingdings" pitchFamily="2" charset="2"/>
              </a:rPr>
              <a:t>tetapi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tidak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memiliki</a:t>
            </a:r>
            <a:r>
              <a:rPr lang="en-US" sz="1600" dirty="0" smtClean="0">
                <a:sym typeface="Wingdings" pitchFamily="2" charset="2"/>
              </a:rPr>
              <a:t> sales </a:t>
            </a:r>
            <a:r>
              <a:rPr lang="en-US" sz="1600" smtClean="0">
                <a:sym typeface="Wingdings" pitchFamily="2" charset="2"/>
              </a:rPr>
              <a:t> outsource</a:t>
            </a:r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5978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13826</TotalTime>
  <Words>473</Words>
  <Application>Microsoft Office PowerPoint</Application>
  <PresentationFormat>On-screen Show (4:3)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AngsanaUPC</vt:lpstr>
      <vt:lpstr>Arial</vt:lpstr>
      <vt:lpstr>Calibri</vt:lpstr>
      <vt:lpstr>Wingdings</vt:lpstr>
      <vt:lpstr>Office Theme</vt:lpstr>
      <vt:lpstr>Portfolio Type &amp; Account «</vt:lpstr>
      <vt:lpstr>Portfolio Type &amp; Account (2) «</vt:lpstr>
      <vt:lpstr>Multi currency «</vt:lpstr>
      <vt:lpstr>Fund Umbrella «</vt:lpstr>
      <vt:lpstr>Sub Portfolio «</vt:lpstr>
      <vt:lpstr>Portfolio &amp; Client Sharing 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juna94</dc:creator>
  <cp:lastModifiedBy>Windows User</cp:lastModifiedBy>
  <cp:revision>311</cp:revision>
  <cp:lastPrinted>2016-09-22T07:12:54Z</cp:lastPrinted>
  <dcterms:created xsi:type="dcterms:W3CDTF">2006-08-16T00:00:00Z</dcterms:created>
  <dcterms:modified xsi:type="dcterms:W3CDTF">2018-05-26T02:23:55Z</dcterms:modified>
</cp:coreProperties>
</file>