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88" r:id="rId2"/>
    <p:sldId id="289" r:id="rId3"/>
    <p:sldId id="290" r:id="rId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Portfolio Pricing: </a:t>
            </a:r>
            <a:r>
              <a:rPr lang="en-US" sz="2800" b="1" dirty="0" err="1" smtClean="0">
                <a:solidFill>
                  <a:srgbClr val="FF0000"/>
                </a:solidFill>
              </a:rPr>
              <a:t>Jenis</a:t>
            </a:r>
            <a:r>
              <a:rPr lang="en-US" sz="2800" b="1" dirty="0" smtClean="0">
                <a:solidFill>
                  <a:srgbClr val="FF0000"/>
                </a:solidFill>
              </a:rPr>
              <a:t> Pricing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077200" cy="5287963"/>
          </a:xfrm>
        </p:spPr>
        <p:txBody>
          <a:bodyPr>
            <a:normAutofit fontScale="85000" lnSpcReduction="10000"/>
          </a:bodyPr>
          <a:lstStyle/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MTM	         </a:t>
            </a:r>
          </a:p>
          <a:p>
            <a:pPr marL="0" indent="0">
              <a:buNone/>
              <a:tabLst>
                <a:tab pos="403225" algn="l"/>
                <a:tab pos="804863" algn="l"/>
              </a:tabLst>
            </a:pPr>
            <a:r>
              <a:rPr lang="en-US" sz="2000" dirty="0" smtClean="0"/>
              <a:t>	pricing source from market, by date, if not exists, used previous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Last Acquisition   </a:t>
            </a:r>
          </a:p>
          <a:p>
            <a:pPr marL="0" indent="0">
              <a:buNone/>
              <a:tabLst>
                <a:tab pos="403225" algn="l"/>
                <a:tab pos="8048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using last acquisition from buy, capital deposit, or else 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Last Transaction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using last transaction (buy, sales, others)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Amortize PAR</a:t>
            </a:r>
          </a:p>
          <a:p>
            <a:pPr marL="403225" indent="-403225" defTabSz="403225">
              <a:buNone/>
            </a:pPr>
            <a:r>
              <a:rPr lang="en-US" sz="2000" dirty="0"/>
              <a:t>	</a:t>
            </a:r>
            <a:r>
              <a:rPr lang="en-US" sz="2000" dirty="0" smtClean="0"/>
              <a:t>amortize </a:t>
            </a:r>
            <a:r>
              <a:rPr lang="en-US" sz="2000" dirty="0" err="1" smtClean="0"/>
              <a:t>acq</a:t>
            </a:r>
            <a:r>
              <a:rPr lang="en-US" sz="2000" dirty="0" smtClean="0"/>
              <a:t> price into 100 (PAR), by maturity date, only for bond (straight line)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Amortize COST</a:t>
            </a:r>
          </a:p>
          <a:p>
            <a:pPr marL="0" indent="0" defTabSz="403225">
              <a:buNone/>
            </a:pPr>
            <a:r>
              <a:rPr lang="en-US" sz="2000" dirty="0"/>
              <a:t>	</a:t>
            </a:r>
            <a:r>
              <a:rPr lang="en-US" sz="2000" dirty="0" smtClean="0"/>
              <a:t>amortize  </a:t>
            </a:r>
            <a:r>
              <a:rPr lang="en-US" sz="2000" dirty="0" err="1" smtClean="0"/>
              <a:t>acq</a:t>
            </a:r>
            <a:r>
              <a:rPr lang="en-US" sz="2000" dirty="0" smtClean="0"/>
              <a:t> price into 0 (straight line), by years of amortize (</a:t>
            </a:r>
            <a:r>
              <a:rPr lang="en-US" sz="2000" dirty="0" err="1" smtClean="0"/>
              <a:t>dalam</a:t>
            </a:r>
            <a:r>
              <a:rPr lang="en-US" sz="2000" dirty="0" smtClean="0"/>
              <a:t> days)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Accretion</a:t>
            </a:r>
          </a:p>
          <a:p>
            <a:pPr marL="403225" indent="-403225" defTabSz="403225">
              <a:buNone/>
            </a:pPr>
            <a:r>
              <a:rPr lang="en-US" sz="2000" dirty="0"/>
              <a:t>	</a:t>
            </a:r>
            <a:r>
              <a:rPr lang="en-US" sz="2000" dirty="0" smtClean="0"/>
              <a:t>increase </a:t>
            </a:r>
            <a:r>
              <a:rPr lang="en-US" sz="2000" dirty="0" err="1" smtClean="0"/>
              <a:t>acq</a:t>
            </a:r>
            <a:r>
              <a:rPr lang="en-US" sz="2000" dirty="0" smtClean="0"/>
              <a:t> price by yearly rate, generate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NAV using days before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EIR</a:t>
            </a:r>
          </a:p>
          <a:p>
            <a:pPr marL="0" indent="0" defTabSz="403225">
              <a:buNone/>
            </a:pPr>
            <a:r>
              <a:rPr lang="en-US" sz="2000" dirty="0"/>
              <a:t>	</a:t>
            </a:r>
            <a:r>
              <a:rPr lang="en-US" sz="2000" dirty="0" smtClean="0"/>
              <a:t>Effective interest rate, for bond only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Notes: Pricing Override,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dirty="0" smtClean="0"/>
              <a:t> portfolio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mengaktifkan</a:t>
            </a:r>
            <a:r>
              <a:rPr lang="en-US" sz="2000" dirty="0" smtClean="0"/>
              <a:t> proses override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data NAV, Securities Holding, Pricing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95400"/>
            <a:ext cx="2114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6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Portfolio Type &amp; Account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41910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Portfolio</a:t>
            </a:r>
          </a:p>
          <a:p>
            <a:pPr marL="400050" lvl="1" indent="0">
              <a:buNone/>
            </a:pPr>
            <a:r>
              <a:rPr lang="en-US" sz="1600" dirty="0" smtClean="0"/>
              <a:t>Portfolio that been used for transaction</a:t>
            </a:r>
          </a:p>
          <a:p>
            <a:r>
              <a:rPr lang="en-US" sz="2000" dirty="0" smtClean="0"/>
              <a:t>Sub Portfolio</a:t>
            </a:r>
          </a:p>
          <a:p>
            <a:pPr marL="400050" lvl="1" indent="0">
              <a:buNone/>
            </a:pPr>
            <a:r>
              <a:rPr lang="en-US" sz="1600" dirty="0" smtClean="0"/>
              <a:t>Sub of a portfolio,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instrument sub type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minus instrument sub type </a:t>
            </a:r>
            <a:r>
              <a:rPr lang="en-US" sz="1600" dirty="0" err="1" smtClean="0"/>
              <a:t>tertentu</a:t>
            </a:r>
            <a:endParaRPr lang="en-US" sz="1600" dirty="0" smtClean="0"/>
          </a:p>
          <a:p>
            <a:r>
              <a:rPr lang="en-US" sz="2000" dirty="0" smtClean="0"/>
              <a:t>Fund Umbrella</a:t>
            </a:r>
          </a:p>
          <a:p>
            <a:pPr marL="400050" lvl="1" indent="0">
              <a:buNone/>
            </a:pPr>
            <a:r>
              <a:rPr lang="en-US" sz="1600" dirty="0" smtClean="0"/>
              <a:t>Sum of several portfolio, sub portfolio or fund on fund, in same currency</a:t>
            </a:r>
          </a:p>
          <a:p>
            <a:r>
              <a:rPr lang="en-US" sz="2000" dirty="0" smtClean="0"/>
              <a:t>Multi Currency</a:t>
            </a:r>
          </a:p>
          <a:p>
            <a:pPr marL="400050" lvl="1" indent="0">
              <a:buNone/>
            </a:pPr>
            <a:r>
              <a:rPr lang="en-US" sz="1600" dirty="0"/>
              <a:t>Sum of several portfolio, sub portfolio or fund on fund, in </a:t>
            </a:r>
            <a:r>
              <a:rPr lang="en-US" sz="1600" dirty="0" smtClean="0"/>
              <a:t>different </a:t>
            </a:r>
            <a:r>
              <a:rPr lang="en-US" sz="1600" dirty="0"/>
              <a:t>currency</a:t>
            </a:r>
          </a:p>
          <a:p>
            <a:r>
              <a:rPr lang="en-US" sz="2000" dirty="0" smtClean="0"/>
              <a:t>Portfolio Index</a:t>
            </a:r>
          </a:p>
          <a:p>
            <a:pPr marL="400050" lvl="1" indent="0">
              <a:buNone/>
            </a:pPr>
            <a:r>
              <a:rPr lang="en-US" sz="1600" dirty="0" smtClean="0"/>
              <a:t>Portfolio with securities from research recommendation with allocation by market capitalization</a:t>
            </a:r>
          </a:p>
          <a:p>
            <a:r>
              <a:rPr lang="en-US" sz="2000" dirty="0"/>
              <a:t>Portfolio Model</a:t>
            </a:r>
          </a:p>
          <a:p>
            <a:pPr marL="400050" lvl="1" indent="0">
              <a:buNone/>
            </a:pPr>
            <a:r>
              <a:rPr lang="en-US" sz="1600" dirty="0"/>
              <a:t>Portfolio with securities from research recommendation with allocation by </a:t>
            </a:r>
            <a:r>
              <a:rPr lang="en-US" sz="1600" dirty="0" smtClean="0"/>
              <a:t>PM Bid</a:t>
            </a:r>
            <a:endParaRPr lang="en-US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762000"/>
            <a:ext cx="4191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Portfolio Benchmark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 smtClean="0"/>
              <a:t>Benchmark without public access</a:t>
            </a:r>
          </a:p>
          <a:p>
            <a:r>
              <a:rPr lang="en-US" sz="2000" dirty="0" smtClean="0"/>
              <a:t>Portfolio Simulation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600" dirty="0" err="1" smtClean="0"/>
              <a:t>Simulais</a:t>
            </a:r>
            <a:r>
              <a:rPr lang="en-US" sz="1600" dirty="0" smtClean="0"/>
              <a:t> portfolio by back track </a:t>
            </a:r>
            <a:r>
              <a:rPr lang="en-US" sz="1600" dirty="0" err="1" smtClean="0"/>
              <a:t>atau</a:t>
            </a:r>
            <a:r>
              <a:rPr lang="en-US" sz="1600" dirty="0" smtClean="0"/>
              <a:t> trade scenario</a:t>
            </a:r>
          </a:p>
          <a:p>
            <a:r>
              <a:rPr lang="en-US" sz="2000" dirty="0"/>
              <a:t>Fund on Fund</a:t>
            </a:r>
          </a:p>
          <a:p>
            <a:pPr marL="400050" lvl="1" indent="0">
              <a:buNone/>
            </a:pPr>
            <a:r>
              <a:rPr lang="en-US" sz="1600" dirty="0"/>
              <a:t>portfolio from mutual fund based on investor holding percentage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Portfolio Account: </a:t>
            </a:r>
          </a:p>
          <a:p>
            <a:r>
              <a:rPr lang="en-US" sz="2000" dirty="0" smtClean="0"/>
              <a:t>Mutual Fund, </a:t>
            </a:r>
          </a:p>
          <a:p>
            <a:r>
              <a:rPr lang="en-US" sz="2000" dirty="0" smtClean="0"/>
              <a:t>Discretionary Fund</a:t>
            </a:r>
          </a:p>
          <a:p>
            <a:r>
              <a:rPr lang="en-US" sz="2000" dirty="0" err="1" smtClean="0"/>
              <a:t>Unitlink</a:t>
            </a:r>
            <a:r>
              <a:rPr lang="en-US" sz="2000" dirty="0" smtClean="0"/>
              <a:t> Fund</a:t>
            </a:r>
            <a:endParaRPr lang="en-US" sz="2000" dirty="0"/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Font typeface="Arial" pitchFamily="34" charset="0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2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Portfolio Bank Account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077200" cy="5287963"/>
          </a:xfrm>
        </p:spPr>
        <p:txBody>
          <a:bodyPr>
            <a:normAutofit/>
          </a:bodyPr>
          <a:lstStyle/>
          <a:p>
            <a:pPr marL="404813" indent="-404813">
              <a:buFont typeface="Wingdings" pitchFamily="2" charset="2"/>
              <a:buChar char="§"/>
            </a:pP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rekening</a:t>
            </a:r>
            <a:r>
              <a:rPr lang="en-US" sz="2000" dirty="0" smtClean="0"/>
              <a:t> bank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portfolio.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table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 TD </a:t>
            </a:r>
            <a:r>
              <a:rPr lang="en-US" sz="2000" dirty="0" err="1" smtClean="0"/>
              <a:t>dari</a:t>
            </a:r>
            <a:r>
              <a:rPr lang="en-US" sz="2000" dirty="0" smtClean="0"/>
              <a:t> portfolio</a:t>
            </a:r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Field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simpiID</a:t>
            </a:r>
            <a:r>
              <a:rPr lang="en-US" sz="1600" dirty="0" smtClean="0"/>
              <a:t>, </a:t>
            </a:r>
            <a:r>
              <a:rPr lang="en-US" sz="1600" dirty="0" err="1" smtClean="0"/>
              <a:t>AccountID</a:t>
            </a:r>
            <a:r>
              <a:rPr lang="en-US" sz="1600" dirty="0" smtClean="0"/>
              <a:t>, </a:t>
            </a:r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BankTypeID</a:t>
            </a:r>
            <a:r>
              <a:rPr lang="en-US" sz="1600" dirty="0" smtClean="0"/>
              <a:t> = 1 (Cash), </a:t>
            </a:r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PortfolioID</a:t>
            </a:r>
            <a:r>
              <a:rPr lang="en-US" sz="1600" dirty="0" smtClean="0"/>
              <a:t>, </a:t>
            </a:r>
            <a:r>
              <a:rPr lang="en-US" sz="1600" dirty="0" err="1" smtClean="0"/>
              <a:t>OfficeID</a:t>
            </a:r>
            <a:r>
              <a:rPr lang="en-US" sz="1600" dirty="0" smtClean="0"/>
              <a:t>(+Bank), </a:t>
            </a:r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AccountNo</a:t>
            </a:r>
            <a:r>
              <a:rPr lang="en-US" sz="1600" dirty="0" smtClean="0"/>
              <a:t>, </a:t>
            </a:r>
            <a:r>
              <a:rPr lang="en-US" sz="1600" dirty="0" err="1" smtClean="0"/>
              <a:t>CcyID</a:t>
            </a:r>
            <a:r>
              <a:rPr lang="en-US" sz="1600" dirty="0" smtClean="0"/>
              <a:t>, </a:t>
            </a:r>
            <a:r>
              <a:rPr lang="en-US" sz="1600" dirty="0" err="1" smtClean="0"/>
              <a:t>AccountName</a:t>
            </a:r>
            <a:r>
              <a:rPr lang="en-US" sz="1600" dirty="0" smtClean="0"/>
              <a:t>, </a:t>
            </a:r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DaysInMonthID</a:t>
            </a:r>
            <a:r>
              <a:rPr lang="en-US" sz="1600" dirty="0" smtClean="0"/>
              <a:t>, </a:t>
            </a:r>
            <a:r>
              <a:rPr lang="en-US" sz="1600" dirty="0" err="1" smtClean="0"/>
              <a:t>DaysInYearID</a:t>
            </a:r>
            <a:r>
              <a:rPr lang="en-US" sz="1600" dirty="0" smtClean="0"/>
              <a:t>,  (A/A </a:t>
            </a:r>
            <a:r>
              <a:rPr lang="en-US" sz="1600" dirty="0" err="1" smtClean="0"/>
              <a:t>atau</a:t>
            </a:r>
            <a:r>
              <a:rPr lang="en-US" sz="1600" dirty="0" smtClean="0"/>
              <a:t> 30/360)</a:t>
            </a:r>
          </a:p>
          <a:p>
            <a:pPr marL="804863" lvl="1" indent="-404813">
              <a:buFont typeface="Wingdings" pitchFamily="2" charset="2"/>
              <a:buChar char="§"/>
            </a:pPr>
            <a:r>
              <a:rPr lang="en-US" sz="1600" dirty="0" err="1" smtClean="0"/>
              <a:t>InterestAccruedID</a:t>
            </a:r>
            <a:r>
              <a:rPr lang="en-US" sz="1600" dirty="0" smtClean="0"/>
              <a:t>(None or Daily)</a:t>
            </a:r>
            <a:endParaRPr lang="en-US" sz="1600" dirty="0"/>
          </a:p>
          <a:p>
            <a:pPr marL="404813" indent="-404813">
              <a:buFont typeface="Wingdings" pitchFamily="2" charset="2"/>
              <a:buChar char="§"/>
            </a:pPr>
            <a:r>
              <a:rPr lang="en-US" sz="2000" dirty="0" smtClean="0"/>
              <a:t>Key: </a:t>
            </a:r>
            <a:r>
              <a:rPr lang="en-US" sz="2000" dirty="0" err="1" smtClean="0"/>
              <a:t>simpiID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CompanyID</a:t>
            </a:r>
            <a:r>
              <a:rPr lang="en-US" sz="2000" dirty="0" smtClean="0"/>
              <a:t>, </a:t>
            </a:r>
            <a:r>
              <a:rPr lang="en-US" sz="2000" dirty="0" err="1" smtClean="0"/>
              <a:t>AccountNo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01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202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Portfolio Pricing: Jenis Pricing «</vt:lpstr>
      <vt:lpstr>Portfolio Type &amp; Account «</vt:lpstr>
      <vt:lpstr>Portfolio Bank Account 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lenovox220</cp:lastModifiedBy>
  <cp:revision>207</cp:revision>
  <cp:lastPrinted>2016-09-14T06:51:40Z</cp:lastPrinted>
  <dcterms:created xsi:type="dcterms:W3CDTF">2006-08-16T00:00:00Z</dcterms:created>
  <dcterms:modified xsi:type="dcterms:W3CDTF">2017-10-17T00:36:02Z</dcterms:modified>
</cp:coreProperties>
</file>