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29" r:id="rId2"/>
    <p:sldId id="330" r:id="rId3"/>
    <p:sldId id="316" r:id="rId4"/>
    <p:sldId id="310" r:id="rId5"/>
    <p:sldId id="340" r:id="rId6"/>
    <p:sldId id="315" r:id="rId7"/>
    <p:sldId id="334" r:id="rId8"/>
    <p:sldId id="339" r:id="rId9"/>
    <p:sldId id="331" r:id="rId10"/>
    <p:sldId id="311" r:id="rId11"/>
    <p:sldId id="314" r:id="rId12"/>
    <p:sldId id="332" r:id="rId13"/>
    <p:sldId id="312" r:id="rId14"/>
    <p:sldId id="333" r:id="rId15"/>
    <p:sldId id="313" r:id="rId16"/>
    <p:sldId id="317" r:id="rId17"/>
    <p:sldId id="318" r:id="rId18"/>
    <p:sldId id="337" r:id="rId19"/>
    <p:sldId id="338" r:id="rId20"/>
    <p:sldId id="319" r:id="rId21"/>
    <p:sldId id="336" r:id="rId22"/>
    <p:sldId id="320" r:id="rId23"/>
    <p:sldId id="322" r:id="rId24"/>
    <p:sldId id="323" r:id="rId25"/>
    <p:sldId id="324" r:id="rId26"/>
    <p:sldId id="325" r:id="rId27"/>
    <p:sldId id="326" r:id="rId28"/>
    <p:sldId id="327" r:id="rId29"/>
    <p:sldId id="328" r:id="rId30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84" autoAdjust="0"/>
  </p:normalViewPr>
  <p:slideViewPr>
    <p:cSldViewPr>
      <p:cViewPr>
        <p:scale>
          <a:sx n="70" d="100"/>
          <a:sy n="70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EE82C-07C1-4F1A-AE4B-C89CFC778603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38BF5-E4F4-481E-ADA0-99AAA6BC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11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0C81A-7332-492D-B422-9CCCB5D3FF46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68580-2F25-43AE-8A8C-5135B3E1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84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68580-2F25-43AE-8A8C-5135B3E1EB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2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68580-2F25-43AE-8A8C-5135B3E1EB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2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68580-2F25-43AE-8A8C-5135B3E1EB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2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68580-2F25-43AE-8A8C-5135B3E1EB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2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68580-2F25-43AE-8A8C-5135B3E1EB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2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68580-2F25-43AE-8A8C-5135B3E1EB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2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68580-2F25-43AE-8A8C-5135B3E1EB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2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68580-2F25-43AE-8A8C-5135B3E1EB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2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94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00B050"/>
                </a:solidFill>
              </a:defRPr>
            </a:lvl1pPr>
          </a:lstStyle>
          <a:p>
            <a:pPr>
              <a:lnSpc>
                <a:spcPct val="90000"/>
              </a:lnSpc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0" y="76200"/>
            <a:ext cx="9118390" cy="678180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6223000" y="643890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defRPr/>
            </a:pPr>
            <a:r>
              <a:rPr lang="es-ES" b="1" dirty="0" err="1" smtClean="0">
                <a:latin typeface="AngsanaUPC" pitchFamily="18" charset="-34"/>
                <a:cs typeface="AngsanaUPC" pitchFamily="18" charset="-34"/>
              </a:rPr>
              <a:t>Sistem</a:t>
            </a:r>
            <a:r>
              <a:rPr lang="es-ES" b="1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es-ES" b="1" dirty="0" err="1" smtClean="0">
                <a:latin typeface="AngsanaUPC" pitchFamily="18" charset="-34"/>
                <a:cs typeface="AngsanaUPC" pitchFamily="18" charset="-34"/>
              </a:rPr>
              <a:t>Informasi</a:t>
            </a:r>
            <a:r>
              <a:rPr lang="es-ES" b="1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es-ES" b="1" dirty="0" err="1" smtClean="0">
                <a:latin typeface="AngsanaUPC" pitchFamily="18" charset="-34"/>
                <a:cs typeface="AngsanaUPC" pitchFamily="18" charset="-34"/>
              </a:rPr>
              <a:t>Manajemen</a:t>
            </a:r>
            <a:r>
              <a:rPr lang="es-ES" b="1" dirty="0" smtClean="0">
                <a:latin typeface="AngsanaUPC" pitchFamily="18" charset="-34"/>
                <a:cs typeface="AngsanaUPC" pitchFamily="18" charset="-34"/>
              </a:rPr>
              <a:t> Portfolio </a:t>
            </a:r>
            <a:r>
              <a:rPr lang="es-ES" b="1" dirty="0" err="1" smtClean="0">
                <a:latin typeface="AngsanaUPC" pitchFamily="18" charset="-34"/>
                <a:cs typeface="AngsanaUPC" pitchFamily="18" charset="-34"/>
              </a:rPr>
              <a:t>Investasi</a:t>
            </a:r>
            <a:endParaRPr lang="es-ES" b="1" dirty="0" smtClean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-76200" y="-123825"/>
            <a:ext cx="1054100" cy="5048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s-ES" sz="3200" b="1" dirty="0" err="1" smtClean="0">
                <a:latin typeface="Harlow Solid Italic" pitchFamily="82" charset="0"/>
                <a:cs typeface="AngsanaUPC" pitchFamily="18" charset="-34"/>
              </a:rPr>
              <a:t>simpi</a:t>
            </a:r>
            <a:endParaRPr lang="en-US" sz="3200" dirty="0">
              <a:latin typeface="Harlow Solid Italic" pitchFamily="8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b="1" dirty="0" smtClean="0">
                <a:solidFill>
                  <a:srgbClr val="FF0000"/>
                </a:solidFill>
              </a:rPr>
              <a:t>TOC «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5791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Simpi</a:t>
            </a:r>
            <a:r>
              <a:rPr lang="en-US" sz="2000" dirty="0" smtClean="0"/>
              <a:t>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Data 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Proses </a:t>
            </a:r>
            <a:r>
              <a:rPr lang="en-US" sz="2000" dirty="0" smtClean="0"/>
              <a:t>Billing: 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en-US" sz="1600" dirty="0" smtClean="0"/>
              <a:t>New Account, 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en-US" sz="1600" dirty="0" smtClean="0"/>
              <a:t>Credit </a:t>
            </a:r>
            <a:r>
              <a:rPr lang="en-US" sz="1600" dirty="0"/>
              <a:t>Add &amp; </a:t>
            </a:r>
            <a:r>
              <a:rPr lang="en-US" sz="1600" dirty="0" smtClean="0"/>
              <a:t>Remove, 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en-US" sz="1600" dirty="0" smtClean="0"/>
              <a:t>Application </a:t>
            </a:r>
            <a:r>
              <a:rPr lang="en-US" sz="1600" dirty="0"/>
              <a:t>Add &amp; </a:t>
            </a:r>
            <a:r>
              <a:rPr lang="en-US" sz="1600" dirty="0" smtClean="0"/>
              <a:t>Remove, 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en-US" sz="1600" dirty="0" err="1" smtClean="0"/>
              <a:t>Statpro</a:t>
            </a:r>
            <a:r>
              <a:rPr lang="en-US" sz="1600" dirty="0" smtClean="0"/>
              <a:t> </a:t>
            </a:r>
            <a:r>
              <a:rPr lang="en-US" sz="1600" dirty="0"/>
              <a:t>Add &amp; </a:t>
            </a:r>
            <a:r>
              <a:rPr lang="en-US" sz="1600" dirty="0" smtClean="0"/>
              <a:t>Remove, 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en-US" sz="1600" dirty="0" smtClean="0"/>
              <a:t>Billing </a:t>
            </a:r>
            <a:r>
              <a:rPr lang="en-US" sz="1600" dirty="0"/>
              <a:t>Cycle: 1</a:t>
            </a:r>
            <a:r>
              <a:rPr lang="en-US" sz="1600" baseline="30000" dirty="0"/>
              <a:t>st</a:t>
            </a:r>
            <a:r>
              <a:rPr lang="en-US" sz="1600" dirty="0"/>
              <a:t>, 2</a:t>
            </a:r>
            <a:r>
              <a:rPr lang="en-US" sz="1600" baseline="30000" dirty="0"/>
              <a:t>nd</a:t>
            </a:r>
            <a:r>
              <a:rPr lang="en-US" sz="1600" dirty="0"/>
              <a:t>, 3</a:t>
            </a:r>
            <a:r>
              <a:rPr lang="en-US" sz="1600" baseline="30000" dirty="0"/>
              <a:t>rd</a:t>
            </a: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Event</a:t>
            </a:r>
          </a:p>
          <a:p>
            <a:pPr marL="914400" lvl="1" indent="-514350">
              <a:buFont typeface="Wingdings" pitchFamily="2" charset="2"/>
              <a:buChar char="§"/>
            </a:pPr>
            <a:r>
              <a:rPr lang="en-US" sz="1600" dirty="0"/>
              <a:t>Submit by Client (web &amp; admin)</a:t>
            </a:r>
          </a:p>
          <a:p>
            <a:pPr marL="914400" lvl="1" indent="-514350">
              <a:buFont typeface="Wingdings" pitchFamily="2" charset="2"/>
              <a:buChar char="§"/>
            </a:pPr>
            <a:r>
              <a:rPr lang="en-US" sz="1600" dirty="0"/>
              <a:t>Entry by Sales: Add (invoice &amp; free trial), Remove (approve &amp; execute)</a:t>
            </a:r>
          </a:p>
          <a:p>
            <a:pPr marL="914400" lvl="1" indent="-514350">
              <a:buFont typeface="Wingdings" pitchFamily="2" charset="2"/>
              <a:buChar char="§"/>
            </a:pPr>
            <a:r>
              <a:rPr lang="en-US" sz="1600" dirty="0"/>
              <a:t>Add: Generate Invoice or Give free trial</a:t>
            </a:r>
          </a:p>
          <a:p>
            <a:pPr marL="914400" lvl="1" indent="-514350">
              <a:buFont typeface="Wingdings" pitchFamily="2" charset="2"/>
              <a:buChar char="§"/>
            </a:pPr>
            <a:r>
              <a:rPr lang="en-US" sz="1600" dirty="0"/>
              <a:t>Add: Set Payment</a:t>
            </a:r>
          </a:p>
          <a:p>
            <a:pPr marL="914400" lvl="1" indent="-514350">
              <a:buFont typeface="Wingdings" pitchFamily="2" charset="2"/>
              <a:buChar char="§"/>
            </a:pPr>
            <a:r>
              <a:rPr lang="en-US" sz="1600" dirty="0"/>
              <a:t>Remove: Approve, Execute</a:t>
            </a:r>
          </a:p>
          <a:p>
            <a:pPr marL="914400" lvl="1" indent="-514350">
              <a:buFont typeface="Wingdings" pitchFamily="2" charset="2"/>
              <a:buChar char="§"/>
            </a:pPr>
            <a:r>
              <a:rPr lang="en-US" sz="1600" dirty="0"/>
              <a:t>Cancel Order, Cancel Invoice, Reject Order, Reject Approve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2114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</a:rPr>
              <a:t>2. </a:t>
            </a:r>
            <a:r>
              <a:rPr lang="en-US" sz="2800" b="1" dirty="0" err="1">
                <a:solidFill>
                  <a:srgbClr val="FF0000"/>
                </a:solidFill>
              </a:rPr>
              <a:t>CancelOrderNewAccountSubmit</a:t>
            </a:r>
            <a:r>
              <a:rPr lang="en-US" sz="2800" b="1" dirty="0" smtClean="0">
                <a:solidFill>
                  <a:srgbClr val="FF0000"/>
                </a:solidFill>
              </a:rPr>
              <a:t>«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5791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Status Master </a:t>
            </a:r>
            <a:r>
              <a:rPr lang="en-US" sz="2000" dirty="0" err="1" smtClean="0"/>
              <a:t>Simpi</a:t>
            </a:r>
            <a:r>
              <a:rPr lang="en-US" sz="2000" dirty="0" smtClean="0"/>
              <a:t> = CLOSE (3) </a:t>
            </a:r>
          </a:p>
          <a:p>
            <a:r>
              <a:rPr lang="en-US" sz="2000" dirty="0" smtClean="0"/>
              <a:t>Status </a:t>
            </a:r>
            <a:r>
              <a:rPr lang="en-US" sz="2000" dirty="0" err="1" smtClean="0"/>
              <a:t>Simpi</a:t>
            </a:r>
            <a:r>
              <a:rPr lang="en-US" sz="2000" dirty="0" smtClean="0"/>
              <a:t> User = CLOSE </a:t>
            </a:r>
            <a:r>
              <a:rPr lang="en-US" sz="2000" dirty="0"/>
              <a:t>(3)</a:t>
            </a:r>
            <a:endParaRPr lang="en-US" sz="2000" dirty="0" smtClean="0"/>
          </a:p>
          <a:p>
            <a:r>
              <a:rPr lang="en-US" sz="2000" dirty="0" smtClean="0"/>
              <a:t>Status </a:t>
            </a:r>
            <a:r>
              <a:rPr lang="en-US" sz="2000" dirty="0" err="1" smtClean="0"/>
              <a:t>Simpi</a:t>
            </a:r>
            <a:r>
              <a:rPr lang="en-US" sz="2000" dirty="0" smtClean="0"/>
              <a:t> Order = CANCEL (5)</a:t>
            </a:r>
          </a:p>
          <a:p>
            <a:r>
              <a:rPr lang="en-US" sz="2000" dirty="0" smtClean="0"/>
              <a:t>Delete terminal</a:t>
            </a:r>
            <a:endParaRPr lang="en-US" sz="2000" dirty="0"/>
          </a:p>
          <a:p>
            <a:pPr marL="457200" lvl="1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3693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</a:rPr>
              <a:t>3. </a:t>
            </a:r>
            <a:r>
              <a:rPr lang="en-US" sz="2800" b="1" dirty="0" err="1">
                <a:solidFill>
                  <a:srgbClr val="FF0000"/>
                </a:solidFill>
              </a:rPr>
              <a:t>OrderNewAccountSubmitInvoice</a:t>
            </a:r>
            <a:r>
              <a:rPr lang="en-US" sz="2800" b="1" dirty="0">
                <a:solidFill>
                  <a:srgbClr val="FF0000"/>
                </a:solidFill>
              </a:rPr>
              <a:t> «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57912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Simpi</a:t>
            </a:r>
            <a:r>
              <a:rPr lang="en-US" sz="2000" dirty="0" smtClean="0"/>
              <a:t> Order:  </a:t>
            </a:r>
          </a:p>
          <a:p>
            <a:pPr lvl="1"/>
            <a:r>
              <a:rPr lang="en-US" sz="1600" dirty="0" smtClean="0"/>
              <a:t>Status: INVOICE (2)  </a:t>
            </a:r>
          </a:p>
          <a:p>
            <a:pPr lvl="1"/>
            <a:r>
              <a:rPr lang="en-US" sz="1600" dirty="0" smtClean="0"/>
              <a:t>Credit Price &amp; </a:t>
            </a:r>
            <a:r>
              <a:rPr lang="en-US" sz="1600" dirty="0" err="1" smtClean="0"/>
              <a:t>Ccy</a:t>
            </a:r>
            <a:r>
              <a:rPr lang="en-US" sz="1600" dirty="0" smtClean="0"/>
              <a:t> + </a:t>
            </a:r>
            <a:r>
              <a:rPr lang="en-US" sz="1600" dirty="0" err="1" smtClean="0"/>
              <a:t>alokasi</a:t>
            </a:r>
            <a:r>
              <a:rPr lang="en-US" sz="1600" dirty="0" smtClean="0"/>
              <a:t> </a:t>
            </a:r>
            <a:r>
              <a:rPr lang="en-US" sz="1600" dirty="0" err="1" smtClean="0"/>
              <a:t>user|portfolio|client</a:t>
            </a:r>
            <a:r>
              <a:rPr lang="en-US" sz="1600" dirty="0" smtClean="0"/>
              <a:t>, billing type</a:t>
            </a:r>
            <a:endParaRPr lang="en-US" sz="1600" dirty="0"/>
          </a:p>
          <a:p>
            <a:pPr lvl="1"/>
            <a:r>
              <a:rPr lang="en-US" sz="1600" dirty="0" smtClean="0"/>
              <a:t>Apps</a:t>
            </a:r>
            <a:r>
              <a:rPr lang="en-US" sz="1600" dirty="0"/>
              <a:t>: </a:t>
            </a:r>
            <a:r>
              <a:rPr lang="en-US" sz="1600" dirty="0" err="1"/>
              <a:t>my.simpi</a:t>
            </a:r>
            <a:r>
              <a:rPr lang="en-US" sz="1600" dirty="0"/>
              <a:t>-pro </a:t>
            </a:r>
            <a:r>
              <a:rPr lang="en-US" sz="1600" dirty="0" smtClean="0"/>
              <a:t>+admin| </a:t>
            </a:r>
            <a:r>
              <a:rPr lang="en-US" sz="1600" dirty="0" err="1" smtClean="0"/>
              <a:t>sales.simpi</a:t>
            </a:r>
            <a:r>
              <a:rPr lang="en-US" sz="1600" dirty="0" smtClean="0"/>
              <a:t>-pro +admin</a:t>
            </a:r>
          </a:p>
          <a:p>
            <a:r>
              <a:rPr lang="en-US" sz="2000" dirty="0" err="1" smtClean="0"/>
              <a:t>Simpi</a:t>
            </a:r>
            <a:r>
              <a:rPr lang="en-US" sz="2000" dirty="0" smtClean="0"/>
              <a:t> Invoice</a:t>
            </a:r>
          </a:p>
          <a:p>
            <a:pPr lvl="1"/>
            <a:r>
              <a:rPr lang="en-US" sz="1600" dirty="0" err="1" smtClean="0"/>
              <a:t>Simpi</a:t>
            </a:r>
            <a:r>
              <a:rPr lang="en-US" sz="1600" dirty="0" smtClean="0"/>
              <a:t> | Order, ID, Type, No, Date, Description, </a:t>
            </a:r>
            <a:r>
              <a:rPr lang="en-US" sz="1600" dirty="0" err="1" smtClean="0"/>
              <a:t>Ccy</a:t>
            </a:r>
            <a:r>
              <a:rPr lang="en-US" sz="1600" dirty="0" smtClean="0"/>
              <a:t> &amp; Amount = Credit No* Credit Price</a:t>
            </a:r>
          </a:p>
          <a:p>
            <a:pPr lvl="1"/>
            <a:r>
              <a:rPr lang="en-US" sz="1600" dirty="0" smtClean="0"/>
              <a:t>Status: WAIT FOR PAYMENT (1)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023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</a:rPr>
              <a:t>4. </a:t>
            </a:r>
            <a:r>
              <a:rPr lang="en-US" sz="2800" b="1" dirty="0" err="1">
                <a:solidFill>
                  <a:srgbClr val="FF0000"/>
                </a:solidFill>
              </a:rPr>
              <a:t>OrderNewAccountInvoice</a:t>
            </a:r>
            <a:r>
              <a:rPr lang="en-US" sz="2800" b="1" dirty="0">
                <a:solidFill>
                  <a:srgbClr val="FF0000"/>
                </a:solidFill>
              </a:rPr>
              <a:t> «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5791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Master </a:t>
            </a:r>
            <a:r>
              <a:rPr lang="en-US" sz="2000" dirty="0" err="1"/>
              <a:t>Simpi</a:t>
            </a:r>
            <a:r>
              <a:rPr lang="en-US" sz="2000" dirty="0"/>
              <a:t>: </a:t>
            </a:r>
          </a:p>
          <a:p>
            <a:pPr lvl="1"/>
            <a:r>
              <a:rPr lang="en-US" sz="1600" dirty="0"/>
              <a:t>name, address, PIC, Phone, Type &amp; Country, Sales, </a:t>
            </a:r>
            <a:r>
              <a:rPr lang="en-US" sz="1600" dirty="0" err="1"/>
              <a:t>Ccy</a:t>
            </a:r>
            <a:r>
              <a:rPr lang="en-US" sz="1600" dirty="0"/>
              <a:t>=Country, </a:t>
            </a:r>
            <a:r>
              <a:rPr lang="en-US" sz="1600" dirty="0" err="1"/>
              <a:t>XRate</a:t>
            </a:r>
            <a:r>
              <a:rPr lang="en-US" sz="1600" dirty="0"/>
              <a:t>=1,</a:t>
            </a:r>
          </a:p>
          <a:p>
            <a:pPr lvl="1"/>
            <a:r>
              <a:rPr lang="en-US" sz="1600" dirty="0"/>
              <a:t>status=ACTIVE (1)</a:t>
            </a:r>
          </a:p>
          <a:p>
            <a:r>
              <a:rPr lang="en-US" sz="2000" dirty="0" err="1"/>
              <a:t>Simpi</a:t>
            </a:r>
            <a:r>
              <a:rPr lang="en-US" sz="2000" dirty="0"/>
              <a:t> User: </a:t>
            </a:r>
            <a:r>
              <a:rPr lang="en-US" sz="2000" dirty="0" err="1"/>
              <a:t>AdminID</a:t>
            </a:r>
            <a:r>
              <a:rPr lang="en-US" sz="2000" dirty="0"/>
              <a:t> + Login, Name, Initial, Title &amp; Status=ACTIVE (1)</a:t>
            </a:r>
          </a:p>
          <a:p>
            <a:r>
              <a:rPr lang="en-US" sz="2000" dirty="0" err="1"/>
              <a:t>Simpi</a:t>
            </a:r>
            <a:r>
              <a:rPr lang="en-US" sz="2000" dirty="0"/>
              <a:t> Order: </a:t>
            </a:r>
          </a:p>
          <a:p>
            <a:pPr lvl="1"/>
            <a:r>
              <a:rPr lang="en-US" sz="1600" dirty="0"/>
              <a:t>Master </a:t>
            </a:r>
            <a:r>
              <a:rPr lang="en-US" sz="1600" dirty="0" err="1"/>
              <a:t>Simpi</a:t>
            </a:r>
            <a:r>
              <a:rPr lang="en-US" sz="1600" dirty="0"/>
              <a:t>, Sales, Description, Credit, Date</a:t>
            </a:r>
          </a:p>
          <a:p>
            <a:pPr lvl="1"/>
            <a:r>
              <a:rPr lang="en-US" sz="1600" dirty="0" err="1"/>
              <a:t>OrderType</a:t>
            </a:r>
            <a:r>
              <a:rPr lang="en-US" sz="1600" dirty="0"/>
              <a:t>: NEW ACCOUNT (1</a:t>
            </a:r>
            <a:r>
              <a:rPr lang="en-US" sz="1600" dirty="0" smtClean="0"/>
              <a:t>), </a:t>
            </a:r>
            <a:r>
              <a:rPr lang="en-US" sz="1600" dirty="0"/>
              <a:t>Status: INVOICE (2)</a:t>
            </a:r>
          </a:p>
          <a:p>
            <a:pPr lvl="1"/>
            <a:r>
              <a:rPr lang="en-US" sz="1600" dirty="0"/>
              <a:t>Credit Price &amp; </a:t>
            </a:r>
            <a:r>
              <a:rPr lang="en-US" sz="1600" dirty="0" err="1"/>
              <a:t>Ccy</a:t>
            </a:r>
            <a:r>
              <a:rPr lang="en-US" sz="1600" dirty="0"/>
              <a:t> + </a:t>
            </a:r>
            <a:r>
              <a:rPr lang="en-US" sz="1600" dirty="0" err="1"/>
              <a:t>alokasi</a:t>
            </a:r>
            <a:r>
              <a:rPr lang="en-US" sz="1600" dirty="0"/>
              <a:t> </a:t>
            </a:r>
            <a:r>
              <a:rPr lang="en-US" sz="1600" dirty="0" err="1"/>
              <a:t>user|portfolio|client</a:t>
            </a:r>
            <a:r>
              <a:rPr lang="en-US" sz="1600" dirty="0"/>
              <a:t> , billing type</a:t>
            </a:r>
          </a:p>
          <a:p>
            <a:pPr lvl="1"/>
            <a:r>
              <a:rPr lang="en-US" sz="1600" dirty="0"/>
              <a:t>Apps: </a:t>
            </a:r>
            <a:r>
              <a:rPr lang="en-US" sz="1600" dirty="0" err="1"/>
              <a:t>my.simpi</a:t>
            </a:r>
            <a:r>
              <a:rPr lang="en-US" sz="1600" dirty="0"/>
              <a:t>-pro +admin| </a:t>
            </a:r>
            <a:r>
              <a:rPr lang="en-US" sz="1600" dirty="0" err="1"/>
              <a:t>sales.simpi</a:t>
            </a:r>
            <a:r>
              <a:rPr lang="en-US" sz="1600" dirty="0"/>
              <a:t>-pro +admin</a:t>
            </a:r>
          </a:p>
          <a:p>
            <a:r>
              <a:rPr lang="en-US" sz="2000" dirty="0" err="1"/>
              <a:t>Simpi</a:t>
            </a:r>
            <a:r>
              <a:rPr lang="en-US" sz="2000" dirty="0"/>
              <a:t> Invoice</a:t>
            </a:r>
          </a:p>
          <a:p>
            <a:pPr lvl="1"/>
            <a:r>
              <a:rPr lang="en-US" sz="1600" dirty="0" err="1"/>
              <a:t>Simpi</a:t>
            </a:r>
            <a:r>
              <a:rPr lang="en-US" sz="1600" dirty="0"/>
              <a:t> | Order, ID, Type, No, Date, Description, </a:t>
            </a:r>
            <a:r>
              <a:rPr lang="en-US" sz="1600" dirty="0" err="1"/>
              <a:t>Ccy</a:t>
            </a:r>
            <a:r>
              <a:rPr lang="en-US" sz="1600" dirty="0"/>
              <a:t> &amp; Amount = Credit No* Credit Price</a:t>
            </a:r>
          </a:p>
          <a:p>
            <a:pPr lvl="1"/>
            <a:r>
              <a:rPr lang="en-US" sz="1600" dirty="0"/>
              <a:t>Status: WAIT FOR PAYMENT (1)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23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</a:rPr>
              <a:t>5. </a:t>
            </a:r>
            <a:r>
              <a:rPr lang="en-US" sz="2800" b="1" dirty="0" err="1">
                <a:solidFill>
                  <a:srgbClr val="FF0000"/>
                </a:solidFill>
              </a:rPr>
              <a:t>CancelOrderNewAccountInvoice</a:t>
            </a:r>
            <a:r>
              <a:rPr lang="en-US" sz="2800" b="1" dirty="0">
                <a:solidFill>
                  <a:srgbClr val="FF0000"/>
                </a:solidFill>
              </a:rPr>
              <a:t> «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5791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Status Master </a:t>
            </a:r>
            <a:r>
              <a:rPr lang="en-US" sz="2000" dirty="0" err="1" smtClean="0"/>
              <a:t>Simpi</a:t>
            </a:r>
            <a:r>
              <a:rPr lang="en-US" sz="2000" dirty="0" smtClean="0"/>
              <a:t> = CLOSE (3), Status </a:t>
            </a:r>
            <a:r>
              <a:rPr lang="en-US" sz="2000" dirty="0" err="1"/>
              <a:t>Simpi</a:t>
            </a:r>
            <a:r>
              <a:rPr lang="en-US" sz="2000" dirty="0"/>
              <a:t> </a:t>
            </a:r>
            <a:r>
              <a:rPr lang="en-US" sz="2000" dirty="0" smtClean="0"/>
              <a:t>User = CLOSE </a:t>
            </a:r>
            <a:r>
              <a:rPr lang="en-US" sz="2000" dirty="0"/>
              <a:t>(3)</a:t>
            </a:r>
            <a:endParaRPr lang="en-US" sz="2000" dirty="0" smtClean="0"/>
          </a:p>
          <a:p>
            <a:r>
              <a:rPr lang="en-US" sz="2000" dirty="0"/>
              <a:t>Status </a:t>
            </a:r>
            <a:r>
              <a:rPr lang="en-US" sz="2000" dirty="0" err="1"/>
              <a:t>Simpi</a:t>
            </a:r>
            <a:r>
              <a:rPr lang="en-US" sz="2000" dirty="0"/>
              <a:t> </a:t>
            </a:r>
            <a:r>
              <a:rPr lang="en-US" sz="2000" dirty="0" smtClean="0"/>
              <a:t>Order = CANCEL (5), Paid </a:t>
            </a:r>
            <a:r>
              <a:rPr lang="en-US" sz="2000" dirty="0" err="1" smtClean="0"/>
              <a:t>Simpi</a:t>
            </a:r>
            <a:r>
              <a:rPr lang="en-US" sz="2000" dirty="0" smtClean="0"/>
              <a:t> Invoice = CANCEL (3)</a:t>
            </a:r>
            <a:endParaRPr lang="en-US" sz="2000" dirty="0"/>
          </a:p>
          <a:p>
            <a:pPr marL="457200" lvl="1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1020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</a:rPr>
              <a:t>6. </a:t>
            </a:r>
            <a:r>
              <a:rPr lang="en-US" sz="2800" b="1" dirty="0" err="1">
                <a:solidFill>
                  <a:srgbClr val="FF0000"/>
                </a:solidFill>
              </a:rPr>
              <a:t>OrderNewAccountPayment</a:t>
            </a:r>
            <a:r>
              <a:rPr lang="en-US" sz="2800" b="1" dirty="0">
                <a:solidFill>
                  <a:srgbClr val="FF0000"/>
                </a:solidFill>
              </a:rPr>
              <a:t> «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5791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Status </a:t>
            </a:r>
            <a:r>
              <a:rPr lang="en-US" sz="2000" dirty="0" err="1"/>
              <a:t>Simpi</a:t>
            </a:r>
            <a:r>
              <a:rPr lang="en-US" sz="2000" dirty="0"/>
              <a:t> Order = </a:t>
            </a:r>
            <a:r>
              <a:rPr lang="en-US" sz="2000" dirty="0" smtClean="0"/>
              <a:t>PAID (3), </a:t>
            </a:r>
            <a:r>
              <a:rPr lang="en-US" sz="2000" dirty="0"/>
              <a:t>Paid </a:t>
            </a:r>
            <a:r>
              <a:rPr lang="en-US" sz="2000" dirty="0" err="1"/>
              <a:t>Simpi</a:t>
            </a:r>
            <a:r>
              <a:rPr lang="en-US" sz="2000" dirty="0"/>
              <a:t> Invoice = </a:t>
            </a:r>
            <a:r>
              <a:rPr lang="en-US" sz="2000" dirty="0" smtClean="0"/>
              <a:t>PAID (2) </a:t>
            </a:r>
          </a:p>
          <a:p>
            <a:r>
              <a:rPr lang="en-US" sz="2000" dirty="0" err="1" smtClean="0"/>
              <a:t>Simpi</a:t>
            </a:r>
            <a:r>
              <a:rPr lang="en-US" sz="2000" dirty="0" smtClean="0"/>
              <a:t> </a:t>
            </a:r>
            <a:r>
              <a:rPr lang="en-US" sz="2000" dirty="0"/>
              <a:t>Payment: </a:t>
            </a:r>
            <a:r>
              <a:rPr lang="en-US" sz="2000" dirty="0" err="1" smtClean="0"/>
              <a:t>InvoiceID</a:t>
            </a:r>
            <a:r>
              <a:rPr lang="en-US" sz="2000" dirty="0" smtClean="0"/>
              <a:t>, Bank Information &amp; Payment</a:t>
            </a:r>
            <a:endParaRPr lang="en-US" sz="2000" dirty="0"/>
          </a:p>
          <a:p>
            <a:r>
              <a:rPr lang="en-US" sz="2000" dirty="0" err="1"/>
              <a:t>Simpi</a:t>
            </a:r>
            <a:r>
              <a:rPr lang="en-US" sz="2000" dirty="0"/>
              <a:t> Credit &amp; </a:t>
            </a:r>
            <a:r>
              <a:rPr lang="en-US" sz="2000" dirty="0" smtClean="0"/>
              <a:t>Apps: </a:t>
            </a:r>
            <a:r>
              <a:rPr lang="en-US" sz="2000" dirty="0" err="1" smtClean="0"/>
              <a:t>simpi</a:t>
            </a:r>
            <a:r>
              <a:rPr lang="en-US" sz="2000" dirty="0" smtClean="0"/>
              <a:t>, admin (user) &amp; menu</a:t>
            </a:r>
            <a:endParaRPr lang="en-US" sz="2000" dirty="0"/>
          </a:p>
          <a:p>
            <a:r>
              <a:rPr lang="en-US" sz="2000" dirty="0"/>
              <a:t>Master </a:t>
            </a:r>
            <a:r>
              <a:rPr lang="en-US" sz="2000" dirty="0" err="1"/>
              <a:t>Simpi</a:t>
            </a:r>
            <a:r>
              <a:rPr lang="en-US" sz="2000" dirty="0"/>
              <a:t>: market company, office, Bank, Deposit, Custodian, MI, Counterpart, Sales, </a:t>
            </a:r>
            <a:r>
              <a:rPr lang="en-US" sz="2000" dirty="0" smtClean="0"/>
              <a:t>Client, </a:t>
            </a:r>
            <a:r>
              <a:rPr lang="en-US" sz="2000" dirty="0" err="1" smtClean="0"/>
              <a:t>simpiID</a:t>
            </a: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7430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</a:rPr>
              <a:t>7. </a:t>
            </a:r>
            <a:r>
              <a:rPr lang="en-US" sz="2800" b="1" dirty="0" err="1">
                <a:solidFill>
                  <a:srgbClr val="FF0000"/>
                </a:solidFill>
              </a:rPr>
              <a:t>OrderNewAccountSubmitFreeTrial</a:t>
            </a:r>
            <a:r>
              <a:rPr lang="en-US" sz="2800" b="1" dirty="0">
                <a:solidFill>
                  <a:srgbClr val="FF0000"/>
                </a:solidFill>
              </a:rPr>
              <a:t> «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4191000" cy="5791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Master </a:t>
            </a:r>
            <a:r>
              <a:rPr lang="en-US" sz="2000" dirty="0" err="1" smtClean="0"/>
              <a:t>Simpi</a:t>
            </a:r>
            <a:endParaRPr lang="en-US" sz="2000" dirty="0" smtClean="0"/>
          </a:p>
          <a:p>
            <a:pPr lvl="1"/>
            <a:r>
              <a:rPr lang="en-US" sz="1600" dirty="0" smtClean="0"/>
              <a:t>Sales re-assign</a:t>
            </a:r>
          </a:p>
          <a:p>
            <a:pPr lvl="1"/>
            <a:r>
              <a:rPr lang="en-US" sz="1600" dirty="0" smtClean="0"/>
              <a:t>For Private Securities: Market Company, Office, Bank, Deposit, Custodian, MI, Counterpart</a:t>
            </a:r>
          </a:p>
          <a:p>
            <a:pPr lvl="1"/>
            <a:r>
              <a:rPr lang="en-US" sz="1600" dirty="0" smtClean="0"/>
              <a:t>Master Sales &amp; Client for single account </a:t>
            </a:r>
          </a:p>
          <a:p>
            <a:pPr lvl="1"/>
            <a:r>
              <a:rPr lang="en-US" sz="1600" dirty="0" err="1" smtClean="0"/>
              <a:t>Khusus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UH/I: master portfolio</a:t>
            </a:r>
          </a:p>
          <a:p>
            <a:pPr lvl="1"/>
            <a:r>
              <a:rPr lang="en-US" sz="1600" dirty="0" smtClean="0"/>
              <a:t>ID Template</a:t>
            </a:r>
          </a:p>
          <a:p>
            <a:r>
              <a:rPr lang="en-US" sz="2000" dirty="0" err="1" smtClean="0"/>
              <a:t>Simpi</a:t>
            </a:r>
            <a:r>
              <a:rPr lang="en-US" sz="2000" dirty="0" smtClean="0"/>
              <a:t> Order</a:t>
            </a:r>
          </a:p>
          <a:p>
            <a:pPr marL="457200" lvl="1" indent="0">
              <a:buNone/>
            </a:pPr>
            <a:r>
              <a:rPr lang="en-US" sz="1600" dirty="0" err="1"/>
              <a:t>Unitholder</a:t>
            </a:r>
            <a:r>
              <a:rPr lang="en-US" sz="1600" dirty="0"/>
              <a:t> | Investor | Fund Manager</a:t>
            </a:r>
          </a:p>
          <a:p>
            <a:pPr lvl="1"/>
            <a:r>
              <a:rPr lang="en-US" sz="1600" dirty="0" smtClean="0"/>
              <a:t>Status: FREE TRIAL (4)</a:t>
            </a:r>
          </a:p>
          <a:p>
            <a:pPr lvl="1"/>
            <a:r>
              <a:rPr lang="en-US" sz="1600" dirty="0" smtClean="0"/>
              <a:t>Sales re-assign</a:t>
            </a:r>
          </a:p>
          <a:p>
            <a:pPr lvl="1"/>
            <a:r>
              <a:rPr lang="en-US" sz="1600" dirty="0" smtClean="0"/>
              <a:t>Apps, price=0: </a:t>
            </a:r>
            <a:r>
              <a:rPr lang="en-US" sz="1600" dirty="0" err="1" smtClean="0"/>
              <a:t>my.simpi</a:t>
            </a:r>
            <a:r>
              <a:rPr lang="en-US" sz="1600" dirty="0" smtClean="0"/>
              <a:t>-pro, </a:t>
            </a:r>
            <a:r>
              <a:rPr lang="en-US" sz="1600" dirty="0" err="1" smtClean="0"/>
              <a:t>my.phone</a:t>
            </a:r>
            <a:endParaRPr lang="en-US" sz="1600" dirty="0" smtClean="0"/>
          </a:p>
          <a:p>
            <a:pPr marL="457200" lvl="1" indent="0">
              <a:buNone/>
            </a:pPr>
            <a:r>
              <a:rPr lang="en-US" sz="1600" dirty="0" smtClean="0"/>
              <a:t>Fund Manager</a:t>
            </a:r>
          </a:p>
          <a:p>
            <a:pPr lvl="1"/>
            <a:r>
              <a:rPr lang="en-US" sz="1600" dirty="0" smtClean="0"/>
              <a:t>Credit Price + change </a:t>
            </a:r>
            <a:r>
              <a:rPr lang="en-US" sz="1600" dirty="0" err="1" smtClean="0"/>
              <a:t>ccy</a:t>
            </a:r>
            <a:r>
              <a:rPr lang="en-US" sz="1600" dirty="0" smtClean="0"/>
              <a:t> if necessary</a:t>
            </a:r>
          </a:p>
          <a:p>
            <a:pPr lvl="1"/>
            <a:r>
              <a:rPr lang="en-US" sz="1600" dirty="0" err="1" smtClean="0"/>
              <a:t>Alokasi</a:t>
            </a:r>
            <a:r>
              <a:rPr lang="en-US" sz="1600" dirty="0" smtClean="0"/>
              <a:t>: user, portfolio, client</a:t>
            </a:r>
          </a:p>
          <a:p>
            <a:pPr lvl="1"/>
            <a:r>
              <a:rPr lang="en-US" sz="1600" dirty="0" smtClean="0"/>
              <a:t>Change billing type</a:t>
            </a:r>
            <a:r>
              <a:rPr lang="en-US" sz="1600" dirty="0"/>
              <a:t> if </a:t>
            </a:r>
            <a:r>
              <a:rPr lang="en-US" sz="1600" dirty="0" smtClean="0"/>
              <a:t>necessary</a:t>
            </a:r>
          </a:p>
          <a:p>
            <a:pPr lvl="1"/>
            <a:r>
              <a:rPr lang="en-US" sz="1600" dirty="0" smtClean="0"/>
              <a:t>Apps, price=0: </a:t>
            </a:r>
            <a:r>
              <a:rPr lang="en-US" sz="1600" dirty="0" err="1" smtClean="0"/>
              <a:t>my.admin</a:t>
            </a:r>
            <a:endParaRPr lang="en-US" sz="1600" dirty="0" smtClean="0"/>
          </a:p>
          <a:p>
            <a:pPr lvl="1"/>
            <a:endParaRPr lang="en-US" sz="16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800600" y="838200"/>
            <a:ext cx="4191000" cy="579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Simpi</a:t>
            </a:r>
            <a:r>
              <a:rPr lang="en-US" sz="2000" dirty="0" smtClean="0"/>
              <a:t> Invoice</a:t>
            </a:r>
          </a:p>
          <a:p>
            <a:pPr lvl="1"/>
            <a:r>
              <a:rPr lang="en-US" sz="1600" dirty="0" smtClean="0"/>
              <a:t>Type: Credit Invoice (1)</a:t>
            </a:r>
          </a:p>
          <a:p>
            <a:pPr lvl="1"/>
            <a:r>
              <a:rPr lang="en-US" sz="1600" dirty="0" err="1" smtClean="0"/>
              <a:t>Simpi</a:t>
            </a:r>
            <a:r>
              <a:rPr lang="en-US" sz="1600" dirty="0" smtClean="0"/>
              <a:t>, No, Order, Description, Sent=1</a:t>
            </a:r>
          </a:p>
          <a:p>
            <a:pPr lvl="1"/>
            <a:r>
              <a:rPr lang="en-US" sz="1600" dirty="0" err="1" smtClean="0"/>
              <a:t>Ccy</a:t>
            </a:r>
            <a:r>
              <a:rPr lang="en-US" sz="1600" dirty="0"/>
              <a:t> </a:t>
            </a:r>
            <a:r>
              <a:rPr lang="en-US" sz="1600" dirty="0" smtClean="0"/>
              <a:t>= credit </a:t>
            </a:r>
            <a:r>
              <a:rPr lang="en-US" sz="1600" dirty="0" err="1" smtClean="0"/>
              <a:t>ccy</a:t>
            </a:r>
            <a:r>
              <a:rPr lang="en-US" sz="1600" dirty="0" smtClean="0"/>
              <a:t>, Amount  = 0</a:t>
            </a:r>
          </a:p>
          <a:p>
            <a:pPr lvl="1"/>
            <a:r>
              <a:rPr lang="en-US" sz="1600" dirty="0" smtClean="0"/>
              <a:t>Status: PAID (2)</a:t>
            </a:r>
          </a:p>
          <a:p>
            <a:r>
              <a:rPr lang="en-US" sz="2000" dirty="0" err="1" smtClean="0"/>
              <a:t>Simpi</a:t>
            </a:r>
            <a:r>
              <a:rPr lang="en-US" sz="2000" dirty="0" smtClean="0"/>
              <a:t> Credit</a:t>
            </a:r>
          </a:p>
          <a:p>
            <a:pPr lvl="1"/>
            <a:r>
              <a:rPr lang="en-US" sz="1600" dirty="0" smtClean="0"/>
              <a:t>Credit number &amp; </a:t>
            </a:r>
            <a:r>
              <a:rPr lang="en-US" sz="1600" dirty="0" err="1" smtClean="0"/>
              <a:t>alokasi</a:t>
            </a:r>
            <a:r>
              <a:rPr lang="en-US" sz="1600" dirty="0" smtClean="0"/>
              <a:t> </a:t>
            </a:r>
            <a:r>
              <a:rPr lang="en-US" sz="1600" dirty="0" err="1" smtClean="0"/>
              <a:t>sesuai</a:t>
            </a:r>
            <a:r>
              <a:rPr lang="en-US" sz="1600" dirty="0" smtClean="0"/>
              <a:t> order</a:t>
            </a:r>
          </a:p>
          <a:p>
            <a:pPr lvl="1"/>
            <a:r>
              <a:rPr lang="en-US" sz="1600" dirty="0" err="1" smtClean="0"/>
              <a:t>DateStart</a:t>
            </a:r>
            <a:r>
              <a:rPr lang="en-US" sz="1600" dirty="0" smtClean="0"/>
              <a:t>/</a:t>
            </a:r>
            <a:r>
              <a:rPr lang="en-US" sz="1600" dirty="0" err="1" smtClean="0"/>
              <a:t>GracePeriod</a:t>
            </a:r>
            <a:r>
              <a:rPr lang="en-US" sz="1600" dirty="0" smtClean="0"/>
              <a:t>: input (FM)</a:t>
            </a:r>
          </a:p>
          <a:p>
            <a:pPr lvl="1"/>
            <a:r>
              <a:rPr lang="en-US" sz="1600" dirty="0" err="1" smtClean="0"/>
              <a:t>DateStart</a:t>
            </a:r>
            <a:r>
              <a:rPr lang="en-US" sz="1600" dirty="0" smtClean="0"/>
              <a:t>/</a:t>
            </a:r>
            <a:r>
              <a:rPr lang="en-US" sz="1600" dirty="0" err="1" smtClean="0"/>
              <a:t>Graceperiod</a:t>
            </a:r>
            <a:r>
              <a:rPr lang="en-US" sz="1600" dirty="0" smtClean="0"/>
              <a:t>: 31/12/99 UH/I</a:t>
            </a:r>
          </a:p>
          <a:p>
            <a:pPr lvl="1"/>
            <a:r>
              <a:rPr lang="en-US" sz="1600" dirty="0" err="1" smtClean="0"/>
              <a:t>Aplikasi</a:t>
            </a:r>
            <a:r>
              <a:rPr lang="en-US" sz="1600" dirty="0" smtClean="0"/>
              <a:t> </a:t>
            </a:r>
            <a:r>
              <a:rPr lang="en-US" sz="1600" dirty="0" err="1" smtClean="0"/>
              <a:t>sesuai</a:t>
            </a:r>
            <a:r>
              <a:rPr lang="en-US" sz="1600" dirty="0" smtClean="0"/>
              <a:t> order: price = 0</a:t>
            </a:r>
          </a:p>
          <a:p>
            <a:pPr lvl="1"/>
            <a:r>
              <a:rPr lang="en-US" sz="1600" dirty="0" smtClean="0"/>
              <a:t>Service: TEMPLATE</a:t>
            </a:r>
          </a:p>
          <a:p>
            <a:r>
              <a:rPr lang="en-US" sz="2000" dirty="0" err="1" smtClean="0"/>
              <a:t>Akses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, menu </a:t>
            </a:r>
            <a:r>
              <a:rPr lang="en-US" sz="2000" dirty="0" err="1" smtClean="0"/>
              <a:t>dan</a:t>
            </a:r>
            <a:r>
              <a:rPr lang="en-US" sz="2000" dirty="0" smtClean="0"/>
              <a:t> report</a:t>
            </a:r>
          </a:p>
          <a:p>
            <a:r>
              <a:rPr lang="en-US" sz="2000" dirty="0" err="1" smtClean="0"/>
              <a:t>Akses</a:t>
            </a:r>
            <a:r>
              <a:rPr lang="en-US" sz="2000" dirty="0" smtClean="0"/>
              <a:t> portfolio (UH/I), client</a:t>
            </a:r>
          </a:p>
          <a:p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NEXT: </a:t>
            </a:r>
            <a:r>
              <a:rPr lang="en-US" sz="2000" b="1" dirty="0" err="1" smtClean="0">
                <a:solidFill>
                  <a:srgbClr val="FF0000"/>
                </a:solidFill>
              </a:rPr>
              <a:t>untuk</a:t>
            </a:r>
            <a:r>
              <a:rPr lang="en-US" sz="2000" b="1" dirty="0" smtClean="0">
                <a:solidFill>
                  <a:srgbClr val="FF0000"/>
                </a:solidFill>
              </a:rPr>
              <a:t> sales</a:t>
            </a:r>
          </a:p>
        </p:txBody>
      </p:sp>
    </p:spTree>
    <p:extLst>
      <p:ext uri="{BB962C8B-B14F-4D97-AF65-F5344CB8AC3E}">
        <p14:creationId xmlns:p14="http://schemas.microsoft.com/office/powerpoint/2010/main" val="106284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b="1" dirty="0" smtClean="0">
                <a:solidFill>
                  <a:srgbClr val="FF0000"/>
                </a:solidFill>
              </a:rPr>
              <a:t>Credit Add «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5791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2000" dirty="0" smtClean="0"/>
              <a:t>Event: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err="1" smtClean="0"/>
              <a:t>OrderCreditAddSubmit</a:t>
            </a:r>
            <a:r>
              <a:rPr lang="en-US" sz="1600" dirty="0"/>
              <a:t>	  : </a:t>
            </a:r>
            <a:r>
              <a:rPr lang="en-US" sz="1600" dirty="0" smtClean="0"/>
              <a:t>Credit add by client  entry via web</a:t>
            </a:r>
            <a:endParaRPr lang="en-US" sz="1600" dirty="0"/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err="1"/>
              <a:t>CancelOrderCreditAddSubmit</a:t>
            </a:r>
            <a:r>
              <a:rPr lang="en-US" sz="1600" dirty="0"/>
              <a:t>	  : Cancel order credit add via web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err="1" smtClean="0"/>
              <a:t>OrderCreditAddSubmitInvoice</a:t>
            </a:r>
            <a:r>
              <a:rPr lang="en-US" sz="1600" dirty="0" smtClean="0"/>
              <a:t>	  </a:t>
            </a:r>
            <a:r>
              <a:rPr lang="en-US" sz="1600" dirty="0"/>
              <a:t>: Sales generate invoice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err="1" smtClean="0"/>
              <a:t>OrderCreditAddInvoice</a:t>
            </a:r>
            <a:r>
              <a:rPr lang="en-US" sz="1600" dirty="0" smtClean="0"/>
              <a:t>	  : </a:t>
            </a:r>
            <a:r>
              <a:rPr lang="en-US" sz="1600" dirty="0"/>
              <a:t>Credit add </a:t>
            </a:r>
            <a:r>
              <a:rPr lang="en-US" sz="1600" dirty="0" smtClean="0"/>
              <a:t>by sales + generate invoice</a:t>
            </a:r>
            <a:endParaRPr lang="en-US" sz="1600" dirty="0"/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err="1"/>
              <a:t>CancelOrderCreditAddInvoice</a:t>
            </a:r>
            <a:r>
              <a:rPr lang="en-US" sz="1600" dirty="0"/>
              <a:t>	  : Cancel order credit add + invoice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err="1" smtClean="0"/>
              <a:t>OrderCreditAddPayment</a:t>
            </a:r>
            <a:r>
              <a:rPr lang="en-US" sz="1600" dirty="0" smtClean="0"/>
              <a:t>	  </a:t>
            </a:r>
            <a:r>
              <a:rPr lang="en-US" sz="1600" dirty="0"/>
              <a:t>: Sales </a:t>
            </a:r>
            <a:r>
              <a:rPr lang="en-US" sz="1600" dirty="0" smtClean="0"/>
              <a:t>entry payment + set credit</a:t>
            </a:r>
            <a:endParaRPr lang="en-US" sz="1600" dirty="0"/>
          </a:p>
          <a:p>
            <a:pPr marL="857250" lvl="1" indent="-457200">
              <a:buFont typeface="+mj-lt"/>
              <a:buAutoNum type="arabicPeriod"/>
            </a:pPr>
            <a:endParaRPr lang="en-US" sz="1600" dirty="0"/>
          </a:p>
          <a:p>
            <a:pPr marL="457200" indent="-457200">
              <a:buFont typeface="+mj-lt"/>
              <a:buAutoNum type="alphaUcPeriod"/>
            </a:pPr>
            <a:r>
              <a:rPr lang="en-US" sz="2000" dirty="0" smtClean="0"/>
              <a:t>Data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err="1" smtClean="0"/>
              <a:t>Simpi</a:t>
            </a:r>
            <a:r>
              <a:rPr lang="en-US" sz="1600" dirty="0" smtClean="0"/>
              <a:t> Order,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err="1" smtClean="0"/>
              <a:t>Simpi</a:t>
            </a:r>
            <a:r>
              <a:rPr lang="en-US" sz="1600" dirty="0" smtClean="0"/>
              <a:t> Invoice,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err="1" smtClean="0"/>
              <a:t>Simpi</a:t>
            </a:r>
            <a:r>
              <a:rPr lang="en-US" sz="1600" dirty="0" smtClean="0"/>
              <a:t> Payment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err="1" smtClean="0"/>
              <a:t>Simpi</a:t>
            </a:r>
            <a:r>
              <a:rPr lang="en-US" sz="1600" dirty="0" smtClean="0"/>
              <a:t> Credit</a:t>
            </a:r>
          </a:p>
        </p:txBody>
      </p:sp>
    </p:spTree>
    <p:extLst>
      <p:ext uri="{BB962C8B-B14F-4D97-AF65-F5344CB8AC3E}">
        <p14:creationId xmlns:p14="http://schemas.microsoft.com/office/powerpoint/2010/main" val="366261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</a:rPr>
              <a:t>1. </a:t>
            </a:r>
            <a:r>
              <a:rPr lang="en-US" sz="2800" b="1" dirty="0" err="1">
                <a:solidFill>
                  <a:srgbClr val="FF0000"/>
                </a:solidFill>
              </a:rPr>
              <a:t>OrderCreditAddSubmit</a:t>
            </a:r>
            <a:r>
              <a:rPr lang="en-US" sz="2800" b="1" dirty="0">
                <a:solidFill>
                  <a:srgbClr val="FF0000"/>
                </a:solidFill>
              </a:rPr>
              <a:t> «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57912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Simpi</a:t>
            </a:r>
            <a:r>
              <a:rPr lang="en-US" sz="2000" dirty="0" smtClean="0"/>
              <a:t> Order: </a:t>
            </a:r>
          </a:p>
          <a:p>
            <a:pPr lvl="1"/>
            <a:r>
              <a:rPr lang="en-US" sz="1600" dirty="0" smtClean="0"/>
              <a:t>Master </a:t>
            </a:r>
            <a:r>
              <a:rPr lang="en-US" sz="1600" dirty="0" err="1" smtClean="0"/>
              <a:t>Simpi</a:t>
            </a:r>
            <a:r>
              <a:rPr lang="en-US" sz="1600" dirty="0" smtClean="0"/>
              <a:t>, Sales, Description, Credit, Date</a:t>
            </a:r>
          </a:p>
          <a:p>
            <a:pPr lvl="1"/>
            <a:r>
              <a:rPr lang="en-US" sz="1600" dirty="0" err="1" smtClean="0"/>
              <a:t>OrderType</a:t>
            </a:r>
            <a:r>
              <a:rPr lang="en-US" sz="1600" dirty="0" smtClean="0"/>
              <a:t>: CREDIT ADD (2)</a:t>
            </a:r>
          </a:p>
          <a:p>
            <a:pPr lvl="1"/>
            <a:r>
              <a:rPr lang="en-US" sz="1600" dirty="0" smtClean="0"/>
              <a:t>Status: SUBMIT (1)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52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</a:rPr>
              <a:t>2. </a:t>
            </a:r>
            <a:r>
              <a:rPr lang="en-US" sz="2800" b="1" dirty="0" err="1">
                <a:solidFill>
                  <a:srgbClr val="FF0000"/>
                </a:solidFill>
              </a:rPr>
              <a:t>CancelOrderCreditAddSubmit</a:t>
            </a:r>
            <a:r>
              <a:rPr lang="en-US" sz="2800" b="1" dirty="0">
                <a:solidFill>
                  <a:srgbClr val="FF0000"/>
                </a:solidFill>
              </a:rPr>
              <a:t> «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5791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Status </a:t>
            </a:r>
            <a:r>
              <a:rPr lang="en-US" sz="2000" dirty="0" err="1" smtClean="0"/>
              <a:t>Simpi</a:t>
            </a:r>
            <a:r>
              <a:rPr lang="en-US" sz="2000" dirty="0" smtClean="0"/>
              <a:t> Order = CANCEL (5)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09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</a:rPr>
              <a:t>3. </a:t>
            </a:r>
            <a:r>
              <a:rPr lang="en-US" sz="2800" b="1" dirty="0" err="1">
                <a:solidFill>
                  <a:srgbClr val="FF0000"/>
                </a:solidFill>
              </a:rPr>
              <a:t>OrderCreditAddSubmitInvoice</a:t>
            </a:r>
            <a:r>
              <a:rPr lang="en-US" sz="2800" b="1" dirty="0">
                <a:solidFill>
                  <a:srgbClr val="FF0000"/>
                </a:solidFill>
              </a:rPr>
              <a:t> «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57912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Simpi</a:t>
            </a:r>
            <a:r>
              <a:rPr lang="en-US" sz="2000" dirty="0" smtClean="0"/>
              <a:t> </a:t>
            </a:r>
            <a:r>
              <a:rPr lang="en-US" sz="2000" dirty="0"/>
              <a:t>Order:  </a:t>
            </a:r>
          </a:p>
          <a:p>
            <a:pPr lvl="1"/>
            <a:r>
              <a:rPr lang="en-US" sz="1600" dirty="0"/>
              <a:t>Status: INVOICE (2)  </a:t>
            </a:r>
          </a:p>
          <a:p>
            <a:pPr lvl="1"/>
            <a:r>
              <a:rPr lang="en-US" sz="1600" dirty="0"/>
              <a:t>Credit Price &amp; </a:t>
            </a:r>
            <a:r>
              <a:rPr lang="en-US" sz="1600" dirty="0" err="1"/>
              <a:t>Ccy</a:t>
            </a:r>
            <a:r>
              <a:rPr lang="en-US" sz="1600" dirty="0"/>
              <a:t> + </a:t>
            </a:r>
            <a:r>
              <a:rPr lang="en-US" sz="1600" dirty="0" err="1"/>
              <a:t>alokasi</a:t>
            </a:r>
            <a:r>
              <a:rPr lang="en-US" sz="1600" dirty="0"/>
              <a:t> </a:t>
            </a:r>
            <a:r>
              <a:rPr lang="en-US" sz="1600" dirty="0" err="1" smtClean="0"/>
              <a:t>user|portfolio|client</a:t>
            </a:r>
            <a:endParaRPr lang="en-US" sz="1600" dirty="0"/>
          </a:p>
          <a:p>
            <a:r>
              <a:rPr lang="en-US" sz="2000" dirty="0" err="1" smtClean="0"/>
              <a:t>Simpi</a:t>
            </a:r>
            <a:r>
              <a:rPr lang="en-US" sz="2000" dirty="0" smtClean="0"/>
              <a:t> </a:t>
            </a:r>
            <a:r>
              <a:rPr lang="en-US" sz="2000" dirty="0"/>
              <a:t>Invoice</a:t>
            </a:r>
          </a:p>
          <a:p>
            <a:pPr lvl="1"/>
            <a:r>
              <a:rPr lang="en-US" sz="1600" dirty="0" err="1"/>
              <a:t>Simpi</a:t>
            </a:r>
            <a:r>
              <a:rPr lang="en-US" sz="1600" dirty="0"/>
              <a:t> | Order, ID, Type, No, Date, Description, </a:t>
            </a:r>
            <a:r>
              <a:rPr lang="en-US" sz="1600" dirty="0" err="1"/>
              <a:t>Ccy</a:t>
            </a:r>
            <a:r>
              <a:rPr lang="en-US" sz="1600" dirty="0"/>
              <a:t> &amp; Amount = Credit No* Credit Price</a:t>
            </a:r>
          </a:p>
          <a:p>
            <a:pPr lvl="1"/>
            <a:r>
              <a:rPr lang="en-US" sz="1600" dirty="0"/>
              <a:t>Status: WAIT FOR PAYMENT (1)</a:t>
            </a:r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1709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b="1" dirty="0" err="1" smtClean="0">
                <a:solidFill>
                  <a:srgbClr val="FF0000"/>
                </a:solidFill>
              </a:rPr>
              <a:t>Simpi</a:t>
            </a:r>
            <a:r>
              <a:rPr lang="en-US" sz="2800" b="1" dirty="0" smtClean="0">
                <a:solidFill>
                  <a:srgbClr val="FF0000"/>
                </a:solidFill>
              </a:rPr>
              <a:t> Type «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5791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err="1" smtClean="0"/>
              <a:t>Unitholder</a:t>
            </a:r>
            <a:r>
              <a:rPr lang="en-US" sz="2000" dirty="0" smtClean="0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Investor</a:t>
            </a: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n-US" sz="1600" dirty="0" err="1" smtClean="0"/>
              <a:t>Simpi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1 portfolio, </a:t>
            </a:r>
            <a:r>
              <a:rPr lang="en-US" sz="1600" dirty="0" err="1" smtClean="0"/>
              <a:t>dibedakan</a:t>
            </a:r>
            <a:r>
              <a:rPr lang="en-US" sz="1600" dirty="0" smtClean="0"/>
              <a:t> </a:t>
            </a:r>
            <a:r>
              <a:rPr lang="en-US" sz="1600" dirty="0" err="1" smtClean="0"/>
              <a:t>berdasarkan</a:t>
            </a:r>
            <a:r>
              <a:rPr lang="en-US" sz="1600" dirty="0" smtClean="0"/>
              <a:t> asset coverage</a:t>
            </a:r>
            <a:endParaRPr lang="en-US" sz="1600" dirty="0"/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Register new account </a:t>
            </a:r>
            <a:r>
              <a:rPr lang="en-US" sz="1600" dirty="0" smtClean="0">
                <a:sym typeface="Wingdings" pitchFamily="2" charset="2"/>
              </a:rPr>
              <a:t> approve free trial (until 31/12/2099)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sym typeface="Wingdings" pitchFamily="2" charset="2"/>
              </a:rPr>
              <a:t>Logon: transaction, dashboard, reporting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sym typeface="Wingdings" pitchFamily="2" charset="2"/>
              </a:rPr>
              <a:t>Forgot password: generate &amp; email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sym typeface="Wingdings" pitchFamily="2" charset="2"/>
              </a:rPr>
              <a:t>Upgrade: to investor, to Fund Manager</a:t>
            </a:r>
            <a:endParaRPr lang="en-US" sz="1600" dirty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Fund Manager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err="1" smtClean="0"/>
              <a:t>Simpi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multi portfolio (PAID APPLICATION)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Register new account </a:t>
            </a:r>
            <a:r>
              <a:rPr lang="en-US" sz="1600" dirty="0" smtClean="0">
                <a:sym typeface="Wingdings" pitchFamily="2" charset="2"/>
              </a:rPr>
              <a:t> free trial | invoice  payment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Individual Portfolio Manager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Sales Referral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Individual Wealth Manager (IWM aka IFA)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Sales Distributor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Securities Brokerage, Gold Trader, Car Dealer, Property Realtor</a:t>
            </a:r>
          </a:p>
        </p:txBody>
      </p:sp>
    </p:spTree>
    <p:extLst>
      <p:ext uri="{BB962C8B-B14F-4D97-AF65-F5344CB8AC3E}">
        <p14:creationId xmlns:p14="http://schemas.microsoft.com/office/powerpoint/2010/main" val="43165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 smtClean="0">
                <a:solidFill>
                  <a:srgbClr val="FF0000"/>
                </a:solidFill>
              </a:rPr>
              <a:t>4. </a:t>
            </a:r>
            <a:r>
              <a:rPr lang="en-US" sz="2800" b="1" dirty="0" err="1">
                <a:solidFill>
                  <a:srgbClr val="FF0000"/>
                </a:solidFill>
              </a:rPr>
              <a:t>OrderCreditAddInvoice</a:t>
            </a:r>
            <a:r>
              <a:rPr lang="en-US" sz="2800" b="1" dirty="0">
                <a:solidFill>
                  <a:srgbClr val="FF0000"/>
                </a:solidFill>
              </a:rPr>
              <a:t> «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57912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Simpi</a:t>
            </a:r>
            <a:r>
              <a:rPr lang="en-US" sz="2000" dirty="0" smtClean="0"/>
              <a:t> </a:t>
            </a:r>
            <a:r>
              <a:rPr lang="en-US" sz="2000" dirty="0"/>
              <a:t>Order:  </a:t>
            </a:r>
          </a:p>
          <a:p>
            <a:pPr lvl="1"/>
            <a:r>
              <a:rPr lang="en-US" sz="1600" dirty="0"/>
              <a:t>Master </a:t>
            </a:r>
            <a:r>
              <a:rPr lang="en-US" sz="1600" dirty="0" err="1"/>
              <a:t>Simpi</a:t>
            </a:r>
            <a:r>
              <a:rPr lang="en-US" sz="1600" dirty="0"/>
              <a:t>, Sales, Description, Credit, Date</a:t>
            </a:r>
          </a:p>
          <a:p>
            <a:pPr lvl="1"/>
            <a:r>
              <a:rPr lang="en-US" sz="1600" dirty="0" err="1"/>
              <a:t>OrderType</a:t>
            </a:r>
            <a:r>
              <a:rPr lang="en-US" sz="1600" dirty="0"/>
              <a:t>: CREDIT ADD (2)</a:t>
            </a:r>
          </a:p>
          <a:p>
            <a:pPr lvl="1"/>
            <a:r>
              <a:rPr lang="en-US" sz="1600" dirty="0" smtClean="0"/>
              <a:t>Status</a:t>
            </a:r>
            <a:r>
              <a:rPr lang="en-US" sz="1600" dirty="0"/>
              <a:t>: INVOICE (2)  </a:t>
            </a:r>
          </a:p>
          <a:p>
            <a:pPr lvl="1"/>
            <a:r>
              <a:rPr lang="en-US" sz="1600" dirty="0"/>
              <a:t>Credit Price &amp; </a:t>
            </a:r>
            <a:r>
              <a:rPr lang="en-US" sz="1600" dirty="0" err="1"/>
              <a:t>Ccy</a:t>
            </a:r>
            <a:r>
              <a:rPr lang="en-US" sz="1600" dirty="0"/>
              <a:t> + </a:t>
            </a:r>
            <a:r>
              <a:rPr lang="en-US" sz="1600" dirty="0" err="1"/>
              <a:t>alokasi</a:t>
            </a:r>
            <a:r>
              <a:rPr lang="en-US" sz="1600" dirty="0"/>
              <a:t> </a:t>
            </a:r>
            <a:r>
              <a:rPr lang="en-US" sz="1600" dirty="0" err="1"/>
              <a:t>user|portfolio|client</a:t>
            </a:r>
            <a:endParaRPr lang="en-US" sz="1600" dirty="0"/>
          </a:p>
          <a:p>
            <a:r>
              <a:rPr lang="en-US" sz="2000" dirty="0" err="1"/>
              <a:t>Simpi</a:t>
            </a:r>
            <a:r>
              <a:rPr lang="en-US" sz="2000" dirty="0"/>
              <a:t> Invoice</a:t>
            </a:r>
          </a:p>
          <a:p>
            <a:pPr lvl="1"/>
            <a:r>
              <a:rPr lang="en-US" sz="1600" dirty="0" err="1"/>
              <a:t>Simpi</a:t>
            </a:r>
            <a:r>
              <a:rPr lang="en-US" sz="1600" dirty="0"/>
              <a:t> | Order, ID, Type, No, Date, Description, </a:t>
            </a:r>
            <a:r>
              <a:rPr lang="en-US" sz="1600" dirty="0" err="1"/>
              <a:t>Ccy</a:t>
            </a:r>
            <a:r>
              <a:rPr lang="en-US" sz="1600" dirty="0"/>
              <a:t> &amp; Amount = Credit No* Credit Price</a:t>
            </a:r>
          </a:p>
          <a:p>
            <a:pPr lvl="1"/>
            <a:r>
              <a:rPr lang="en-US" sz="1600" dirty="0"/>
              <a:t>Status: WAIT FOR PAYMENT (1)</a:t>
            </a:r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82021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 smtClean="0">
                <a:solidFill>
                  <a:srgbClr val="FF0000"/>
                </a:solidFill>
              </a:rPr>
              <a:t>5. </a:t>
            </a:r>
            <a:r>
              <a:rPr lang="en-US" sz="2800" b="1" dirty="0" err="1">
                <a:solidFill>
                  <a:srgbClr val="FF0000"/>
                </a:solidFill>
              </a:rPr>
              <a:t>CancelOrderCreditAddInvoice</a:t>
            </a:r>
            <a:r>
              <a:rPr lang="en-US" sz="2800" b="1" dirty="0">
                <a:solidFill>
                  <a:srgbClr val="FF0000"/>
                </a:solidFill>
              </a:rPr>
              <a:t> «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5791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Status </a:t>
            </a:r>
            <a:r>
              <a:rPr lang="en-US" sz="2000" dirty="0" err="1"/>
              <a:t>Simpi</a:t>
            </a:r>
            <a:r>
              <a:rPr lang="en-US" sz="2000" dirty="0"/>
              <a:t> Order = CANCEL (5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Status </a:t>
            </a:r>
            <a:r>
              <a:rPr lang="en-US" sz="2000" dirty="0" err="1" smtClean="0"/>
              <a:t>Simpi</a:t>
            </a:r>
            <a:r>
              <a:rPr lang="en-US" sz="2000" dirty="0" smtClean="0"/>
              <a:t> Invoice = CANCEL (3)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511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</a:rPr>
              <a:t>5. </a:t>
            </a:r>
            <a:r>
              <a:rPr lang="en-US" sz="2800" b="1" dirty="0" err="1">
                <a:solidFill>
                  <a:srgbClr val="FF0000"/>
                </a:solidFill>
              </a:rPr>
              <a:t>OrderCreditAddPayment</a:t>
            </a:r>
            <a:r>
              <a:rPr lang="en-US" sz="2800" b="1" dirty="0">
                <a:solidFill>
                  <a:srgbClr val="FF0000"/>
                </a:solidFill>
              </a:rPr>
              <a:t> «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5791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Status </a:t>
            </a:r>
            <a:r>
              <a:rPr lang="en-US" sz="2000" dirty="0" err="1"/>
              <a:t>Simpi</a:t>
            </a:r>
            <a:r>
              <a:rPr lang="en-US" sz="2000" dirty="0"/>
              <a:t> Order = </a:t>
            </a:r>
            <a:r>
              <a:rPr lang="en-US" sz="2000" dirty="0" smtClean="0"/>
              <a:t>PAID (3)</a:t>
            </a:r>
            <a:endParaRPr lang="en-US" sz="2000" dirty="0"/>
          </a:p>
          <a:p>
            <a:r>
              <a:rPr lang="en-US" sz="2000" dirty="0"/>
              <a:t>Status </a:t>
            </a:r>
            <a:r>
              <a:rPr lang="en-US" sz="2000" dirty="0" err="1"/>
              <a:t>Simpi</a:t>
            </a:r>
            <a:r>
              <a:rPr lang="en-US" sz="2000" dirty="0"/>
              <a:t> Invoice = </a:t>
            </a:r>
            <a:r>
              <a:rPr lang="en-US" sz="2000" dirty="0" smtClean="0"/>
              <a:t>PAID (2)</a:t>
            </a:r>
            <a:endParaRPr lang="en-US" sz="2000" dirty="0"/>
          </a:p>
          <a:p>
            <a:r>
              <a:rPr lang="en-US" sz="2000" dirty="0" err="1" smtClean="0"/>
              <a:t>Simpi</a:t>
            </a:r>
            <a:r>
              <a:rPr lang="en-US" sz="2000" dirty="0" smtClean="0"/>
              <a:t> </a:t>
            </a:r>
            <a:r>
              <a:rPr lang="en-US" sz="2000" dirty="0"/>
              <a:t>Payment: </a:t>
            </a:r>
            <a:r>
              <a:rPr lang="en-US" sz="2000" dirty="0" err="1" smtClean="0"/>
              <a:t>InvoiceID</a:t>
            </a:r>
            <a:r>
              <a:rPr lang="en-US" sz="2000" dirty="0" smtClean="0"/>
              <a:t>, Bank Information &amp; Payment</a:t>
            </a:r>
            <a:endParaRPr lang="en-US" sz="2000" dirty="0"/>
          </a:p>
          <a:p>
            <a:r>
              <a:rPr lang="en-US" sz="2000" dirty="0" err="1"/>
              <a:t>Simpi</a:t>
            </a:r>
            <a:r>
              <a:rPr lang="en-US" sz="2000" dirty="0"/>
              <a:t> </a:t>
            </a:r>
            <a:r>
              <a:rPr lang="en-US" sz="2000" dirty="0" smtClean="0"/>
              <a:t>Credit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616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b="1" dirty="0" smtClean="0">
                <a:solidFill>
                  <a:srgbClr val="FF0000"/>
                </a:solidFill>
              </a:rPr>
              <a:t>Unit Testing «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5791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/>
              <a:t>Client entry via web:				1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Sales Cancel Client entry			2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Sales Generate Invoice			3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 smtClean="0"/>
              <a:t>Sales set payment invoice		6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 smtClean="0"/>
              <a:t>Sales cancel client order &amp; invoice	5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Sales give free trial				7</a:t>
            </a:r>
            <a:endParaRPr lang="en-US" sz="2000" dirty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Sales </a:t>
            </a:r>
            <a:r>
              <a:rPr lang="en-US" sz="2000" dirty="0"/>
              <a:t>entry </a:t>
            </a:r>
            <a:r>
              <a:rPr lang="en-US" sz="2000" dirty="0" smtClean="0"/>
              <a:t>&amp; generate invoice</a:t>
            </a:r>
            <a:r>
              <a:rPr lang="en-US" sz="2000" dirty="0"/>
              <a:t>			</a:t>
            </a:r>
            <a:r>
              <a:rPr lang="en-US" sz="2000" dirty="0" smtClean="0"/>
              <a:t>4</a:t>
            </a:r>
            <a:endParaRPr lang="en-US" sz="2000" dirty="0"/>
          </a:p>
          <a:p>
            <a:pPr lvl="1">
              <a:buFont typeface="Wingdings" pitchFamily="2" charset="2"/>
              <a:buChar char="v"/>
            </a:pPr>
            <a:r>
              <a:rPr lang="en-US" sz="2000" dirty="0"/>
              <a:t>Sales </a:t>
            </a:r>
            <a:r>
              <a:rPr lang="en-US" sz="2000" dirty="0" smtClean="0"/>
              <a:t>cancel </a:t>
            </a:r>
            <a:r>
              <a:rPr lang="en-US" sz="2000" dirty="0"/>
              <a:t>			</a:t>
            </a:r>
            <a:r>
              <a:rPr lang="en-US" sz="2000" dirty="0" smtClean="0"/>
              <a:t>	5</a:t>
            </a:r>
            <a:endParaRPr lang="en-US" sz="2000" dirty="0"/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Sales set payment invoice</a:t>
            </a:r>
            <a:r>
              <a:rPr lang="en-US" sz="2000" dirty="0"/>
              <a:t>			</a:t>
            </a:r>
            <a:r>
              <a:rPr lang="en-US" sz="2000" dirty="0" smtClean="0"/>
              <a:t>6</a:t>
            </a:r>
            <a:endParaRPr lang="en-US" sz="2000" dirty="0"/>
          </a:p>
          <a:p>
            <a:pPr>
              <a:buFont typeface="Wingdings" pitchFamily="2" charset="2"/>
              <a:buChar char="v"/>
            </a:pPr>
            <a:r>
              <a:rPr lang="en-US" sz="2000" dirty="0"/>
              <a:t>Sales entry &amp; </a:t>
            </a:r>
            <a:r>
              <a:rPr lang="en-US" sz="2000" dirty="0" smtClean="0"/>
              <a:t>give free trial</a:t>
            </a:r>
            <a:r>
              <a:rPr lang="en-US" sz="2000" dirty="0"/>
              <a:t>			</a:t>
            </a:r>
            <a:r>
              <a:rPr lang="en-US" sz="2000" dirty="0" smtClean="0"/>
              <a:t>8</a:t>
            </a:r>
            <a:endParaRPr lang="en-US" sz="2000" dirty="0"/>
          </a:p>
          <a:p>
            <a:pPr marL="45720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5083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b="1" dirty="0" smtClean="0">
                <a:solidFill>
                  <a:srgbClr val="FF0000"/>
                </a:solidFill>
              </a:rPr>
              <a:t>Credit Add «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686800" cy="5287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Via web/client: </a:t>
            </a:r>
            <a:r>
              <a:rPr lang="en-US" sz="2000" dirty="0"/>
              <a:t>entry </a:t>
            </a:r>
            <a:r>
              <a:rPr lang="en-US" sz="2000" dirty="0" smtClean="0"/>
              <a:t>order (CREDIT ADD, </a:t>
            </a:r>
            <a:r>
              <a:rPr lang="en-US" sz="2000" dirty="0"/>
              <a:t>SUBMIT)</a:t>
            </a:r>
            <a:endParaRPr lang="en-US" sz="2000" dirty="0" smtClean="0"/>
          </a:p>
          <a:p>
            <a:r>
              <a:rPr lang="en-US" sz="2000" dirty="0" smtClean="0"/>
              <a:t>Via sales</a:t>
            </a:r>
            <a:r>
              <a:rPr lang="en-US" sz="2000" dirty="0"/>
              <a:t>: </a:t>
            </a:r>
            <a:endParaRPr lang="en-US" sz="2000" dirty="0" smtClean="0"/>
          </a:p>
          <a:p>
            <a:pPr lvl="1"/>
            <a:r>
              <a:rPr lang="en-US" sz="1600" dirty="0" smtClean="0"/>
              <a:t>SAVE: </a:t>
            </a:r>
            <a:r>
              <a:rPr lang="en-US" sz="1600" dirty="0"/>
              <a:t>entry order (CREDIT ADD, </a:t>
            </a:r>
            <a:r>
              <a:rPr lang="en-US" sz="1600" dirty="0" smtClean="0"/>
              <a:t>SUBMIT)</a:t>
            </a:r>
          </a:p>
          <a:p>
            <a:pPr lvl="1"/>
            <a:r>
              <a:rPr lang="en-US" sz="1600" dirty="0" smtClean="0"/>
              <a:t>INVOICE: entry order (CREDIT ADD, </a:t>
            </a:r>
            <a:r>
              <a:rPr lang="en-US" sz="1600" dirty="0"/>
              <a:t>INVOICE), </a:t>
            </a:r>
            <a:r>
              <a:rPr lang="en-US" sz="1600" dirty="0" smtClean="0"/>
              <a:t>invoice</a:t>
            </a:r>
          </a:p>
          <a:p>
            <a:r>
              <a:rPr lang="en-US" sz="2000" dirty="0"/>
              <a:t>LIST SIMPI ORDER </a:t>
            </a:r>
            <a:r>
              <a:rPr lang="en-US" sz="2000" dirty="0">
                <a:sym typeface="Wingdings" pitchFamily="2" charset="2"/>
              </a:rPr>
              <a:t> PROFILE </a:t>
            </a:r>
            <a:r>
              <a:rPr lang="en-US" sz="2000" dirty="0" smtClean="0">
                <a:sym typeface="Wingdings" pitchFamily="2" charset="2"/>
              </a:rPr>
              <a:t>(CREDIT ADD)</a:t>
            </a:r>
            <a:endParaRPr lang="en-US" sz="2000" dirty="0" smtClean="0"/>
          </a:p>
          <a:p>
            <a:r>
              <a:rPr lang="en-US" sz="2000" dirty="0" smtClean="0"/>
              <a:t>INVOICE</a:t>
            </a:r>
            <a:r>
              <a:rPr lang="en-US" sz="2000" dirty="0"/>
              <a:t>, </a:t>
            </a:r>
            <a:r>
              <a:rPr lang="en-US" sz="2000" dirty="0" err="1"/>
              <a:t>untuk</a:t>
            </a:r>
            <a:r>
              <a:rPr lang="en-US" sz="2000" dirty="0"/>
              <a:t> via web: order (INVOICE), invoice (amount = unit price * billing cycle</a:t>
            </a:r>
            <a:r>
              <a:rPr lang="en-US" sz="2000" dirty="0" smtClean="0"/>
              <a:t>), email invoice (WAIT PAYMENT)</a:t>
            </a:r>
            <a:endParaRPr lang="en-US" sz="2000" dirty="0"/>
          </a:p>
          <a:p>
            <a:r>
              <a:rPr lang="en-US" sz="2000" dirty="0"/>
              <a:t>RE-SEND, if order status = INVOICE </a:t>
            </a:r>
            <a:r>
              <a:rPr lang="en-US" sz="2000" dirty="0">
                <a:sym typeface="Wingdings" pitchFamily="2" charset="2"/>
              </a:rPr>
              <a:t> sent no = +</a:t>
            </a:r>
            <a:r>
              <a:rPr lang="en-US" sz="2000" dirty="0" smtClean="0">
                <a:sym typeface="Wingdings" pitchFamily="2" charset="2"/>
              </a:rPr>
              <a:t>1 (email RESEND)</a:t>
            </a:r>
            <a:endParaRPr lang="en-US" sz="2000" dirty="0">
              <a:sym typeface="Wingdings" pitchFamily="2" charset="2"/>
            </a:endParaRPr>
          </a:p>
          <a:p>
            <a:r>
              <a:rPr lang="en-US" sz="2000" dirty="0">
                <a:sym typeface="Wingdings" pitchFamily="2" charset="2"/>
              </a:rPr>
              <a:t>PAYMENT:  order (PAID), invoice (PAID), payment, </a:t>
            </a:r>
            <a:r>
              <a:rPr lang="en-US" sz="2000" dirty="0"/>
              <a:t>bill (credit = </a:t>
            </a:r>
            <a:r>
              <a:rPr lang="en-US" sz="2000" dirty="0" smtClean="0"/>
              <a:t>+a), </a:t>
            </a:r>
            <a:r>
              <a:rPr lang="en-US" sz="2000" dirty="0"/>
              <a:t>credit </a:t>
            </a:r>
            <a:r>
              <a:rPr lang="en-US" sz="2000" dirty="0" smtClean="0"/>
              <a:t>(+</a:t>
            </a:r>
            <a:r>
              <a:rPr lang="en-US" sz="2000" dirty="0" err="1" smtClean="0"/>
              <a:t>a,+b,+c,+d</a:t>
            </a:r>
            <a:r>
              <a:rPr lang="en-US" sz="2000" dirty="0"/>
              <a:t>), </a:t>
            </a:r>
            <a:r>
              <a:rPr lang="en-US" sz="2000" dirty="0" smtClean="0"/>
              <a:t>valid </a:t>
            </a:r>
            <a:r>
              <a:rPr lang="en-US" sz="2000" dirty="0"/>
              <a:t>date=1 billing cycle of payment date, grace </a:t>
            </a:r>
            <a:r>
              <a:rPr lang="en-US" sz="2000" dirty="0" smtClean="0"/>
              <a:t>period=1BC+1W, email invoice (PAID)</a:t>
            </a:r>
            <a:endParaRPr lang="en-US" sz="2000" dirty="0">
              <a:sym typeface="Wingdings" pitchFamily="2" charset="2"/>
            </a:endParaRPr>
          </a:p>
          <a:p>
            <a:r>
              <a:rPr lang="en-US" sz="2000" dirty="0">
                <a:sym typeface="Wingdings" pitchFamily="2" charset="2"/>
              </a:rPr>
              <a:t>PAYMENT CONFIRMATION, via list of bank statement (1. upload bank statement, 2. automatic confirmation)</a:t>
            </a:r>
          </a:p>
          <a:p>
            <a:r>
              <a:rPr lang="en-US" sz="2000" dirty="0">
                <a:sym typeface="Wingdings" pitchFamily="2" charset="2"/>
              </a:rPr>
              <a:t>CANCEL: order status = </a:t>
            </a:r>
            <a:r>
              <a:rPr lang="en-US" sz="2000" dirty="0" smtClean="0">
                <a:sym typeface="Wingdings" pitchFamily="2" charset="2"/>
              </a:rPr>
              <a:t>CANCEL, email invoice (PAYMENT FAILURE)</a:t>
            </a:r>
            <a:endParaRPr lang="en-US" sz="2000" dirty="0" smtClean="0"/>
          </a:p>
          <a:p>
            <a:pPr marL="804863" lvl="1" indent="-404813">
              <a:buFont typeface="Wingdings" pitchFamily="2" charset="2"/>
              <a:buChar char="§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2142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b="1" dirty="0" smtClean="0">
                <a:solidFill>
                  <a:srgbClr val="FF0000"/>
                </a:solidFill>
              </a:rPr>
              <a:t>Credit Remove «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686800" cy="5287963"/>
          </a:xfrm>
        </p:spPr>
        <p:txBody>
          <a:bodyPr>
            <a:normAutofit/>
          </a:bodyPr>
          <a:lstStyle/>
          <a:p>
            <a:r>
              <a:rPr lang="en-US" sz="2000" dirty="0"/>
              <a:t>Via </a:t>
            </a:r>
            <a:r>
              <a:rPr lang="en-US" sz="2000" dirty="0" smtClean="0"/>
              <a:t>web/client: </a:t>
            </a:r>
            <a:r>
              <a:rPr lang="en-US" sz="2000" dirty="0"/>
              <a:t>entry order (CREDIT </a:t>
            </a:r>
            <a:r>
              <a:rPr lang="en-US" sz="2000" dirty="0" smtClean="0"/>
              <a:t>REMOVE, </a:t>
            </a:r>
            <a:r>
              <a:rPr lang="en-US" sz="2000" dirty="0"/>
              <a:t>SUBMIT)</a:t>
            </a:r>
          </a:p>
          <a:p>
            <a:r>
              <a:rPr lang="en-US" sz="2000" dirty="0" smtClean="0"/>
              <a:t>Via sales</a:t>
            </a:r>
            <a:r>
              <a:rPr lang="en-US" sz="2000" dirty="0"/>
              <a:t>: entry order (CREDIT REMOVE, SUBMIT</a:t>
            </a:r>
            <a:r>
              <a:rPr lang="en-US" sz="2000" dirty="0" smtClean="0"/>
              <a:t>), INVOICE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ADD</a:t>
            </a:r>
          </a:p>
          <a:p>
            <a:r>
              <a:rPr lang="en-US" sz="2000" dirty="0"/>
              <a:t>LIST SIMPI ORDER </a:t>
            </a:r>
            <a:r>
              <a:rPr lang="en-US" sz="2000" dirty="0">
                <a:sym typeface="Wingdings" pitchFamily="2" charset="2"/>
              </a:rPr>
              <a:t> PROFILE </a:t>
            </a:r>
            <a:r>
              <a:rPr lang="en-US" sz="2000" dirty="0" smtClean="0">
                <a:sym typeface="Wingdings" pitchFamily="2" charset="2"/>
              </a:rPr>
              <a:t>(CREDIT REMOVE)</a:t>
            </a:r>
            <a:endParaRPr lang="en-US" sz="2000" dirty="0" smtClean="0"/>
          </a:p>
          <a:p>
            <a:r>
              <a:rPr lang="en-US" sz="2000" dirty="0" smtClean="0"/>
              <a:t>EXECUTE</a:t>
            </a:r>
            <a:r>
              <a:rPr lang="en-US" sz="2000" dirty="0"/>
              <a:t>: order status = EXECUTE, bill (-a), credit (-a, -b, -c, -d), email (ORDER EXECUTE)  </a:t>
            </a:r>
          </a:p>
          <a:p>
            <a:r>
              <a:rPr lang="en-US" sz="2000" dirty="0" smtClean="0"/>
              <a:t>APPROVE: order status = APPROVE,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diproses</a:t>
            </a:r>
            <a:r>
              <a:rPr lang="en-US" sz="2000" dirty="0" smtClean="0"/>
              <a:t> </a:t>
            </a:r>
            <a:r>
              <a:rPr lang="en-US" sz="2000" dirty="0" err="1" smtClean="0"/>
              <a:t>saat</a:t>
            </a:r>
            <a:r>
              <a:rPr lang="en-US" sz="2000" dirty="0" smtClean="0"/>
              <a:t> Billing Cycle, email (ORDER APPROVE)</a:t>
            </a:r>
          </a:p>
          <a:p>
            <a:r>
              <a:rPr lang="en-US" sz="2000" dirty="0" err="1" smtClean="0"/>
              <a:t>Cek</a:t>
            </a:r>
            <a:r>
              <a:rPr lang="en-US" sz="2000" dirty="0" smtClean="0"/>
              <a:t> &amp; Email: send email </a:t>
            </a:r>
            <a:r>
              <a:rPr lang="en-US" sz="2000" dirty="0" err="1" smtClean="0"/>
              <a:t>jika</a:t>
            </a:r>
            <a:r>
              <a:rPr lang="en-US" sz="2000" dirty="0" smtClean="0"/>
              <a:t> no of portfolio/user existing &amp; active &gt; no credit </a:t>
            </a:r>
            <a:r>
              <a:rPr lang="en-US" sz="2000" dirty="0" err="1" smtClean="0"/>
              <a:t>sisa</a:t>
            </a:r>
            <a:endParaRPr lang="en-US" sz="2000" dirty="0" smtClean="0"/>
          </a:p>
          <a:p>
            <a:r>
              <a:rPr lang="en-US" sz="2000" dirty="0" smtClean="0"/>
              <a:t>At BILLING CYCLE:</a:t>
            </a:r>
          </a:p>
          <a:p>
            <a:pPr lvl="1"/>
            <a:r>
              <a:rPr lang="en-US" sz="1600" dirty="0" smtClean="0"/>
              <a:t>OK: order status = EXECUTE</a:t>
            </a:r>
            <a:r>
              <a:rPr lang="en-US" sz="1600" dirty="0"/>
              <a:t> , bill (-a), credit (-a, -b, -c, -d), email (ORDER EXECUTE) </a:t>
            </a:r>
            <a:r>
              <a:rPr lang="en-US" sz="1600" dirty="0" smtClean="0"/>
              <a:t> THEN generate invoice by billing cycle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sisanya</a:t>
            </a:r>
            <a:r>
              <a:rPr lang="en-US" sz="1600" dirty="0" smtClean="0"/>
              <a:t> + send email INVOICE (WAIT PAYMENT)</a:t>
            </a:r>
          </a:p>
          <a:p>
            <a:pPr lvl="1"/>
            <a:r>
              <a:rPr lang="en-US" sz="1600" dirty="0" smtClean="0"/>
              <a:t>NOK: order status = REJECTED, send email </a:t>
            </a:r>
            <a:r>
              <a:rPr lang="en-US" sz="1600" dirty="0" err="1"/>
              <a:t>jika</a:t>
            </a:r>
            <a:r>
              <a:rPr lang="en-US" sz="1600" dirty="0"/>
              <a:t> no of portfolio/user existing &amp; active &gt; no credit </a:t>
            </a:r>
            <a:r>
              <a:rPr lang="en-US" sz="1600" dirty="0" err="1" smtClean="0"/>
              <a:t>sisa</a:t>
            </a:r>
            <a:endParaRPr lang="en-US" sz="1600" dirty="0" smtClean="0"/>
          </a:p>
          <a:p>
            <a:pPr marL="400050" lvl="1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7947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b="1" dirty="0" smtClean="0">
                <a:solidFill>
                  <a:srgbClr val="FF0000"/>
                </a:solidFill>
              </a:rPr>
              <a:t>Application Add «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686800" cy="5287963"/>
          </a:xfrm>
        </p:spPr>
        <p:txBody>
          <a:bodyPr>
            <a:normAutofit/>
          </a:bodyPr>
          <a:lstStyle/>
          <a:p>
            <a:r>
              <a:rPr lang="en-US" sz="2000" dirty="0"/>
              <a:t>Via web/client: entry order </a:t>
            </a:r>
            <a:r>
              <a:rPr lang="en-US" sz="2000" dirty="0" smtClean="0"/>
              <a:t>(APPLICATION </a:t>
            </a:r>
            <a:r>
              <a:rPr lang="en-US" sz="2000" dirty="0"/>
              <a:t>ADD, SUBMIT)</a:t>
            </a:r>
          </a:p>
          <a:p>
            <a:r>
              <a:rPr lang="en-US" sz="2000" dirty="0"/>
              <a:t>Via sales: </a:t>
            </a:r>
          </a:p>
          <a:p>
            <a:pPr lvl="1"/>
            <a:r>
              <a:rPr lang="en-US" sz="1600" dirty="0" smtClean="0"/>
              <a:t>SAVE: </a:t>
            </a:r>
            <a:r>
              <a:rPr lang="en-US" sz="1600" dirty="0"/>
              <a:t>entry order </a:t>
            </a:r>
            <a:r>
              <a:rPr lang="en-US" sz="1600" dirty="0" smtClean="0"/>
              <a:t>(</a:t>
            </a:r>
            <a:r>
              <a:rPr lang="en-US" sz="1600" dirty="0"/>
              <a:t>APPLICATION </a:t>
            </a:r>
            <a:r>
              <a:rPr lang="en-US" sz="1600" dirty="0" smtClean="0"/>
              <a:t>ADD</a:t>
            </a:r>
            <a:r>
              <a:rPr lang="en-US" sz="1600" dirty="0"/>
              <a:t>, SUBMIT)</a:t>
            </a:r>
          </a:p>
          <a:p>
            <a:pPr lvl="1"/>
            <a:r>
              <a:rPr lang="en-US" sz="1600" dirty="0"/>
              <a:t>INVOICE: entry order </a:t>
            </a:r>
            <a:r>
              <a:rPr lang="en-US" sz="1600" dirty="0" smtClean="0"/>
              <a:t>(</a:t>
            </a:r>
            <a:r>
              <a:rPr lang="en-US" sz="1600" dirty="0"/>
              <a:t>APPLICATION </a:t>
            </a:r>
            <a:r>
              <a:rPr lang="en-US" sz="1600" dirty="0" smtClean="0"/>
              <a:t>ADD</a:t>
            </a:r>
            <a:r>
              <a:rPr lang="en-US" sz="1600" dirty="0"/>
              <a:t>, INVOICE), invoice</a:t>
            </a:r>
          </a:p>
          <a:p>
            <a:r>
              <a:rPr lang="en-US" sz="2000" dirty="0"/>
              <a:t>LIST SIMPI ORDER </a:t>
            </a:r>
            <a:r>
              <a:rPr lang="en-US" sz="2000" dirty="0">
                <a:sym typeface="Wingdings" pitchFamily="2" charset="2"/>
              </a:rPr>
              <a:t> PROFILE 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dirty="0"/>
              <a:t>APPLICATION </a:t>
            </a:r>
            <a:r>
              <a:rPr lang="en-US" sz="2000" dirty="0" smtClean="0">
                <a:sym typeface="Wingdings" pitchFamily="2" charset="2"/>
              </a:rPr>
              <a:t>ADD</a:t>
            </a:r>
            <a:r>
              <a:rPr lang="en-US" sz="2000" dirty="0">
                <a:sym typeface="Wingdings" pitchFamily="2" charset="2"/>
              </a:rPr>
              <a:t>)</a:t>
            </a:r>
            <a:endParaRPr lang="en-US" sz="2000" dirty="0"/>
          </a:p>
          <a:p>
            <a:r>
              <a:rPr lang="en-US" sz="2000" dirty="0"/>
              <a:t>INVOICE, </a:t>
            </a:r>
            <a:r>
              <a:rPr lang="en-US" sz="2000" dirty="0" err="1"/>
              <a:t>untuk</a:t>
            </a:r>
            <a:r>
              <a:rPr lang="en-US" sz="2000" dirty="0"/>
              <a:t> via web: order (INVOICE), invoice (amount = unit price * billing cycle), email invoice (WAIT PAYMENT)</a:t>
            </a:r>
          </a:p>
          <a:p>
            <a:r>
              <a:rPr lang="en-US" sz="2000" dirty="0"/>
              <a:t>RE-SEND, if order status = INVOICE </a:t>
            </a:r>
            <a:r>
              <a:rPr lang="en-US" sz="2000" dirty="0">
                <a:sym typeface="Wingdings" pitchFamily="2" charset="2"/>
              </a:rPr>
              <a:t> sent no = +1 (email RESEND)</a:t>
            </a:r>
          </a:p>
          <a:p>
            <a:r>
              <a:rPr lang="en-US" sz="2000" dirty="0">
                <a:sym typeface="Wingdings" pitchFamily="2" charset="2"/>
              </a:rPr>
              <a:t>PAYMENT:  order (PAID), invoice (PAID), payment, </a:t>
            </a:r>
            <a:r>
              <a:rPr lang="en-US" sz="2000" dirty="0"/>
              <a:t>bill </a:t>
            </a:r>
            <a:r>
              <a:rPr lang="en-US" sz="2000" dirty="0" smtClean="0"/>
              <a:t>(application amount), </a:t>
            </a:r>
            <a:r>
              <a:rPr lang="en-US" sz="2000" dirty="0"/>
              <a:t>credit </a:t>
            </a:r>
            <a:r>
              <a:rPr lang="en-US" sz="2000" dirty="0" smtClean="0"/>
              <a:t>application, </a:t>
            </a:r>
            <a:r>
              <a:rPr lang="en-US" sz="2000" dirty="0"/>
              <a:t>email invoice (PAID)</a:t>
            </a:r>
            <a:endParaRPr lang="en-US" sz="2000" dirty="0">
              <a:sym typeface="Wingdings" pitchFamily="2" charset="2"/>
            </a:endParaRPr>
          </a:p>
          <a:p>
            <a:r>
              <a:rPr lang="en-US" sz="2000" dirty="0">
                <a:sym typeface="Wingdings" pitchFamily="2" charset="2"/>
              </a:rPr>
              <a:t>PAYMENT CONFIRMATION, via list of bank statement (1. upload bank statement, 2. automatic confirmation)</a:t>
            </a:r>
          </a:p>
          <a:p>
            <a:r>
              <a:rPr lang="en-US" sz="2000" dirty="0">
                <a:sym typeface="Wingdings" pitchFamily="2" charset="2"/>
              </a:rPr>
              <a:t>CANCEL: order status = </a:t>
            </a:r>
            <a:r>
              <a:rPr lang="en-US" sz="2000" dirty="0" smtClean="0">
                <a:sym typeface="Wingdings" pitchFamily="2" charset="2"/>
              </a:rPr>
              <a:t>CANCEL</a:t>
            </a:r>
            <a:endParaRPr lang="en-US" sz="2000" dirty="0" smtClean="0"/>
          </a:p>
          <a:p>
            <a:pPr marL="804863" lvl="1" indent="-404813">
              <a:buFont typeface="Wingdings" pitchFamily="2" charset="2"/>
              <a:buChar char="§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22660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b="1" dirty="0" smtClean="0">
                <a:solidFill>
                  <a:srgbClr val="FF0000"/>
                </a:solidFill>
              </a:rPr>
              <a:t>Application Remove «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686800" cy="5287963"/>
          </a:xfrm>
        </p:spPr>
        <p:txBody>
          <a:bodyPr>
            <a:normAutofit/>
          </a:bodyPr>
          <a:lstStyle/>
          <a:p>
            <a:r>
              <a:rPr lang="en-US" sz="2000" dirty="0"/>
              <a:t>Via web/client: entry order </a:t>
            </a:r>
            <a:r>
              <a:rPr lang="en-US" sz="2000" dirty="0" smtClean="0"/>
              <a:t>(APPLICATION </a:t>
            </a:r>
            <a:r>
              <a:rPr lang="en-US" sz="2000" dirty="0"/>
              <a:t>REMOVE, SUBMIT)</a:t>
            </a:r>
          </a:p>
          <a:p>
            <a:r>
              <a:rPr lang="en-US" sz="2000" dirty="0"/>
              <a:t>Via sales: entry order </a:t>
            </a:r>
            <a:r>
              <a:rPr lang="en-US" sz="2000" dirty="0" smtClean="0"/>
              <a:t>(</a:t>
            </a:r>
            <a:r>
              <a:rPr lang="en-US" sz="2000" dirty="0"/>
              <a:t>APPLICATION </a:t>
            </a:r>
            <a:r>
              <a:rPr lang="en-US" sz="2000" dirty="0" smtClean="0"/>
              <a:t>REMOVE</a:t>
            </a:r>
            <a:r>
              <a:rPr lang="en-US" sz="2000" dirty="0"/>
              <a:t>, SUBMIT), INVOICE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ADD</a:t>
            </a:r>
          </a:p>
          <a:p>
            <a:r>
              <a:rPr lang="en-US" sz="2000" dirty="0"/>
              <a:t>LIST SIMPI ORDER </a:t>
            </a:r>
            <a:r>
              <a:rPr lang="en-US" sz="2000" dirty="0">
                <a:sym typeface="Wingdings" pitchFamily="2" charset="2"/>
              </a:rPr>
              <a:t> PROFILE 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dirty="0"/>
              <a:t>APPLICATION </a:t>
            </a:r>
            <a:r>
              <a:rPr lang="en-US" sz="2000" dirty="0" smtClean="0">
                <a:sym typeface="Wingdings" pitchFamily="2" charset="2"/>
              </a:rPr>
              <a:t>REMOVE</a:t>
            </a:r>
            <a:r>
              <a:rPr lang="en-US" sz="2000" dirty="0">
                <a:sym typeface="Wingdings" pitchFamily="2" charset="2"/>
              </a:rPr>
              <a:t>)</a:t>
            </a:r>
            <a:endParaRPr lang="en-US" sz="2000" dirty="0"/>
          </a:p>
          <a:p>
            <a:r>
              <a:rPr lang="en-US" sz="2000" dirty="0"/>
              <a:t>EXECUTE: order status = EXECUTE, bill (-</a:t>
            </a:r>
            <a:r>
              <a:rPr lang="en-US" sz="2000" dirty="0" smtClean="0"/>
              <a:t>application amount), </a:t>
            </a:r>
            <a:r>
              <a:rPr lang="en-US" sz="2000" dirty="0"/>
              <a:t>credit </a:t>
            </a:r>
            <a:r>
              <a:rPr lang="en-US" sz="2000" dirty="0" smtClean="0"/>
              <a:t>application, </a:t>
            </a:r>
            <a:r>
              <a:rPr lang="en-US" sz="2000" dirty="0"/>
              <a:t>email (ORDER EXECUTE)  </a:t>
            </a:r>
          </a:p>
          <a:p>
            <a:r>
              <a:rPr lang="en-US" sz="2000" dirty="0"/>
              <a:t>APPROVE: order status = APPROVE,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diproses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Billing Cycle, email (ORDER APPROVE)</a:t>
            </a:r>
          </a:p>
          <a:p>
            <a:r>
              <a:rPr lang="en-US" sz="2000" dirty="0" smtClean="0"/>
              <a:t>At </a:t>
            </a:r>
            <a:r>
              <a:rPr lang="en-US" sz="2000" dirty="0"/>
              <a:t>BILLING </a:t>
            </a:r>
            <a:r>
              <a:rPr lang="en-US" sz="2000" dirty="0" smtClean="0"/>
              <a:t>CYCLE: </a:t>
            </a:r>
            <a:r>
              <a:rPr lang="en-US" sz="1600" dirty="0" smtClean="0"/>
              <a:t>order </a:t>
            </a:r>
            <a:r>
              <a:rPr lang="en-US" sz="1600" dirty="0"/>
              <a:t>status = EXECUTE , bill (-a), credit (-a, -b, -c, -d), email (ORDER EXECUTE)  THEN generate invoice by billing cycle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sisanya</a:t>
            </a:r>
            <a:r>
              <a:rPr lang="en-US" sz="1600" dirty="0"/>
              <a:t> + send email INVOICE (WAIT PAYMENT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6999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b="1" dirty="0" err="1" smtClean="0">
                <a:solidFill>
                  <a:srgbClr val="FF0000"/>
                </a:solidFill>
              </a:rPr>
              <a:t>Statpro</a:t>
            </a:r>
            <a:r>
              <a:rPr lang="en-US" sz="2800" b="1" dirty="0" smtClean="0">
                <a:solidFill>
                  <a:srgbClr val="FF0000"/>
                </a:solidFill>
              </a:rPr>
              <a:t> Add «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686800" cy="5287963"/>
          </a:xfrm>
        </p:spPr>
        <p:txBody>
          <a:bodyPr>
            <a:normAutofit/>
          </a:bodyPr>
          <a:lstStyle/>
          <a:p>
            <a:r>
              <a:rPr lang="en-US" sz="2000" dirty="0"/>
              <a:t>Via web/client: entry order </a:t>
            </a:r>
            <a:r>
              <a:rPr lang="en-US" sz="2000" dirty="0" smtClean="0"/>
              <a:t>(STATPRO </a:t>
            </a:r>
            <a:r>
              <a:rPr lang="en-US" sz="2000" dirty="0"/>
              <a:t>ADD, SUBMIT)</a:t>
            </a:r>
          </a:p>
          <a:p>
            <a:r>
              <a:rPr lang="en-US" sz="2000" dirty="0"/>
              <a:t>Via sales: </a:t>
            </a:r>
          </a:p>
          <a:p>
            <a:pPr lvl="1"/>
            <a:r>
              <a:rPr lang="en-US" sz="1600" dirty="0"/>
              <a:t>SAVE: entry order </a:t>
            </a:r>
            <a:r>
              <a:rPr lang="en-US" sz="1600" dirty="0" smtClean="0"/>
              <a:t>(</a:t>
            </a:r>
            <a:r>
              <a:rPr lang="en-US" sz="1600" dirty="0"/>
              <a:t>STATPRO </a:t>
            </a:r>
            <a:r>
              <a:rPr lang="en-US" sz="1600" dirty="0" smtClean="0"/>
              <a:t>ADD</a:t>
            </a:r>
            <a:r>
              <a:rPr lang="en-US" sz="1600" dirty="0"/>
              <a:t>, SUBMIT)</a:t>
            </a:r>
          </a:p>
          <a:p>
            <a:pPr lvl="1"/>
            <a:r>
              <a:rPr lang="en-US" sz="1600" dirty="0"/>
              <a:t>INVOICE: entry order </a:t>
            </a:r>
            <a:r>
              <a:rPr lang="en-US" sz="1600" dirty="0" smtClean="0"/>
              <a:t>(</a:t>
            </a:r>
            <a:r>
              <a:rPr lang="en-US" sz="1600" dirty="0"/>
              <a:t>STATPRO </a:t>
            </a:r>
            <a:r>
              <a:rPr lang="en-US" sz="1600" dirty="0" smtClean="0"/>
              <a:t>ADD</a:t>
            </a:r>
            <a:r>
              <a:rPr lang="en-US" sz="1600" dirty="0"/>
              <a:t>, INVOICE), invoice</a:t>
            </a:r>
          </a:p>
          <a:p>
            <a:r>
              <a:rPr lang="en-US" sz="2000" dirty="0"/>
              <a:t>LIST SIMPI ORDER </a:t>
            </a:r>
            <a:r>
              <a:rPr lang="en-US" sz="2000" dirty="0">
                <a:sym typeface="Wingdings" pitchFamily="2" charset="2"/>
              </a:rPr>
              <a:t> PROFILE 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dirty="0"/>
              <a:t>STATPRO </a:t>
            </a:r>
            <a:r>
              <a:rPr lang="en-US" sz="2000" dirty="0" smtClean="0">
                <a:sym typeface="Wingdings" pitchFamily="2" charset="2"/>
              </a:rPr>
              <a:t>ADD</a:t>
            </a:r>
            <a:r>
              <a:rPr lang="en-US" sz="2000" dirty="0">
                <a:sym typeface="Wingdings" pitchFamily="2" charset="2"/>
              </a:rPr>
              <a:t>)</a:t>
            </a:r>
            <a:endParaRPr lang="en-US" sz="2000" dirty="0"/>
          </a:p>
          <a:p>
            <a:r>
              <a:rPr lang="en-US" sz="2000" dirty="0"/>
              <a:t>INVOICE, </a:t>
            </a:r>
            <a:r>
              <a:rPr lang="en-US" sz="2000" dirty="0" err="1"/>
              <a:t>untuk</a:t>
            </a:r>
            <a:r>
              <a:rPr lang="en-US" sz="2000" dirty="0"/>
              <a:t> via web: order (INVOICE), invoice (amount = unit price * billing cycle), email invoice (WAIT PAYMENT)</a:t>
            </a:r>
          </a:p>
          <a:p>
            <a:r>
              <a:rPr lang="en-US" sz="2000" dirty="0"/>
              <a:t>RE-SEND, if order status = INVOICE </a:t>
            </a:r>
            <a:r>
              <a:rPr lang="en-US" sz="2000" dirty="0">
                <a:sym typeface="Wingdings" pitchFamily="2" charset="2"/>
              </a:rPr>
              <a:t> sent no = +1 (email RESEND)</a:t>
            </a:r>
          </a:p>
          <a:p>
            <a:r>
              <a:rPr lang="en-US" sz="2000" dirty="0">
                <a:sym typeface="Wingdings" pitchFamily="2" charset="2"/>
              </a:rPr>
              <a:t>PAYMENT:  order (PAID), invoice (PAID), payment, </a:t>
            </a:r>
            <a:r>
              <a:rPr lang="en-US" sz="2000" dirty="0"/>
              <a:t>bill </a:t>
            </a:r>
            <a:r>
              <a:rPr lang="en-US" sz="2000" dirty="0" smtClean="0"/>
              <a:t>(credit </a:t>
            </a:r>
            <a:r>
              <a:rPr lang="en-US" sz="2000" dirty="0" err="1" smtClean="0"/>
              <a:t>statpro</a:t>
            </a:r>
            <a:r>
              <a:rPr lang="en-US" sz="2000" dirty="0" smtClean="0"/>
              <a:t>), credit </a:t>
            </a:r>
            <a:r>
              <a:rPr lang="en-US" sz="2000" dirty="0" err="1" smtClean="0"/>
              <a:t>statpro</a:t>
            </a:r>
            <a:r>
              <a:rPr lang="en-US" sz="2000" dirty="0" smtClean="0"/>
              <a:t> portfolio, email </a:t>
            </a:r>
            <a:r>
              <a:rPr lang="en-US" sz="2000" dirty="0"/>
              <a:t>invoice (PAID)</a:t>
            </a:r>
            <a:endParaRPr lang="en-US" sz="2000" dirty="0">
              <a:sym typeface="Wingdings" pitchFamily="2" charset="2"/>
            </a:endParaRPr>
          </a:p>
          <a:p>
            <a:r>
              <a:rPr lang="en-US" sz="2000" dirty="0">
                <a:sym typeface="Wingdings" pitchFamily="2" charset="2"/>
              </a:rPr>
              <a:t>PAYMENT CONFIRMATION, via list of bank statement (1. upload bank statement, 2. automatic confirmation)</a:t>
            </a:r>
          </a:p>
          <a:p>
            <a:r>
              <a:rPr lang="en-US" sz="2000" dirty="0">
                <a:sym typeface="Wingdings" pitchFamily="2" charset="2"/>
              </a:rPr>
              <a:t>CANCEL: order status = </a:t>
            </a:r>
            <a:r>
              <a:rPr lang="en-US" sz="2000" dirty="0" smtClean="0">
                <a:sym typeface="Wingdings" pitchFamily="2" charset="2"/>
              </a:rPr>
              <a:t>CANCEL</a:t>
            </a:r>
          </a:p>
          <a:p>
            <a:r>
              <a:rPr lang="en-US" sz="2000" dirty="0" smtClean="0">
                <a:sym typeface="Wingdings" pitchFamily="2" charset="2"/>
              </a:rPr>
              <a:t>CLIENT via </a:t>
            </a:r>
            <a:r>
              <a:rPr lang="en-US" sz="2000" dirty="0" err="1" smtClean="0">
                <a:sym typeface="Wingdings" pitchFamily="2" charset="2"/>
              </a:rPr>
              <a:t>io.simpi</a:t>
            </a:r>
            <a:r>
              <a:rPr lang="en-US" sz="2000" dirty="0" smtClean="0">
                <a:sym typeface="Wingdings" pitchFamily="2" charset="2"/>
              </a:rPr>
              <a:t>-pro, maintain add/remove </a:t>
            </a:r>
            <a:r>
              <a:rPr lang="en-US" sz="2000" dirty="0" err="1" smtClean="0">
                <a:sym typeface="Wingdings" pitchFamily="2" charset="2"/>
              </a:rPr>
              <a:t>statpro</a:t>
            </a:r>
            <a:r>
              <a:rPr lang="en-US" sz="2000" dirty="0" smtClean="0">
                <a:sym typeface="Wingdings" pitchFamily="2" charset="2"/>
              </a:rPr>
              <a:t> portfolio</a:t>
            </a:r>
            <a:endParaRPr lang="en-US" sz="2000" dirty="0" smtClean="0"/>
          </a:p>
          <a:p>
            <a:pPr marL="804863" lvl="1" indent="-404813">
              <a:buFont typeface="Wingdings" pitchFamily="2" charset="2"/>
              <a:buChar char="§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2913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b="1" dirty="0" err="1" smtClean="0">
                <a:solidFill>
                  <a:srgbClr val="FF0000"/>
                </a:solidFill>
              </a:rPr>
              <a:t>Statpro</a:t>
            </a:r>
            <a:r>
              <a:rPr lang="en-US" sz="2800" b="1" dirty="0" smtClean="0">
                <a:solidFill>
                  <a:srgbClr val="FF0000"/>
                </a:solidFill>
              </a:rPr>
              <a:t> Remove «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686800" cy="5287963"/>
          </a:xfrm>
        </p:spPr>
        <p:txBody>
          <a:bodyPr>
            <a:normAutofit/>
          </a:bodyPr>
          <a:lstStyle/>
          <a:p>
            <a:r>
              <a:rPr lang="en-US" sz="2000" dirty="0"/>
              <a:t>Via web/client: entry order </a:t>
            </a:r>
            <a:r>
              <a:rPr lang="en-US" sz="2000" dirty="0" smtClean="0"/>
              <a:t>(STATPRO </a:t>
            </a:r>
            <a:r>
              <a:rPr lang="en-US" sz="2000" dirty="0"/>
              <a:t>REMOVE, SUBMIT)</a:t>
            </a:r>
          </a:p>
          <a:p>
            <a:r>
              <a:rPr lang="en-US" sz="2000" dirty="0"/>
              <a:t>Via sales: entry order </a:t>
            </a:r>
            <a:r>
              <a:rPr lang="en-US" sz="2000" dirty="0" smtClean="0"/>
              <a:t>(</a:t>
            </a:r>
            <a:r>
              <a:rPr lang="en-US" sz="2000" dirty="0"/>
              <a:t>STATPRO </a:t>
            </a:r>
            <a:r>
              <a:rPr lang="en-US" sz="2000" dirty="0" smtClean="0"/>
              <a:t>REMOVE</a:t>
            </a:r>
            <a:r>
              <a:rPr lang="en-US" sz="2000" dirty="0"/>
              <a:t>, SUBMIT), INVOICE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ADD</a:t>
            </a:r>
          </a:p>
          <a:p>
            <a:r>
              <a:rPr lang="en-US" sz="2000" dirty="0"/>
              <a:t>LIST SIMPI ORDER </a:t>
            </a:r>
            <a:r>
              <a:rPr lang="en-US" sz="2000" dirty="0">
                <a:sym typeface="Wingdings" pitchFamily="2" charset="2"/>
              </a:rPr>
              <a:t> PROFILE 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dirty="0"/>
              <a:t>STATPRO </a:t>
            </a:r>
            <a:r>
              <a:rPr lang="en-US" sz="2000" dirty="0" smtClean="0">
                <a:sym typeface="Wingdings" pitchFamily="2" charset="2"/>
              </a:rPr>
              <a:t>REMOVE</a:t>
            </a:r>
            <a:r>
              <a:rPr lang="en-US" sz="2000" dirty="0">
                <a:sym typeface="Wingdings" pitchFamily="2" charset="2"/>
              </a:rPr>
              <a:t>)</a:t>
            </a:r>
            <a:endParaRPr lang="en-US" sz="2000" dirty="0"/>
          </a:p>
          <a:p>
            <a:r>
              <a:rPr lang="en-US" sz="2000" dirty="0"/>
              <a:t>EXECUTE: order status = EXECUTE, bill (-a), credit (-a, -b, -c, -d), email (ORDER EXECUTE)  </a:t>
            </a:r>
          </a:p>
          <a:p>
            <a:r>
              <a:rPr lang="en-US" sz="2000" dirty="0"/>
              <a:t>APPROVE: order status = APPROVE,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diproses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Billing Cycle, email (ORDER APPROVE)</a:t>
            </a:r>
          </a:p>
          <a:p>
            <a:r>
              <a:rPr lang="en-US" sz="2000" dirty="0" err="1"/>
              <a:t>Cek</a:t>
            </a:r>
            <a:r>
              <a:rPr lang="en-US" sz="2000" dirty="0"/>
              <a:t> &amp; Email: send email </a:t>
            </a:r>
            <a:r>
              <a:rPr lang="en-US" sz="2000" dirty="0" err="1"/>
              <a:t>jika</a:t>
            </a:r>
            <a:r>
              <a:rPr lang="en-US" sz="2000" dirty="0"/>
              <a:t> no of </a:t>
            </a:r>
            <a:r>
              <a:rPr lang="en-US" sz="2000" dirty="0" smtClean="0"/>
              <a:t>portfolio </a:t>
            </a:r>
            <a:r>
              <a:rPr lang="en-US" sz="2000" dirty="0" err="1" smtClean="0"/>
              <a:t>statpro</a:t>
            </a:r>
            <a:r>
              <a:rPr lang="en-US" sz="2000" dirty="0" smtClean="0"/>
              <a:t> </a:t>
            </a:r>
            <a:r>
              <a:rPr lang="en-US" sz="2000" dirty="0"/>
              <a:t>&gt; no credit </a:t>
            </a:r>
            <a:r>
              <a:rPr lang="en-US" sz="2000" dirty="0" err="1"/>
              <a:t>sisa</a:t>
            </a:r>
            <a:endParaRPr lang="en-US" sz="2000" dirty="0"/>
          </a:p>
          <a:p>
            <a:r>
              <a:rPr lang="en-US" sz="2000" dirty="0"/>
              <a:t>At BILLING CYCLE:</a:t>
            </a:r>
          </a:p>
          <a:p>
            <a:pPr lvl="1"/>
            <a:r>
              <a:rPr lang="en-US" sz="1600" dirty="0"/>
              <a:t>OK: order status = EXECUTE , bill (-a), credit (-a, -b, -c, -d), email (ORDER EXECUTE)  THEN generate invoice by billing cycle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sisanya</a:t>
            </a:r>
            <a:r>
              <a:rPr lang="en-US" sz="1600" dirty="0"/>
              <a:t> + send email INVOICE (WAIT PAYMENT)</a:t>
            </a:r>
          </a:p>
          <a:p>
            <a:pPr lvl="1"/>
            <a:r>
              <a:rPr lang="en-US" sz="1600" dirty="0"/>
              <a:t>NOK: order status = REJECTED, send email </a:t>
            </a:r>
            <a:r>
              <a:rPr lang="en-US" sz="1600" dirty="0" err="1"/>
              <a:t>jika</a:t>
            </a:r>
            <a:r>
              <a:rPr lang="en-US" sz="1600" dirty="0"/>
              <a:t> no of portfolio/user existing &amp; active &gt; no credit </a:t>
            </a:r>
            <a:r>
              <a:rPr lang="en-US" sz="1600" dirty="0" err="1"/>
              <a:t>sisa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6985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b="1" dirty="0" smtClean="0">
                <a:solidFill>
                  <a:srgbClr val="FF0000"/>
                </a:solidFill>
              </a:rPr>
              <a:t>Structure Data «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4060209" cy="5791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Master </a:t>
            </a:r>
            <a:r>
              <a:rPr lang="en-US" sz="2000" dirty="0" err="1" smtClean="0"/>
              <a:t>Simpi</a:t>
            </a:r>
            <a:endParaRPr lang="en-US" sz="2000" dirty="0" smtClean="0"/>
          </a:p>
          <a:p>
            <a:pPr marL="914400" lvl="1" indent="-514350"/>
            <a:r>
              <a:rPr lang="en-US" sz="1600" dirty="0" smtClean="0"/>
              <a:t>Master </a:t>
            </a:r>
            <a:r>
              <a:rPr lang="en-US" sz="1600" dirty="0" err="1" smtClean="0"/>
              <a:t>Simpi</a:t>
            </a:r>
            <a:endParaRPr lang="en-US" sz="1600" dirty="0" smtClean="0"/>
          </a:p>
          <a:p>
            <a:pPr marL="914400" lvl="1" indent="-514350"/>
            <a:r>
              <a:rPr lang="en-US" sz="1600" dirty="0" err="1" smtClean="0"/>
              <a:t>Simpi</a:t>
            </a:r>
            <a:r>
              <a:rPr lang="en-US" sz="1600" dirty="0" smtClean="0"/>
              <a:t> User</a:t>
            </a:r>
          </a:p>
          <a:p>
            <a:pPr marL="914400" lvl="1" indent="-514350"/>
            <a:r>
              <a:rPr lang="en-US" sz="1600" dirty="0" err="1" smtClean="0"/>
              <a:t>Simpi</a:t>
            </a:r>
            <a:r>
              <a:rPr lang="en-US" sz="1600" dirty="0" smtClean="0"/>
              <a:t> Terminal</a:t>
            </a:r>
          </a:p>
          <a:p>
            <a:pPr marL="914400" lvl="1" indent="-514350"/>
            <a:r>
              <a:rPr lang="en-US" sz="1600" dirty="0" smtClean="0"/>
              <a:t>ID Template</a:t>
            </a:r>
          </a:p>
          <a:p>
            <a:r>
              <a:rPr lang="en-US" sz="2000" dirty="0" smtClean="0"/>
              <a:t>User Access</a:t>
            </a:r>
          </a:p>
          <a:p>
            <a:pPr lvl="1"/>
            <a:r>
              <a:rPr lang="en-US" sz="1600" dirty="0" err="1" smtClean="0"/>
              <a:t>Aplikasi</a:t>
            </a:r>
            <a:r>
              <a:rPr lang="en-US" sz="1600" dirty="0" smtClean="0"/>
              <a:t>, menu &amp; report</a:t>
            </a:r>
          </a:p>
          <a:p>
            <a:pPr lvl="1"/>
            <a:r>
              <a:rPr lang="en-US" sz="1600" dirty="0" smtClean="0"/>
              <a:t>portfolio</a:t>
            </a:r>
          </a:p>
          <a:p>
            <a:r>
              <a:rPr lang="en-US" sz="2000" dirty="0" err="1" smtClean="0"/>
              <a:t>Khusus</a:t>
            </a:r>
            <a:r>
              <a:rPr lang="en-US" sz="2000" dirty="0" smtClean="0"/>
              <a:t> </a:t>
            </a:r>
            <a:r>
              <a:rPr lang="en-US" sz="2000" dirty="0" err="1" smtClean="0"/>
              <a:t>unitholder</a:t>
            </a:r>
            <a:r>
              <a:rPr lang="en-US" sz="2000" dirty="0" smtClean="0"/>
              <a:t> &amp; investor</a:t>
            </a:r>
          </a:p>
          <a:p>
            <a:pPr marL="914400" lvl="1" indent="-514350"/>
            <a:r>
              <a:rPr lang="en-US" sz="1600" dirty="0" smtClean="0"/>
              <a:t>Master Portfolio, </a:t>
            </a:r>
          </a:p>
          <a:p>
            <a:pPr marL="914400" lvl="1" indent="-514350"/>
            <a:r>
              <a:rPr lang="en-US" sz="1600" dirty="0" smtClean="0"/>
              <a:t>Master Sales, </a:t>
            </a:r>
          </a:p>
          <a:p>
            <a:pPr marL="914400" lvl="1" indent="-514350"/>
            <a:r>
              <a:rPr lang="en-US" sz="1600" dirty="0" smtClean="0"/>
              <a:t>Master Client</a:t>
            </a:r>
          </a:p>
          <a:p>
            <a:pPr marL="914400" lvl="1" indent="-514350"/>
            <a:r>
              <a:rPr lang="en-US" sz="1600" dirty="0" smtClean="0"/>
              <a:t>Company +office, bank, deposit, broker, custodian, mi,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unik</a:t>
            </a:r>
            <a:r>
              <a:rPr lang="en-US" sz="1600" dirty="0" smtClean="0"/>
              <a:t> </a:t>
            </a:r>
            <a:r>
              <a:rPr lang="en-US" sz="1600" dirty="0" err="1" smtClean="0"/>
              <a:t>kode</a:t>
            </a:r>
            <a:r>
              <a:rPr lang="en-US" sz="1600" dirty="0" smtClean="0"/>
              <a:t> </a:t>
            </a:r>
            <a:r>
              <a:rPr lang="en-US" sz="1600" dirty="0" err="1" smtClean="0"/>
              <a:t>telah</a:t>
            </a:r>
            <a:r>
              <a:rPr lang="en-US" sz="1600" dirty="0" smtClean="0"/>
              <a:t> </a:t>
            </a:r>
            <a:r>
              <a:rPr lang="en-US" sz="1600" dirty="0" err="1" smtClean="0"/>
              <a:t>diatasi</a:t>
            </a:r>
            <a:r>
              <a:rPr lang="en-US" sz="1600" dirty="0" smtClean="0"/>
              <a:t> </a:t>
            </a:r>
            <a:r>
              <a:rPr lang="en-US" sz="1600" dirty="0" err="1" smtClean="0"/>
              <a:t>oleh</a:t>
            </a:r>
            <a:r>
              <a:rPr lang="en-US" sz="1600" dirty="0" smtClean="0"/>
              <a:t> </a:t>
            </a:r>
            <a:r>
              <a:rPr lang="en-US" sz="1600" dirty="0" err="1" smtClean="0"/>
              <a:t>IsPrivate</a:t>
            </a:r>
            <a:r>
              <a:rPr lang="en-US" sz="1600" dirty="0" smtClean="0"/>
              <a:t>=Y|N</a:t>
            </a:r>
          </a:p>
          <a:p>
            <a:pPr marL="400050" lvl="1" indent="0">
              <a:buNone/>
            </a:pPr>
            <a:endParaRPr lang="en-US" sz="16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97105" y="762000"/>
            <a:ext cx="4060209" cy="579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Simpi</a:t>
            </a:r>
            <a:r>
              <a:rPr lang="en-US" sz="2000" dirty="0" smtClean="0"/>
              <a:t> Credit</a:t>
            </a:r>
          </a:p>
          <a:p>
            <a:pPr marL="914400" lvl="1" indent="-514350"/>
            <a:r>
              <a:rPr lang="en-US" sz="1600" dirty="0" smtClean="0"/>
              <a:t>Credit</a:t>
            </a:r>
          </a:p>
          <a:p>
            <a:pPr marL="914400" lvl="1" indent="-514350"/>
            <a:r>
              <a:rPr lang="en-US" sz="1600" dirty="0" smtClean="0"/>
              <a:t>Credit Application</a:t>
            </a:r>
          </a:p>
          <a:p>
            <a:pPr marL="914400" lvl="1" indent="-514350"/>
            <a:r>
              <a:rPr lang="en-US" sz="1600" dirty="0" smtClean="0"/>
              <a:t>Credit </a:t>
            </a:r>
            <a:r>
              <a:rPr lang="en-US" sz="1600" dirty="0" err="1" smtClean="0"/>
              <a:t>Statpro</a:t>
            </a:r>
            <a:endParaRPr lang="en-US" sz="1600" dirty="0" smtClean="0"/>
          </a:p>
          <a:p>
            <a:pPr marL="914400" lvl="1" indent="-514350"/>
            <a:r>
              <a:rPr lang="en-US" sz="1600" dirty="0" smtClean="0"/>
              <a:t>Credit Service, Time, Portfolio</a:t>
            </a:r>
          </a:p>
          <a:p>
            <a:r>
              <a:rPr lang="en-US" sz="2000" dirty="0" err="1" smtClean="0"/>
              <a:t>Simpi</a:t>
            </a:r>
            <a:r>
              <a:rPr lang="en-US" sz="2000" dirty="0" smtClean="0"/>
              <a:t> Order</a:t>
            </a:r>
          </a:p>
          <a:p>
            <a:pPr marL="914400" lvl="1" indent="-514350"/>
            <a:r>
              <a:rPr lang="en-US" sz="1600" dirty="0" smtClean="0"/>
              <a:t>Order</a:t>
            </a:r>
          </a:p>
          <a:p>
            <a:pPr marL="914400" lvl="1" indent="-514350"/>
            <a:r>
              <a:rPr lang="en-US" sz="1600" dirty="0" smtClean="0"/>
              <a:t>Order Application</a:t>
            </a:r>
          </a:p>
          <a:p>
            <a:r>
              <a:rPr lang="en-US" sz="2000" dirty="0" err="1" smtClean="0"/>
              <a:t>Simpi</a:t>
            </a:r>
            <a:r>
              <a:rPr lang="en-US" sz="2000" dirty="0" smtClean="0"/>
              <a:t> Invoice</a:t>
            </a:r>
          </a:p>
          <a:p>
            <a:pPr marL="914400" lvl="1" indent="-514350"/>
            <a:r>
              <a:rPr lang="en-US" sz="1600" dirty="0" smtClean="0"/>
              <a:t>Invoice</a:t>
            </a:r>
          </a:p>
          <a:p>
            <a:pPr marL="914400" lvl="1" indent="-514350"/>
            <a:r>
              <a:rPr lang="en-US" sz="1600" dirty="0" smtClean="0"/>
              <a:t>Sent</a:t>
            </a:r>
          </a:p>
          <a:p>
            <a:pPr marL="914400" lvl="1" indent="-514350"/>
            <a:r>
              <a:rPr lang="en-US" sz="1600" dirty="0" smtClean="0"/>
              <a:t>Bank Statement</a:t>
            </a:r>
          </a:p>
          <a:p>
            <a:pPr marL="914400" lvl="1" indent="-514350"/>
            <a:r>
              <a:rPr lang="en-US" sz="1600" dirty="0" smtClean="0"/>
              <a:t>Payment</a:t>
            </a:r>
          </a:p>
          <a:p>
            <a:pPr marL="914400" lvl="1" indent="-514350">
              <a:buFont typeface="Wingdings" pitchFamily="2" charset="2"/>
              <a:buChar char="§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13285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b="1" dirty="0" smtClean="0">
                <a:solidFill>
                  <a:srgbClr val="FF0000"/>
                </a:solidFill>
              </a:rPr>
              <a:t>New Account «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5791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/>
              <a:t>Entry by client via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my (submit)</a:t>
            </a: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Invoice </a:t>
            </a:r>
            <a:r>
              <a:rPr lang="en-US" sz="1600" dirty="0"/>
              <a:t>: Sales generate invoice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Free Trial </a:t>
            </a:r>
            <a:r>
              <a:rPr lang="en-US" sz="1600" dirty="0"/>
              <a:t>: Sales give free </a:t>
            </a:r>
            <a:r>
              <a:rPr lang="en-US" sz="1600" dirty="0" smtClean="0"/>
              <a:t>trial + send </a:t>
            </a:r>
            <a:r>
              <a:rPr lang="en-US" sz="1600" dirty="0" err="1" smtClean="0"/>
              <a:t>simpi.token</a:t>
            </a:r>
            <a:endParaRPr lang="en-US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Cancel order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Entry by sales: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Invoice : Sales generate invoice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Free Trial : Sales give free trial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Cancel Invoice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Payment: </a:t>
            </a:r>
            <a:r>
              <a:rPr lang="en-US" sz="2000" dirty="0"/>
              <a:t>Sales </a:t>
            </a:r>
            <a:r>
              <a:rPr lang="en-US" sz="2000" dirty="0" smtClean="0"/>
              <a:t>entry payment + set credit</a:t>
            </a:r>
            <a:endParaRPr lang="en-US" sz="2000" dirty="0"/>
          </a:p>
          <a:p>
            <a:pPr marL="857250" lvl="1" indent="-457200">
              <a:buFont typeface="+mj-lt"/>
              <a:buAutoNum type="arabicPeriod"/>
            </a:pPr>
            <a:endParaRPr lang="en-US" sz="1600" dirty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Data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1600" dirty="0" smtClean="0"/>
              <a:t>Master </a:t>
            </a:r>
            <a:r>
              <a:rPr lang="en-US" sz="1600" dirty="0" err="1" smtClean="0"/>
              <a:t>Simpi</a:t>
            </a:r>
            <a:r>
              <a:rPr lang="en-US" sz="1600" dirty="0" smtClean="0"/>
              <a:t> &amp; </a:t>
            </a:r>
            <a:r>
              <a:rPr lang="en-US" sz="1600" dirty="0" err="1" smtClean="0"/>
              <a:t>Simpi</a:t>
            </a:r>
            <a:r>
              <a:rPr lang="en-US" sz="1600" dirty="0" smtClean="0"/>
              <a:t> User as Admin + </a:t>
            </a:r>
            <a:r>
              <a:rPr lang="en-US" sz="1600" dirty="0" err="1" smtClean="0"/>
              <a:t>simpiID</a:t>
            </a:r>
            <a:endParaRPr lang="en-US" sz="1600" dirty="0" smtClean="0"/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1600" dirty="0" err="1" smtClean="0"/>
              <a:t>Simpi</a:t>
            </a:r>
            <a:r>
              <a:rPr lang="en-US" sz="1600" dirty="0" smtClean="0"/>
              <a:t> Order, </a:t>
            </a:r>
            <a:r>
              <a:rPr lang="en-US" sz="1600" dirty="0" err="1" smtClean="0"/>
              <a:t>Simpi</a:t>
            </a:r>
            <a:r>
              <a:rPr lang="en-US" sz="1600" dirty="0" smtClean="0"/>
              <a:t> Invoice, </a:t>
            </a:r>
            <a:r>
              <a:rPr lang="en-US" sz="1600" dirty="0" err="1" smtClean="0"/>
              <a:t>Simpi</a:t>
            </a:r>
            <a:r>
              <a:rPr lang="en-US" sz="1600" dirty="0" smtClean="0"/>
              <a:t> Payment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1600" dirty="0" err="1" smtClean="0"/>
              <a:t>Simpi</a:t>
            </a:r>
            <a:r>
              <a:rPr lang="en-US" sz="1600" dirty="0" smtClean="0"/>
              <a:t> Credit + Default Apps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1600" dirty="0" smtClean="0"/>
              <a:t>Market Company, Office, Bank, Deposit, Custodian, MI, Counterpart, Sales, Client</a:t>
            </a:r>
          </a:p>
        </p:txBody>
      </p:sp>
    </p:spTree>
    <p:extLst>
      <p:ext uri="{BB962C8B-B14F-4D97-AF65-F5344CB8AC3E}">
        <p14:creationId xmlns:p14="http://schemas.microsoft.com/office/powerpoint/2010/main" val="363807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b="1" dirty="0" smtClean="0">
                <a:solidFill>
                  <a:srgbClr val="FF0000"/>
                </a:solidFill>
              </a:rPr>
              <a:t>New Account «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5791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/>
              <a:t>Master </a:t>
            </a:r>
            <a:r>
              <a:rPr lang="en-US" sz="2000" dirty="0" err="1" smtClean="0"/>
              <a:t>Simpi</a:t>
            </a:r>
            <a:endParaRPr lang="en-US" sz="2000" smtClean="0"/>
          </a:p>
          <a:p>
            <a:pPr lvl="1">
              <a:buFont typeface="Wingdings" pitchFamily="2" charset="2"/>
              <a:buChar char="§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2513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</a:rPr>
              <a:t>New Account «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5791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/>
              <a:t>Client entry via web:				1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Sales Cancel Client entry			2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Sales Generate Invoice			3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 smtClean="0"/>
              <a:t>Sales set payment invoice		6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 smtClean="0"/>
              <a:t>Sales cancel client order &amp; invoice	5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Sales give free trial				7</a:t>
            </a:r>
            <a:endParaRPr lang="en-US" sz="2000" dirty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Sales </a:t>
            </a:r>
            <a:r>
              <a:rPr lang="en-US" sz="2000" dirty="0"/>
              <a:t>entry </a:t>
            </a:r>
            <a:r>
              <a:rPr lang="en-US" sz="2000" dirty="0" smtClean="0"/>
              <a:t>&amp; generate invoice</a:t>
            </a:r>
            <a:r>
              <a:rPr lang="en-US" sz="2000" dirty="0"/>
              <a:t>			</a:t>
            </a:r>
            <a:r>
              <a:rPr lang="en-US" sz="2000" dirty="0" smtClean="0"/>
              <a:t>4</a:t>
            </a:r>
            <a:endParaRPr lang="en-US" sz="2000" dirty="0"/>
          </a:p>
          <a:p>
            <a:pPr lvl="1">
              <a:buFont typeface="Wingdings" pitchFamily="2" charset="2"/>
              <a:buChar char="v"/>
            </a:pPr>
            <a:r>
              <a:rPr lang="en-US" sz="2000" dirty="0"/>
              <a:t>Sales </a:t>
            </a:r>
            <a:r>
              <a:rPr lang="en-US" sz="2000" dirty="0" smtClean="0"/>
              <a:t>cancel </a:t>
            </a:r>
            <a:r>
              <a:rPr lang="en-US" sz="2000" dirty="0"/>
              <a:t>			</a:t>
            </a:r>
            <a:r>
              <a:rPr lang="en-US" sz="2000" dirty="0" smtClean="0"/>
              <a:t>	5</a:t>
            </a:r>
            <a:endParaRPr lang="en-US" sz="2000" dirty="0"/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Sales set payment invoice</a:t>
            </a:r>
            <a:r>
              <a:rPr lang="en-US" sz="2000" dirty="0"/>
              <a:t>			</a:t>
            </a:r>
            <a:r>
              <a:rPr lang="en-US" sz="2000" dirty="0" smtClean="0"/>
              <a:t>6</a:t>
            </a:r>
            <a:endParaRPr lang="en-US" sz="2000" dirty="0"/>
          </a:p>
          <a:p>
            <a:pPr>
              <a:buFont typeface="Wingdings" pitchFamily="2" charset="2"/>
              <a:buChar char="v"/>
            </a:pPr>
            <a:r>
              <a:rPr lang="en-US" sz="2000" dirty="0"/>
              <a:t>Sales entry &amp; </a:t>
            </a:r>
            <a:r>
              <a:rPr lang="en-US" sz="2000" dirty="0" smtClean="0"/>
              <a:t>give free trial</a:t>
            </a:r>
            <a:r>
              <a:rPr lang="en-US" sz="2000" dirty="0"/>
              <a:t>			</a:t>
            </a:r>
            <a:r>
              <a:rPr lang="en-US" sz="2000" dirty="0" smtClean="0"/>
              <a:t>8</a:t>
            </a:r>
            <a:endParaRPr lang="en-US" sz="2000" dirty="0"/>
          </a:p>
          <a:p>
            <a:pPr marL="45720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6225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</a:rPr>
              <a:t>8. </a:t>
            </a:r>
            <a:r>
              <a:rPr lang="en-US" sz="2800" b="1" dirty="0" err="1" smtClean="0">
                <a:solidFill>
                  <a:srgbClr val="FF0000"/>
                </a:solidFill>
              </a:rPr>
              <a:t>OrderNewAccountFreeTrial</a:t>
            </a:r>
            <a:r>
              <a:rPr lang="en-US" sz="2800" b="1" dirty="0" smtClean="0">
                <a:solidFill>
                  <a:srgbClr val="FF0000"/>
                </a:solidFill>
              </a:rPr>
              <a:t> (1) </a:t>
            </a:r>
            <a:r>
              <a:rPr lang="en-US" sz="2800" b="1" dirty="0">
                <a:solidFill>
                  <a:srgbClr val="FF0000"/>
                </a:solidFill>
              </a:rPr>
              <a:t>«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458200" cy="579120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Master </a:t>
            </a:r>
            <a:r>
              <a:rPr lang="en-US" sz="2000" dirty="0" err="1"/>
              <a:t>Simpi</a:t>
            </a:r>
            <a:r>
              <a:rPr lang="en-US" sz="2000" dirty="0"/>
              <a:t>: </a:t>
            </a:r>
          </a:p>
          <a:p>
            <a:pPr lvl="1"/>
            <a:r>
              <a:rPr lang="en-US" sz="1600" dirty="0" err="1"/>
              <a:t>Simpi</a:t>
            </a:r>
            <a:r>
              <a:rPr lang="en-US" sz="1600" dirty="0"/>
              <a:t> Type</a:t>
            </a:r>
          </a:p>
          <a:p>
            <a:pPr lvl="1"/>
            <a:r>
              <a:rPr lang="en-US" sz="1600" dirty="0"/>
              <a:t>Name full = short = admin user name, </a:t>
            </a:r>
          </a:p>
          <a:p>
            <a:pPr lvl="1"/>
            <a:r>
              <a:rPr lang="en-US" sz="1600" dirty="0"/>
              <a:t>Email = admin user login</a:t>
            </a:r>
          </a:p>
          <a:p>
            <a:pPr lvl="1"/>
            <a:r>
              <a:rPr lang="en-US" sz="1600" dirty="0"/>
              <a:t>address, PIC, phone = blank, </a:t>
            </a:r>
          </a:p>
          <a:p>
            <a:pPr lvl="1"/>
            <a:r>
              <a:rPr lang="en-US" sz="1600" dirty="0"/>
              <a:t>Country = </a:t>
            </a:r>
            <a:r>
              <a:rPr lang="en-US" sz="1600" dirty="0" err="1"/>
              <a:t>Ccy</a:t>
            </a:r>
            <a:r>
              <a:rPr lang="en-US" sz="1600" dirty="0"/>
              <a:t>, </a:t>
            </a:r>
            <a:endParaRPr lang="en-US" sz="1600" dirty="0" smtClean="0"/>
          </a:p>
          <a:p>
            <a:pPr lvl="1"/>
            <a:r>
              <a:rPr lang="en-US" sz="1600" dirty="0" err="1" smtClean="0"/>
              <a:t>XRate</a:t>
            </a:r>
            <a:r>
              <a:rPr lang="en-US" sz="1600" dirty="0" smtClean="0"/>
              <a:t>=1, Language=1</a:t>
            </a:r>
            <a:endParaRPr lang="en-US" sz="1600" dirty="0"/>
          </a:p>
          <a:p>
            <a:pPr lvl="1"/>
            <a:r>
              <a:rPr lang="en-US" sz="1600" dirty="0"/>
              <a:t>License Key:  auto generated 255 random</a:t>
            </a:r>
          </a:p>
          <a:p>
            <a:pPr lvl="1"/>
            <a:r>
              <a:rPr lang="en-US" sz="1600" dirty="0"/>
              <a:t>Sales = 1: re-assign by approval</a:t>
            </a:r>
          </a:p>
          <a:p>
            <a:pPr lvl="1"/>
            <a:r>
              <a:rPr lang="en-US" sz="1600" dirty="0"/>
              <a:t>status=ACTIVE (1</a:t>
            </a:r>
            <a:r>
              <a:rPr lang="en-US" sz="1600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Simpi</a:t>
            </a:r>
            <a:r>
              <a:rPr lang="en-US" sz="2000" dirty="0" smtClean="0"/>
              <a:t> </a:t>
            </a:r>
            <a:r>
              <a:rPr lang="en-US" sz="2000" dirty="0"/>
              <a:t>User: </a:t>
            </a:r>
          </a:p>
          <a:p>
            <a:pPr lvl="1"/>
            <a:r>
              <a:rPr lang="en-US" sz="1600" dirty="0" err="1"/>
              <a:t>UserID</a:t>
            </a:r>
            <a:r>
              <a:rPr lang="en-US" sz="1600" dirty="0"/>
              <a:t> as </a:t>
            </a:r>
            <a:r>
              <a:rPr lang="en-US" sz="1600" dirty="0" err="1"/>
              <a:t>simpi</a:t>
            </a:r>
            <a:r>
              <a:rPr lang="en-US" sz="1600" dirty="0"/>
              <a:t> </a:t>
            </a:r>
            <a:r>
              <a:rPr lang="en-US" sz="1600" dirty="0" err="1"/>
              <a:t>AdminID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User Login = </a:t>
            </a:r>
            <a:r>
              <a:rPr lang="en-US" sz="1600" dirty="0" err="1"/>
              <a:t>simpi</a:t>
            </a:r>
            <a:r>
              <a:rPr lang="en-US" sz="1600" dirty="0"/>
              <a:t> Email, </a:t>
            </a:r>
          </a:p>
          <a:p>
            <a:pPr lvl="1"/>
            <a:r>
              <a:rPr lang="en-US" sz="1600" dirty="0"/>
              <a:t>User Name = </a:t>
            </a:r>
            <a:r>
              <a:rPr lang="en-US" sz="1600" dirty="0" err="1"/>
              <a:t>simpi</a:t>
            </a:r>
            <a:r>
              <a:rPr lang="en-US" sz="1600" dirty="0"/>
              <a:t> Name full/short</a:t>
            </a:r>
          </a:p>
          <a:p>
            <a:pPr lvl="1"/>
            <a:r>
              <a:rPr lang="en-US" sz="1600" dirty="0"/>
              <a:t>User Initial, Title = blank</a:t>
            </a:r>
          </a:p>
          <a:p>
            <a:pPr lvl="1"/>
            <a:r>
              <a:rPr lang="en-US" sz="1600" dirty="0"/>
              <a:t>Status=ACTIVE (1)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Simpi</a:t>
            </a:r>
            <a:r>
              <a:rPr lang="en-US" sz="2000" dirty="0" smtClean="0"/>
              <a:t> </a:t>
            </a:r>
            <a:r>
              <a:rPr lang="en-US" sz="2000" dirty="0"/>
              <a:t>Terminal: MAC Address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51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</a:rPr>
              <a:t>8. </a:t>
            </a:r>
            <a:r>
              <a:rPr lang="en-US" sz="2800" b="1" dirty="0" err="1" smtClean="0">
                <a:solidFill>
                  <a:srgbClr val="FF0000"/>
                </a:solidFill>
              </a:rPr>
              <a:t>OrderNewAccountFreeTrial</a:t>
            </a:r>
            <a:r>
              <a:rPr lang="en-US" sz="2800" b="1" dirty="0" smtClean="0">
                <a:solidFill>
                  <a:srgbClr val="FF0000"/>
                </a:solidFill>
              </a:rPr>
              <a:t> (2) </a:t>
            </a:r>
            <a:r>
              <a:rPr lang="en-US" sz="2800" b="1" dirty="0">
                <a:solidFill>
                  <a:srgbClr val="FF0000"/>
                </a:solidFill>
              </a:rPr>
              <a:t>«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458200" cy="5791200"/>
          </a:xfrm>
        </p:spPr>
        <p:txBody>
          <a:bodyPr>
            <a:normAutofit/>
          </a:bodyPr>
          <a:lstStyle/>
          <a:p>
            <a:r>
              <a:rPr lang="en-US" sz="2000" dirty="0" err="1"/>
              <a:t>Simpi</a:t>
            </a:r>
            <a:r>
              <a:rPr lang="en-US" sz="2000" dirty="0"/>
              <a:t> Order: </a:t>
            </a:r>
          </a:p>
          <a:p>
            <a:pPr lvl="1"/>
            <a:r>
              <a:rPr lang="en-US" sz="1600" dirty="0"/>
              <a:t>Master </a:t>
            </a:r>
            <a:r>
              <a:rPr lang="en-US" sz="1600" dirty="0" err="1"/>
              <a:t>Simpi</a:t>
            </a:r>
            <a:r>
              <a:rPr lang="en-US" sz="1600" dirty="0"/>
              <a:t>, Description, </a:t>
            </a:r>
            <a:r>
              <a:rPr lang="en-US" sz="1600" dirty="0" smtClean="0"/>
              <a:t> Date</a:t>
            </a:r>
          </a:p>
          <a:p>
            <a:pPr lvl="1"/>
            <a:r>
              <a:rPr lang="en-US" sz="1600" dirty="0" smtClean="0"/>
              <a:t>Credit=1: UNITHOLDER (1), INVESTOR (2), IWM (5)</a:t>
            </a:r>
          </a:p>
          <a:p>
            <a:pPr lvl="1"/>
            <a:r>
              <a:rPr lang="en-US" sz="1600" dirty="0" smtClean="0"/>
              <a:t>Credit=input: others</a:t>
            </a:r>
            <a:endParaRPr lang="en-US" sz="1600" dirty="0"/>
          </a:p>
          <a:p>
            <a:pPr lvl="1"/>
            <a:r>
              <a:rPr lang="en-US" sz="1600" dirty="0"/>
              <a:t>Sales: Default (1), will re-assign on approval</a:t>
            </a:r>
          </a:p>
          <a:p>
            <a:pPr lvl="1"/>
            <a:r>
              <a:rPr lang="en-US" sz="1600" dirty="0" err="1"/>
              <a:t>OrderType</a:t>
            </a:r>
            <a:r>
              <a:rPr lang="en-US" sz="1600" dirty="0"/>
              <a:t>: NEW ACCOUNT (1)</a:t>
            </a:r>
          </a:p>
          <a:p>
            <a:pPr lvl="1"/>
            <a:r>
              <a:rPr lang="en-US" sz="1600" dirty="0"/>
              <a:t>Status: SUBMIT (1)</a:t>
            </a:r>
          </a:p>
          <a:p>
            <a:pPr lvl="1"/>
            <a:r>
              <a:rPr lang="en-US" sz="1600" dirty="0"/>
              <a:t>Credit </a:t>
            </a:r>
            <a:r>
              <a:rPr lang="en-US" sz="1600" dirty="0" err="1"/>
              <a:t>Ccy</a:t>
            </a:r>
            <a:r>
              <a:rPr lang="en-US" sz="1600" dirty="0"/>
              <a:t> = </a:t>
            </a:r>
            <a:r>
              <a:rPr lang="en-US" sz="1600" dirty="0" err="1"/>
              <a:t>simpi</a:t>
            </a:r>
            <a:r>
              <a:rPr lang="en-US" sz="1600" dirty="0"/>
              <a:t> </a:t>
            </a:r>
            <a:r>
              <a:rPr lang="en-US" sz="1600" dirty="0" err="1"/>
              <a:t>Ccy</a:t>
            </a:r>
            <a:endParaRPr lang="en-US" sz="1600" dirty="0"/>
          </a:p>
          <a:p>
            <a:pPr lvl="1"/>
            <a:r>
              <a:rPr lang="en-US" sz="1600" dirty="0" err="1"/>
              <a:t>BillingTypeID</a:t>
            </a:r>
            <a:r>
              <a:rPr lang="en-US" sz="1600" dirty="0"/>
              <a:t> = MONTHLY (1) </a:t>
            </a:r>
          </a:p>
          <a:p>
            <a:pPr lvl="1"/>
            <a:r>
              <a:rPr lang="en-US" sz="1600" dirty="0" err="1"/>
              <a:t>Lainnya</a:t>
            </a:r>
            <a:r>
              <a:rPr lang="en-US" sz="1600" dirty="0"/>
              <a:t> 0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kosong</a:t>
            </a:r>
            <a:endParaRPr lang="en-US" sz="1600" dirty="0"/>
          </a:p>
          <a:p>
            <a:pPr lvl="1"/>
            <a:r>
              <a:rPr lang="en-US" sz="1600" dirty="0"/>
              <a:t>Order Application: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registrasi</a:t>
            </a:r>
            <a:endParaRPr lang="en-US" sz="1600" dirty="0"/>
          </a:p>
          <a:p>
            <a:endParaRPr lang="en-US" sz="2000" dirty="0" smtClean="0"/>
          </a:p>
          <a:p>
            <a:r>
              <a:rPr lang="en-US" sz="2000" dirty="0" err="1" smtClean="0"/>
              <a:t>Validasi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r>
              <a:rPr lang="en-US" sz="1600" dirty="0" err="1"/>
              <a:t>simpiName</a:t>
            </a:r>
            <a:r>
              <a:rPr lang="en-US" sz="1600" dirty="0"/>
              <a:t> </a:t>
            </a:r>
            <a:r>
              <a:rPr lang="en-US" sz="1600" dirty="0" err="1"/>
              <a:t>unik</a:t>
            </a:r>
            <a:r>
              <a:rPr lang="en-US" sz="1600" dirty="0"/>
              <a:t> +CLOSE (not </a:t>
            </a:r>
            <a:r>
              <a:rPr lang="en-US" sz="1600" dirty="0" err="1" smtClean="0"/>
              <a:t>shortname</a:t>
            </a:r>
            <a:r>
              <a:rPr lang="en-US" sz="1600" dirty="0" smtClean="0"/>
              <a:t>)</a:t>
            </a:r>
            <a:endParaRPr lang="en-US" sz="1600" dirty="0"/>
          </a:p>
          <a:p>
            <a:pPr lvl="1"/>
            <a:r>
              <a:rPr lang="en-US" sz="1600" dirty="0"/>
              <a:t>Email </a:t>
            </a:r>
            <a:r>
              <a:rPr lang="en-US" sz="1600" dirty="0" err="1"/>
              <a:t>unik</a:t>
            </a:r>
            <a:r>
              <a:rPr lang="en-US" sz="1600" dirty="0"/>
              <a:t>, If exists &amp; close  =&gt; activate</a:t>
            </a:r>
          </a:p>
          <a:p>
            <a:pPr lvl="1"/>
            <a:r>
              <a:rPr lang="en-US" sz="1600" dirty="0"/>
              <a:t>Terminal </a:t>
            </a:r>
            <a:r>
              <a:rPr lang="en-US" sz="1600" dirty="0" err="1"/>
              <a:t>unik</a:t>
            </a:r>
            <a:endParaRPr lang="en-US" sz="1600" dirty="0"/>
          </a:p>
          <a:p>
            <a:pPr lvl="1"/>
            <a:r>
              <a:rPr lang="en-US" sz="1600" dirty="0"/>
              <a:t>Valid </a:t>
            </a:r>
            <a:r>
              <a:rPr lang="en-US" sz="1600" dirty="0" err="1"/>
              <a:t>simpi</a:t>
            </a:r>
            <a:r>
              <a:rPr lang="en-US" sz="1600" dirty="0"/>
              <a:t> type</a:t>
            </a:r>
          </a:p>
          <a:p>
            <a:pPr marL="57150" indent="0">
              <a:buNone/>
            </a:pPr>
            <a:endParaRPr lang="en-US" sz="2000" dirty="0"/>
          </a:p>
          <a:p>
            <a:endParaRPr lang="en-US" sz="20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9352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 smtClean="0">
                <a:solidFill>
                  <a:srgbClr val="FF0000"/>
                </a:solidFill>
              </a:rPr>
              <a:t>1. </a:t>
            </a:r>
            <a:r>
              <a:rPr lang="en-US" sz="2800" b="1" dirty="0" err="1" smtClean="0">
                <a:solidFill>
                  <a:srgbClr val="FF0000"/>
                </a:solidFill>
              </a:rPr>
              <a:t>OrderNewAccountSubmit</a:t>
            </a:r>
            <a:r>
              <a:rPr lang="en-US" sz="2800" b="1" dirty="0" smtClean="0">
                <a:solidFill>
                  <a:srgbClr val="FF0000"/>
                </a:solidFill>
              </a:rPr>
              <a:t> «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4038600" cy="5791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Master </a:t>
            </a:r>
            <a:r>
              <a:rPr lang="en-US" sz="2000" dirty="0" err="1" smtClean="0"/>
              <a:t>Simpi</a:t>
            </a:r>
            <a:r>
              <a:rPr lang="en-US" sz="2000" dirty="0" smtClean="0"/>
              <a:t>: </a:t>
            </a:r>
          </a:p>
          <a:p>
            <a:pPr lvl="1"/>
            <a:r>
              <a:rPr lang="en-US" sz="1600" dirty="0" err="1" smtClean="0"/>
              <a:t>Simpi</a:t>
            </a:r>
            <a:r>
              <a:rPr lang="en-US" sz="1600" dirty="0" smtClean="0"/>
              <a:t> Type</a:t>
            </a:r>
          </a:p>
          <a:p>
            <a:pPr lvl="1"/>
            <a:r>
              <a:rPr lang="en-US" sz="1600" dirty="0" smtClean="0"/>
              <a:t>Name full = short = admin user name, </a:t>
            </a:r>
          </a:p>
          <a:p>
            <a:pPr lvl="1"/>
            <a:r>
              <a:rPr lang="en-US" sz="1600" dirty="0" smtClean="0"/>
              <a:t>Email = admin user login</a:t>
            </a:r>
          </a:p>
          <a:p>
            <a:pPr lvl="1"/>
            <a:r>
              <a:rPr lang="en-US" sz="1600" dirty="0" smtClean="0"/>
              <a:t>address, PIC, phone = blank, </a:t>
            </a:r>
          </a:p>
          <a:p>
            <a:pPr lvl="1"/>
            <a:r>
              <a:rPr lang="en-US" sz="1600" dirty="0" smtClean="0"/>
              <a:t>Country = </a:t>
            </a:r>
            <a:r>
              <a:rPr lang="en-US" sz="1600" dirty="0" err="1" smtClean="0"/>
              <a:t>Ccy</a:t>
            </a:r>
            <a:r>
              <a:rPr lang="en-US" sz="1600" dirty="0" smtClean="0"/>
              <a:t>, </a:t>
            </a:r>
            <a:r>
              <a:rPr lang="en-US" sz="1600" dirty="0" err="1" smtClean="0"/>
              <a:t>XRate</a:t>
            </a:r>
            <a:r>
              <a:rPr lang="en-US" sz="1600" dirty="0" smtClean="0"/>
              <a:t>=1,Language=1</a:t>
            </a:r>
          </a:p>
          <a:p>
            <a:pPr lvl="1"/>
            <a:r>
              <a:rPr lang="en-US" sz="1600" dirty="0" smtClean="0"/>
              <a:t>License Key:  auto generated 255 rando</a:t>
            </a:r>
            <a:r>
              <a:rPr lang="en-US" sz="1600" dirty="0"/>
              <a:t>m</a:t>
            </a:r>
            <a:endParaRPr lang="en-US" sz="1600" dirty="0" smtClean="0"/>
          </a:p>
          <a:p>
            <a:pPr lvl="1"/>
            <a:r>
              <a:rPr lang="en-US" sz="1600" dirty="0" smtClean="0"/>
              <a:t>Sales = 1: </a:t>
            </a:r>
            <a:r>
              <a:rPr lang="en-US" sz="1600" dirty="0"/>
              <a:t>re-assign </a:t>
            </a:r>
            <a:r>
              <a:rPr lang="en-US" sz="1600" dirty="0" smtClean="0"/>
              <a:t>by approval</a:t>
            </a:r>
          </a:p>
          <a:p>
            <a:pPr lvl="1"/>
            <a:r>
              <a:rPr lang="en-US" sz="1600" dirty="0" smtClean="0"/>
              <a:t>status=ACTIVE (1)</a:t>
            </a:r>
          </a:p>
          <a:p>
            <a:r>
              <a:rPr lang="en-US" sz="2000" dirty="0" err="1" smtClean="0"/>
              <a:t>Simpi</a:t>
            </a:r>
            <a:r>
              <a:rPr lang="en-US" sz="2000" dirty="0" smtClean="0"/>
              <a:t> User: </a:t>
            </a:r>
          </a:p>
          <a:p>
            <a:pPr lvl="1"/>
            <a:r>
              <a:rPr lang="en-US" sz="1600" dirty="0" err="1" smtClean="0"/>
              <a:t>UserID</a:t>
            </a:r>
            <a:r>
              <a:rPr lang="en-US" sz="1600" dirty="0" smtClean="0"/>
              <a:t> as </a:t>
            </a:r>
            <a:r>
              <a:rPr lang="en-US" sz="1600" dirty="0" err="1" smtClean="0"/>
              <a:t>simpi</a:t>
            </a:r>
            <a:r>
              <a:rPr lang="en-US" sz="1600" dirty="0" smtClean="0"/>
              <a:t> </a:t>
            </a:r>
            <a:r>
              <a:rPr lang="en-US" sz="1600" dirty="0" err="1" smtClean="0"/>
              <a:t>AdminID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smtClean="0"/>
              <a:t>User Login = </a:t>
            </a:r>
            <a:r>
              <a:rPr lang="en-US" sz="1600" dirty="0" err="1" smtClean="0"/>
              <a:t>simpi</a:t>
            </a:r>
            <a:r>
              <a:rPr lang="en-US" sz="1600" dirty="0" smtClean="0"/>
              <a:t> Email, </a:t>
            </a:r>
          </a:p>
          <a:p>
            <a:pPr lvl="1"/>
            <a:r>
              <a:rPr lang="en-US" sz="1600" dirty="0" smtClean="0"/>
              <a:t>User Name = </a:t>
            </a:r>
            <a:r>
              <a:rPr lang="en-US" sz="1600" dirty="0" err="1" smtClean="0"/>
              <a:t>simpi</a:t>
            </a:r>
            <a:r>
              <a:rPr lang="en-US" sz="1600" dirty="0" smtClean="0"/>
              <a:t> Name full/short</a:t>
            </a:r>
          </a:p>
          <a:p>
            <a:pPr lvl="1"/>
            <a:r>
              <a:rPr lang="en-US" sz="1600" dirty="0" smtClean="0"/>
              <a:t>User Initial, Title = blank</a:t>
            </a:r>
          </a:p>
          <a:p>
            <a:pPr lvl="1"/>
            <a:r>
              <a:rPr lang="en-US" sz="1600" dirty="0" smtClean="0"/>
              <a:t>Status=ACTIVE (1)</a:t>
            </a:r>
          </a:p>
          <a:p>
            <a:r>
              <a:rPr lang="en-US" sz="2000" dirty="0" err="1" smtClean="0"/>
              <a:t>Simpi</a:t>
            </a:r>
            <a:r>
              <a:rPr lang="en-US" sz="2000" dirty="0" smtClean="0"/>
              <a:t> Terminal: MAC Address</a:t>
            </a:r>
          </a:p>
          <a:p>
            <a:endParaRPr lang="en-US" sz="1600" dirty="0" smtClean="0"/>
          </a:p>
          <a:p>
            <a:pPr marL="457200" lvl="1" indent="0">
              <a:buNone/>
            </a:pPr>
            <a:endParaRPr lang="en-US" sz="16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48200" y="838200"/>
            <a:ext cx="4038600" cy="579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Simpi</a:t>
            </a:r>
            <a:r>
              <a:rPr lang="en-US" sz="2000" dirty="0" smtClean="0"/>
              <a:t> Order: </a:t>
            </a:r>
          </a:p>
          <a:p>
            <a:pPr lvl="1"/>
            <a:r>
              <a:rPr lang="en-US" sz="1600" dirty="0" smtClean="0"/>
              <a:t>Master </a:t>
            </a:r>
            <a:r>
              <a:rPr lang="en-US" sz="1600" dirty="0" err="1" smtClean="0"/>
              <a:t>Simpi</a:t>
            </a:r>
            <a:r>
              <a:rPr lang="en-US" sz="1600" dirty="0" smtClean="0"/>
              <a:t>, Description, Credit, Date</a:t>
            </a:r>
          </a:p>
          <a:p>
            <a:pPr lvl="1"/>
            <a:r>
              <a:rPr lang="en-US" sz="1600" dirty="0" smtClean="0"/>
              <a:t>Sales: Default (1), will re-assign on approval</a:t>
            </a:r>
          </a:p>
          <a:p>
            <a:pPr lvl="1"/>
            <a:r>
              <a:rPr lang="en-US" sz="1600" dirty="0" err="1" smtClean="0"/>
              <a:t>OrderType</a:t>
            </a:r>
            <a:r>
              <a:rPr lang="en-US" sz="1600" dirty="0" smtClean="0"/>
              <a:t>: NEW ACCOUNT (1)</a:t>
            </a:r>
          </a:p>
          <a:p>
            <a:pPr lvl="1"/>
            <a:r>
              <a:rPr lang="en-US" sz="1600" dirty="0" smtClean="0"/>
              <a:t>Status: SUBMIT (1)</a:t>
            </a:r>
          </a:p>
          <a:p>
            <a:pPr lvl="1"/>
            <a:r>
              <a:rPr lang="en-US" sz="1600" dirty="0" smtClean="0"/>
              <a:t>Credit </a:t>
            </a:r>
            <a:r>
              <a:rPr lang="en-US" sz="1600" dirty="0" err="1" smtClean="0"/>
              <a:t>Ccy</a:t>
            </a:r>
            <a:r>
              <a:rPr lang="en-US" sz="1600" dirty="0" smtClean="0"/>
              <a:t> = </a:t>
            </a:r>
            <a:r>
              <a:rPr lang="en-US" sz="1600" dirty="0" err="1" smtClean="0"/>
              <a:t>simpi</a:t>
            </a:r>
            <a:r>
              <a:rPr lang="en-US" sz="1600" dirty="0" smtClean="0"/>
              <a:t> </a:t>
            </a:r>
            <a:r>
              <a:rPr lang="en-US" sz="1600" dirty="0" err="1" smtClean="0"/>
              <a:t>Ccy</a:t>
            </a:r>
            <a:endParaRPr lang="en-US" sz="1600" dirty="0" smtClean="0"/>
          </a:p>
          <a:p>
            <a:pPr lvl="1"/>
            <a:r>
              <a:rPr lang="en-US" sz="1600" dirty="0" err="1" smtClean="0"/>
              <a:t>BillingTypeID</a:t>
            </a:r>
            <a:r>
              <a:rPr lang="en-US" sz="1600" dirty="0" smtClean="0"/>
              <a:t> = MONTHLY (1) </a:t>
            </a:r>
          </a:p>
          <a:p>
            <a:pPr lvl="1"/>
            <a:r>
              <a:rPr lang="en-US" sz="1600" dirty="0" err="1" smtClean="0"/>
              <a:t>Lainnya</a:t>
            </a:r>
            <a:r>
              <a:rPr lang="en-US" sz="1600" dirty="0" smtClean="0"/>
              <a:t> 0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kosong</a:t>
            </a:r>
            <a:endParaRPr lang="en-US" sz="1600" dirty="0" smtClean="0"/>
          </a:p>
          <a:p>
            <a:pPr lvl="1"/>
            <a:r>
              <a:rPr lang="en-US" sz="1600" dirty="0" smtClean="0"/>
              <a:t>Order Application: </a:t>
            </a:r>
            <a:r>
              <a:rPr lang="en-US" sz="1600" dirty="0" err="1" smtClean="0"/>
              <a:t>sesuai</a:t>
            </a:r>
            <a:r>
              <a:rPr lang="en-US" sz="1600" dirty="0" smtClean="0"/>
              <a:t> </a:t>
            </a:r>
            <a:r>
              <a:rPr lang="en-US" sz="1600" dirty="0" err="1" smtClean="0"/>
              <a:t>registrasi</a:t>
            </a:r>
            <a:endParaRPr lang="en-US" sz="1600" dirty="0" smtClean="0"/>
          </a:p>
          <a:p>
            <a:r>
              <a:rPr lang="en-US" sz="2000" dirty="0" err="1" smtClean="0"/>
              <a:t>Validasi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r>
              <a:rPr lang="en-US" sz="1600" dirty="0" err="1" smtClean="0"/>
              <a:t>simpiName</a:t>
            </a:r>
            <a:r>
              <a:rPr lang="en-US" sz="1600" dirty="0" smtClean="0"/>
              <a:t> </a:t>
            </a:r>
            <a:r>
              <a:rPr lang="en-US" sz="1600" dirty="0" err="1" smtClean="0"/>
              <a:t>unik</a:t>
            </a:r>
            <a:r>
              <a:rPr lang="en-US" sz="1600" dirty="0" smtClean="0"/>
              <a:t> +CLOSE (not short)</a:t>
            </a:r>
          </a:p>
          <a:p>
            <a:pPr lvl="1"/>
            <a:r>
              <a:rPr lang="en-US" sz="1600" dirty="0" smtClean="0"/>
              <a:t>Email </a:t>
            </a:r>
            <a:r>
              <a:rPr lang="en-US" sz="1600" dirty="0" err="1" smtClean="0"/>
              <a:t>unik</a:t>
            </a:r>
            <a:r>
              <a:rPr lang="en-US" sz="1600" dirty="0" smtClean="0"/>
              <a:t>, If exists &amp; close  =&gt; activate</a:t>
            </a:r>
          </a:p>
          <a:p>
            <a:pPr lvl="1"/>
            <a:r>
              <a:rPr lang="en-US" sz="1600" dirty="0" smtClean="0"/>
              <a:t>Terminal </a:t>
            </a:r>
            <a:r>
              <a:rPr lang="en-US" sz="1600" dirty="0" err="1" smtClean="0"/>
              <a:t>unik</a:t>
            </a:r>
            <a:endParaRPr lang="en-US" sz="1600" dirty="0" smtClean="0"/>
          </a:p>
          <a:p>
            <a:pPr lvl="1"/>
            <a:r>
              <a:rPr lang="en-US" sz="1600" dirty="0" smtClean="0"/>
              <a:t>Valid </a:t>
            </a:r>
            <a:r>
              <a:rPr lang="en-US" sz="1600" dirty="0" err="1" smtClean="0"/>
              <a:t>simpi</a:t>
            </a:r>
            <a:r>
              <a:rPr lang="en-US" sz="1600" dirty="0" smtClean="0"/>
              <a:t> type</a:t>
            </a:r>
            <a:endParaRPr lang="en-US" sz="1600" dirty="0"/>
          </a:p>
          <a:p>
            <a:pPr marL="57150" indent="0">
              <a:buFont typeface="Arial" pitchFamily="34" charset="0"/>
              <a:buNone/>
            </a:pPr>
            <a:endParaRPr lang="en-US" sz="2000" dirty="0" smtClean="0"/>
          </a:p>
          <a:p>
            <a:pPr marL="57150" indent="0">
              <a:buFont typeface="Arial" pitchFamily="34" charset="0"/>
              <a:buNone/>
            </a:pPr>
            <a:r>
              <a:rPr lang="en-US" sz="2000" dirty="0" smtClean="0"/>
              <a:t>NEXT: </a:t>
            </a:r>
            <a:r>
              <a:rPr lang="en-US" sz="2000" dirty="0" err="1" smtClean="0"/>
              <a:t>untuk</a:t>
            </a:r>
            <a:r>
              <a:rPr lang="en-US" sz="2000" dirty="0" smtClean="0"/>
              <a:t> sales</a:t>
            </a:r>
          </a:p>
        </p:txBody>
      </p:sp>
    </p:spTree>
    <p:extLst>
      <p:ext uri="{BB962C8B-B14F-4D97-AF65-F5344CB8AC3E}">
        <p14:creationId xmlns:p14="http://schemas.microsoft.com/office/powerpoint/2010/main" val="175516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19363</TotalTime>
  <Words>2377</Words>
  <Application>Microsoft Office PowerPoint</Application>
  <PresentationFormat>On-screen Show (4:3)</PresentationFormat>
  <Paragraphs>354</Paragraphs>
  <Slides>29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TOC «</vt:lpstr>
      <vt:lpstr>Simpi Type «</vt:lpstr>
      <vt:lpstr>Structure Data «</vt:lpstr>
      <vt:lpstr>New Account «</vt:lpstr>
      <vt:lpstr>New Account «</vt:lpstr>
      <vt:lpstr>New Account «</vt:lpstr>
      <vt:lpstr>8. OrderNewAccountFreeTrial (1) «</vt:lpstr>
      <vt:lpstr>8. OrderNewAccountFreeTrial (2) «</vt:lpstr>
      <vt:lpstr>1. OrderNewAccountSubmit «</vt:lpstr>
      <vt:lpstr>2. CancelOrderNewAccountSubmit«</vt:lpstr>
      <vt:lpstr>3. OrderNewAccountSubmitInvoice «</vt:lpstr>
      <vt:lpstr>4. OrderNewAccountInvoice «</vt:lpstr>
      <vt:lpstr>5. CancelOrderNewAccountInvoice «</vt:lpstr>
      <vt:lpstr>6. OrderNewAccountPayment «</vt:lpstr>
      <vt:lpstr>7. OrderNewAccountSubmitFreeTrial «</vt:lpstr>
      <vt:lpstr>Credit Add «</vt:lpstr>
      <vt:lpstr>1. OrderCreditAddSubmit «</vt:lpstr>
      <vt:lpstr>2. CancelOrderCreditAddSubmit «</vt:lpstr>
      <vt:lpstr>3. OrderCreditAddSubmitInvoice «</vt:lpstr>
      <vt:lpstr>4. OrderCreditAddInvoice «</vt:lpstr>
      <vt:lpstr>5. CancelOrderCreditAddInvoice «</vt:lpstr>
      <vt:lpstr>5. OrderCreditAddPayment «</vt:lpstr>
      <vt:lpstr>Unit Testing «</vt:lpstr>
      <vt:lpstr>Credit Add «</vt:lpstr>
      <vt:lpstr>Credit Remove «</vt:lpstr>
      <vt:lpstr>Application Add «</vt:lpstr>
      <vt:lpstr>Application Remove «</vt:lpstr>
      <vt:lpstr>Statpro Add «</vt:lpstr>
      <vt:lpstr>Statpro Remove 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juna94</dc:creator>
  <cp:lastModifiedBy>lenovox220</cp:lastModifiedBy>
  <cp:revision>307</cp:revision>
  <cp:lastPrinted>2017-02-27T05:10:15Z</cp:lastPrinted>
  <dcterms:created xsi:type="dcterms:W3CDTF">2006-08-16T00:00:00Z</dcterms:created>
  <dcterms:modified xsi:type="dcterms:W3CDTF">2017-08-15T13:54:49Z</dcterms:modified>
</cp:coreProperties>
</file>