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91" r:id="rId4"/>
    <p:sldId id="292" r:id="rId5"/>
    <p:sldId id="293" r:id="rId6"/>
    <p:sldId id="294" r:id="rId7"/>
    <p:sldId id="295" r:id="rId8"/>
    <p:sldId id="288" r:id="rId9"/>
    <p:sldId id="289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3" autoAdjust="0"/>
    <p:restoredTop sz="91457" autoAdjust="0"/>
  </p:normalViewPr>
  <p:slideViewPr>
    <p:cSldViewPr snapToGrid="0" snapToObjects="1">
      <p:cViewPr varScale="1">
        <p:scale>
          <a:sx n="68" d="100"/>
          <a:sy n="68" d="100"/>
        </p:scale>
        <p:origin x="-82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4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03/01/2016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9491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03/01/2016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35368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237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8517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478367" y="2130426"/>
            <a:ext cx="11228917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478367" y="3886200"/>
            <a:ext cx="11228917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dirty="0" smtClean="0"/>
              <a:t>Formatvorlage des Untertitelmasters durch Klicken bearbeiten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8862484" y="6356351"/>
            <a:ext cx="2844800" cy="365125"/>
          </a:xfrm>
        </p:spPr>
        <p:txBody>
          <a:bodyPr lIns="0" rIns="0"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3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478367" y="6356351"/>
            <a:ext cx="7545917" cy="365125"/>
          </a:xfrm>
          <a:prstGeom prst="rect">
            <a:avLst/>
          </a:prstGeom>
        </p:spPr>
        <p:txBody>
          <a:bodyPr lIns="0" rIns="0"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Max Mustermann   BSEI/MSEI/MSPE</a:t>
            </a:r>
            <a:endParaRPr lang="de-DE"/>
          </a:p>
        </p:txBody>
      </p:sp>
      <p:pic>
        <p:nvPicPr>
          <p:cNvPr id="8" name="Picture 9" descr="TUMLogo_oZ_Vollfl_blau_RGB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5640" y="358776"/>
            <a:ext cx="681644" cy="360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Zwischen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478367" y="4176940"/>
            <a:ext cx="11228917" cy="1470025"/>
          </a:xfrm>
        </p:spPr>
        <p:txBody>
          <a:bodyPr/>
          <a:lstStyle>
            <a:lvl1pPr>
              <a:defRPr sz="2800" cap="all" baseline="0" smtClean="0"/>
            </a:lvl1pPr>
          </a:lstStyle>
          <a:p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478367" y="2253343"/>
            <a:ext cx="11228917" cy="1752600"/>
          </a:xfrm>
        </p:spPr>
        <p:txBody>
          <a:bodyPr anchor="b"/>
          <a:lstStyle>
            <a:lvl1pPr>
              <a:defRPr sz="2400" smtClean="0"/>
            </a:lvl1pPr>
          </a:lstStyle>
          <a:p>
            <a:r>
              <a:rPr lang="de-DE" noProof="0" dirty="0" smtClean="0"/>
              <a:t>Formatvorlage des Untertitelmasters durch Klicken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478367" y="6356351"/>
            <a:ext cx="7545917" cy="365125"/>
          </a:xfrm>
          <a:prstGeom prst="rect">
            <a:avLst/>
          </a:prstGeom>
        </p:spPr>
        <p:txBody>
          <a:bodyPr lIns="0" rIns="0"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Max Mustermann   BSEI/MSEI/MSPE</a:t>
            </a:r>
            <a:endParaRPr lang="de-DE"/>
          </a:p>
        </p:txBody>
      </p:sp>
      <p:pic>
        <p:nvPicPr>
          <p:cNvPr id="8" name="Picture 9" descr="TUMLogo_oZ_Vollfl_blau_RGB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5640" y="358776"/>
            <a:ext cx="681644" cy="360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704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742496"/>
            <a:ext cx="99024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368901"/>
            <a:ext cx="990388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11228917" cy="486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8862484" y="6356351"/>
            <a:ext cx="2844800" cy="365125"/>
          </a:xfrm>
        </p:spPr>
        <p:txBody>
          <a:bodyPr lIns="0" rIns="0"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478367" y="6356351"/>
            <a:ext cx="7545917" cy="365125"/>
          </a:xfrm>
          <a:prstGeom prst="rect">
            <a:avLst/>
          </a:prstGeom>
        </p:spPr>
        <p:txBody>
          <a:bodyPr lIns="0" rIns="0"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Max Mustermann   BSEI/MSEI/MSPE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368901"/>
            <a:ext cx="990388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11228917" cy="486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8862484" y="6356351"/>
            <a:ext cx="2844800" cy="365125"/>
          </a:xfrm>
        </p:spPr>
        <p:txBody>
          <a:bodyPr lIns="0" rIns="0"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478367" y="6356351"/>
            <a:ext cx="7545917" cy="365125"/>
          </a:xfrm>
          <a:prstGeom prst="rect">
            <a:avLst/>
          </a:prstGeom>
        </p:spPr>
        <p:txBody>
          <a:bodyPr lIns="0" rIns="0"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Max Mustermann   BSEI/MSEI/MSPE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362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00" y="1322158"/>
            <a:ext cx="5520000" cy="4860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 marL="452438" indent="-184150">
              <a:defRPr sz="1400"/>
            </a:lvl3pPr>
            <a:lvl4pPr marL="720725" indent="-177800">
              <a:defRPr sz="1400"/>
            </a:lvl4pPr>
            <a:lvl5pPr marL="984250" indent="-17621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323708"/>
            <a:ext cx="5520000" cy="4860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8367" y="742496"/>
            <a:ext cx="99024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8862484" y="6356351"/>
            <a:ext cx="2844800" cy="365125"/>
          </a:xfrm>
        </p:spPr>
        <p:txBody>
          <a:bodyPr lIns="0" rIns="0"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478367" y="6356351"/>
            <a:ext cx="7545917" cy="365125"/>
          </a:xfrm>
          <a:prstGeom prst="rect">
            <a:avLst/>
          </a:prstGeom>
        </p:spPr>
        <p:txBody>
          <a:bodyPr lIns="0" rIns="0"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Max Mustermann   BSEI/MSEI/MSPE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llender Inhalt">
    <p:bg>
      <p:bgPr>
        <a:solidFill>
          <a:schemeClr val="tx1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10721219" y="283030"/>
            <a:ext cx="1083733" cy="493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798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368901"/>
            <a:ext cx="990388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8367" y="1324051"/>
            <a:ext cx="11228917" cy="473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862484" y="6356351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33" name="Picture 9" descr="TUMLogo_oZ_Vollfl_blau_RGB"/>
          <p:cNvPicPr>
            <a:picLocks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025640" y="358776"/>
            <a:ext cx="681644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4" r:id="rId4"/>
    <p:sldLayoutId id="2147483652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Aerobatics on Commanded Paths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Cyber-</a:t>
            </a:r>
            <a:r>
              <a:rPr lang="de-DE" dirty="0" err="1" smtClean="0"/>
              <a:t>Physical</a:t>
            </a:r>
            <a:r>
              <a:rPr lang="de-DE" dirty="0"/>
              <a:t> </a:t>
            </a:r>
            <a:r>
              <a:rPr lang="de-DE" dirty="0" smtClean="0"/>
              <a:t>Systems</a:t>
            </a:r>
          </a:p>
          <a:p>
            <a:r>
              <a:rPr lang="de-DE" sz="2000" dirty="0" smtClean="0"/>
              <a:t>Project </a:t>
            </a:r>
            <a:r>
              <a:rPr lang="de-DE" sz="2000" dirty="0"/>
              <a:t>W</a:t>
            </a:r>
            <a:r>
              <a:rPr lang="de-DE" sz="2000" dirty="0" smtClean="0"/>
              <a:t>ork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600" dirty="0" err="1" smtClean="0"/>
              <a:t>Youlin</a:t>
            </a:r>
            <a:r>
              <a:rPr lang="de-DE" sz="1600" dirty="0" smtClean="0"/>
              <a:t> Gao, Anthony Blanc, Andreas </a:t>
            </a:r>
            <a:r>
              <a:rPr lang="de-DE" sz="1600" dirty="0" err="1" smtClean="0"/>
              <a:t>Bruckmeier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55600" lvl="1">
              <a:buFont typeface="Arial" pitchFamily="34" charset="0"/>
              <a:buChar char="•"/>
            </a:pPr>
            <a:r>
              <a:rPr lang="de-DE" sz="1800" dirty="0" smtClean="0"/>
              <a:t>…</a:t>
            </a:r>
          </a:p>
          <a:p>
            <a:pPr marL="355600" lvl="1">
              <a:buFont typeface="Arial" pitchFamily="34" charset="0"/>
              <a:buChar char="•"/>
            </a:pPr>
            <a:r>
              <a:rPr lang="de-DE" sz="1800" dirty="0" err="1" smtClean="0"/>
              <a:t>Control</a:t>
            </a:r>
            <a:r>
              <a:rPr lang="de-DE" sz="1800" dirty="0" smtClean="0"/>
              <a:t> </a:t>
            </a:r>
            <a:r>
              <a:rPr lang="de-DE" sz="1800" dirty="0" err="1" smtClean="0"/>
              <a:t>Structure</a:t>
            </a:r>
            <a:endParaRPr lang="de-DE" sz="1800" dirty="0" smtClean="0"/>
          </a:p>
          <a:p>
            <a:pPr marL="355600" lvl="1">
              <a:buFont typeface="Arial" pitchFamily="34" charset="0"/>
              <a:buChar char="•"/>
            </a:pPr>
            <a:r>
              <a:rPr lang="de-DE" sz="1800" dirty="0" smtClean="0"/>
              <a:t>…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3</a:t>
            </a:fld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224" y="3010486"/>
            <a:ext cx="10874060" cy="334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8"/>
          <p:cNvSpPr txBox="1">
            <a:spLocks/>
          </p:cNvSpPr>
          <p:nvPr/>
        </p:nvSpPr>
        <p:spPr bwMode="auto">
          <a:xfrm>
            <a:off x="478367" y="1324049"/>
            <a:ext cx="11228917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1" indent="-176213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dirty="0" err="1" smtClean="0">
                <a:latin typeface="+mn-lt"/>
                <a:cs typeface="+mn-cs"/>
              </a:rPr>
              <a:t>It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is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thought</a:t>
            </a:r>
            <a:r>
              <a:rPr lang="de-DE" sz="1400" dirty="0" smtClean="0">
                <a:latin typeface="+mn-lt"/>
                <a:cs typeface="+mn-cs"/>
              </a:rPr>
              <a:t>, </a:t>
            </a:r>
            <a:r>
              <a:rPr lang="de-DE" sz="1400" dirty="0" err="1" smtClean="0">
                <a:latin typeface="+mn-lt"/>
                <a:cs typeface="+mn-cs"/>
              </a:rPr>
              <a:t>that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</a:t>
            </a:r>
            <a:r>
              <a:rPr lang="de-DE" sz="1400" dirty="0" err="1" smtClean="0">
                <a:latin typeface="+mn-lt"/>
                <a:cs typeface="+mn-cs"/>
              </a:rPr>
              <a:t>rajectory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P</a:t>
            </a:r>
            <a:r>
              <a:rPr lang="de-DE" sz="1400" baseline="-25000" dirty="0" err="1" smtClean="0">
                <a:latin typeface="+mn-lt"/>
                <a:cs typeface="+mn-cs"/>
              </a:rPr>
              <a:t>des</a:t>
            </a:r>
            <a:r>
              <a:rPr lang="de-DE" sz="1400" dirty="0" smtClean="0">
                <a:latin typeface="+mn-lt"/>
                <a:cs typeface="+mn-cs"/>
              </a:rPr>
              <a:t> (</a:t>
            </a:r>
            <a:r>
              <a:rPr lang="de-DE" sz="1400" dirty="0" err="1" smtClean="0">
                <a:latin typeface="+mn-lt"/>
                <a:cs typeface="+mn-cs"/>
              </a:rPr>
              <a:t>t</a:t>
            </a:r>
            <a:r>
              <a:rPr lang="de-DE" sz="1400" baseline="-25000" dirty="0" err="1" smtClean="0">
                <a:latin typeface="+mn-lt"/>
                <a:cs typeface="+mn-cs"/>
              </a:rPr>
              <a:t>k</a:t>
            </a:r>
            <a:r>
              <a:rPr lang="de-DE" sz="1400" dirty="0" smtClean="0">
                <a:latin typeface="+mn-lt"/>
                <a:cs typeface="+mn-cs"/>
              </a:rPr>
              <a:t> ) </a:t>
            </a:r>
            <a:r>
              <a:rPr lang="de-DE" sz="1400" dirty="0" err="1" smtClean="0">
                <a:latin typeface="+mn-lt"/>
                <a:cs typeface="+mn-cs"/>
              </a:rPr>
              <a:t>is</a:t>
            </a:r>
            <a:r>
              <a:rPr lang="de-DE" sz="1400" dirty="0" smtClean="0">
                <a:latin typeface="+mn-lt"/>
                <a:cs typeface="+mn-cs"/>
              </a:rPr>
              <a:t> a </a:t>
            </a:r>
            <a:r>
              <a:rPr lang="de-DE" sz="1400" dirty="0" err="1" smtClean="0">
                <a:latin typeface="+mn-lt"/>
                <a:cs typeface="+mn-cs"/>
              </a:rPr>
              <a:t>function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of</a:t>
            </a:r>
            <a:r>
              <a:rPr lang="de-DE" sz="1400" dirty="0" smtClean="0">
                <a:latin typeface="+mn-lt"/>
                <a:cs typeface="+mn-cs"/>
              </a:rPr>
              <a:t> time, </a:t>
            </a:r>
            <a:r>
              <a:rPr lang="de-DE" sz="1400" dirty="0" err="1" smtClean="0">
                <a:latin typeface="+mn-lt"/>
                <a:cs typeface="+mn-cs"/>
              </a:rPr>
              <a:t>containing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position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and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implicitely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speed</a:t>
            </a:r>
            <a:r>
              <a:rPr lang="de-DE" sz="1400" dirty="0" smtClean="0">
                <a:latin typeface="+mn-lt"/>
                <a:cs typeface="+mn-cs"/>
              </a:rPr>
              <a:t>.</a:t>
            </a:r>
            <a:endParaRPr lang="de-DE" sz="1400" baseline="-25000" dirty="0" smtClean="0">
              <a:latin typeface="+mn-lt"/>
              <a:cs typeface="+mn-cs"/>
            </a:endParaRPr>
          </a:p>
          <a:p>
            <a:pPr marL="176213" lvl="1" indent="-176213" eaLnBrk="0" hangingPunct="0">
              <a:lnSpc>
                <a:spcPct val="125000"/>
              </a:lnSpc>
              <a:buFont typeface="Arial" pitchFamily="34" charset="0"/>
              <a:buChar char="•"/>
            </a:pPr>
            <a:r>
              <a:rPr lang="de-DE" sz="1400" dirty="0" smtClean="0">
                <a:latin typeface="+mn-lt"/>
                <a:cs typeface="+mn-cs"/>
              </a:rPr>
              <a:t>The </a:t>
            </a:r>
            <a:r>
              <a:rPr lang="de-DE" sz="1400" dirty="0" err="1" smtClean="0">
                <a:latin typeface="+mn-lt"/>
                <a:cs typeface="+mn-cs"/>
              </a:rPr>
              <a:t>desired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look-ahead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distance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L</a:t>
            </a:r>
            <a:r>
              <a:rPr lang="de-DE" sz="1400" baseline="-25000" dirty="0" err="1" smtClean="0">
                <a:latin typeface="+mn-lt"/>
                <a:cs typeface="+mn-cs"/>
              </a:rPr>
              <a:t>des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can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be</a:t>
            </a:r>
            <a:r>
              <a:rPr lang="de-DE" sz="1400" dirty="0" smtClean="0">
                <a:latin typeface="+mn-lt"/>
                <a:cs typeface="+mn-cs"/>
              </a:rPr>
              <a:t> a </a:t>
            </a:r>
            <a:r>
              <a:rPr lang="de-DE" sz="1400" dirty="0" err="1" smtClean="0">
                <a:latin typeface="+mn-lt"/>
                <a:cs typeface="+mn-cs"/>
              </a:rPr>
              <a:t>constant</a:t>
            </a:r>
            <a:r>
              <a:rPr lang="de-DE" sz="1400" dirty="0" smtClean="0">
                <a:latin typeface="+mn-lt"/>
                <a:cs typeface="+mn-cs"/>
              </a:rPr>
              <a:t> but also a </a:t>
            </a:r>
            <a:r>
              <a:rPr lang="de-DE" sz="1400" dirty="0" err="1" smtClean="0">
                <a:latin typeface="+mn-lt"/>
                <a:cs typeface="+mn-cs"/>
              </a:rPr>
              <a:t>function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of</a:t>
            </a:r>
            <a:r>
              <a:rPr lang="de-DE" sz="1400" dirty="0" smtClean="0">
                <a:latin typeface="+mn-lt"/>
                <a:cs typeface="+mn-cs"/>
              </a:rPr>
              <a:t> time </a:t>
            </a:r>
            <a:r>
              <a:rPr lang="de-DE" sz="1400" dirty="0" err="1" smtClean="0">
                <a:latin typeface="+mn-lt"/>
                <a:cs typeface="+mn-cs"/>
              </a:rPr>
              <a:t>or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even</a:t>
            </a:r>
            <a:r>
              <a:rPr lang="de-DE" sz="1400" dirty="0" smtClean="0">
                <a:latin typeface="+mn-lt"/>
                <a:cs typeface="+mn-cs"/>
              </a:rPr>
              <a:t> a </a:t>
            </a:r>
            <a:r>
              <a:rPr lang="de-DE" sz="1400" dirty="0" err="1" smtClean="0">
                <a:latin typeface="+mn-lt"/>
                <a:cs typeface="+mn-cs"/>
              </a:rPr>
              <a:t>function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of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trajectory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/>
              <a:t>P</a:t>
            </a:r>
            <a:r>
              <a:rPr lang="de-DE" sz="1400" baseline="-25000" dirty="0" err="1" smtClean="0"/>
              <a:t>des</a:t>
            </a:r>
            <a:r>
              <a:rPr lang="de-DE" sz="1400" dirty="0" smtClean="0"/>
              <a:t> (</a:t>
            </a:r>
            <a:r>
              <a:rPr lang="de-DE" sz="1400" dirty="0" err="1" smtClean="0"/>
              <a:t>t</a:t>
            </a:r>
            <a:r>
              <a:rPr lang="de-DE" sz="1400" baseline="-25000" dirty="0" err="1" smtClean="0"/>
              <a:t>k</a:t>
            </a:r>
            <a:r>
              <a:rPr lang="de-DE" sz="1400" dirty="0" smtClean="0"/>
              <a:t> ) </a:t>
            </a:r>
            <a:r>
              <a:rPr lang="de-DE" sz="1400" dirty="0" smtClean="0"/>
              <a:t>so </a:t>
            </a:r>
            <a:r>
              <a:rPr lang="de-DE" sz="1400" dirty="0" err="1" smtClean="0"/>
              <a:t>that</a:t>
            </a:r>
            <a:r>
              <a:rPr lang="de-DE" sz="1400" dirty="0" smtClean="0"/>
              <a:t> L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 smtClean="0"/>
              <a:t>always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optimal.</a:t>
            </a:r>
          </a:p>
          <a:p>
            <a:pPr marL="176213" lvl="1" indent="-176213" eaLnBrk="0" hangingPunct="0">
              <a:lnSpc>
                <a:spcPct val="125000"/>
              </a:lnSpc>
              <a:buFont typeface="Arial" pitchFamily="34" charset="0"/>
              <a:buChar char="•"/>
            </a:pPr>
            <a:r>
              <a:rPr lang="de-DE" sz="1400" dirty="0" smtClean="0">
                <a:latin typeface="+mn-lt"/>
                <a:cs typeface="+mn-cs"/>
              </a:rPr>
              <a:t>The </a:t>
            </a:r>
            <a:r>
              <a:rPr lang="de-DE" sz="1400" dirty="0" err="1" smtClean="0">
                <a:latin typeface="+mn-lt"/>
                <a:cs typeface="+mn-cs"/>
              </a:rPr>
              <a:t>speed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of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plane </a:t>
            </a:r>
            <a:r>
              <a:rPr lang="de-DE" sz="1400" dirty="0" err="1" smtClean="0">
                <a:latin typeface="+mn-lt"/>
                <a:cs typeface="+mn-cs"/>
              </a:rPr>
              <a:t>is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controlled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by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minimising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error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of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look-ahead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distance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el-GR" sz="1400" dirty="0" smtClean="0">
                <a:latin typeface="+mn-lt"/>
                <a:cs typeface="+mn-cs"/>
              </a:rPr>
              <a:t>Δ</a:t>
            </a:r>
            <a:r>
              <a:rPr lang="de-DE" sz="1400" dirty="0" smtClean="0">
                <a:latin typeface="+mn-lt"/>
                <a:cs typeface="+mn-cs"/>
              </a:rPr>
              <a:t>L </a:t>
            </a:r>
            <a:r>
              <a:rPr lang="de-DE" sz="1400" dirty="0" err="1" smtClean="0">
                <a:latin typeface="+mn-lt"/>
                <a:cs typeface="+mn-cs"/>
              </a:rPr>
              <a:t>with</a:t>
            </a:r>
            <a:r>
              <a:rPr lang="de-DE" sz="1400" dirty="0" smtClean="0">
                <a:latin typeface="+mn-lt"/>
                <a:cs typeface="+mn-cs"/>
              </a:rPr>
              <a:t> a PID-Controller </a:t>
            </a:r>
            <a:r>
              <a:rPr lang="de-DE" sz="1400" dirty="0" err="1" smtClean="0">
                <a:latin typeface="+mn-lt"/>
                <a:cs typeface="+mn-cs"/>
              </a:rPr>
              <a:t>which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steers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throttle</a:t>
            </a:r>
            <a:r>
              <a:rPr lang="de-DE" sz="1400" dirty="0" smtClean="0">
                <a:latin typeface="+mn-lt"/>
                <a:cs typeface="+mn-cs"/>
              </a:rPr>
              <a:t>.</a:t>
            </a:r>
          </a:p>
          <a:p>
            <a:pPr marL="176213" lvl="1" indent="-176213" eaLnBrk="0" hangingPunct="0">
              <a:lnSpc>
                <a:spcPct val="125000"/>
              </a:lnSpc>
              <a:buFont typeface="Arial" pitchFamily="34" charset="0"/>
              <a:buChar char="•"/>
            </a:pPr>
            <a:r>
              <a:rPr lang="de-DE" sz="1400" dirty="0" err="1" smtClean="0">
                <a:latin typeface="+mn-lt"/>
                <a:cs typeface="+mn-cs"/>
              </a:rPr>
              <a:t>Aileron</a:t>
            </a:r>
            <a:r>
              <a:rPr lang="de-DE" sz="1400" dirty="0" smtClean="0">
                <a:latin typeface="+mn-lt"/>
                <a:cs typeface="+mn-cs"/>
              </a:rPr>
              <a:t>, </a:t>
            </a:r>
            <a:r>
              <a:rPr lang="de-DE" sz="1400" dirty="0" err="1" smtClean="0">
                <a:latin typeface="+mn-lt"/>
                <a:cs typeface="+mn-cs"/>
              </a:rPr>
              <a:t>elevator</a:t>
            </a:r>
            <a:r>
              <a:rPr lang="de-DE" sz="1400" dirty="0" smtClean="0">
                <a:latin typeface="+mn-lt"/>
                <a:cs typeface="+mn-cs"/>
              </a:rPr>
              <a:t>, </a:t>
            </a:r>
            <a:r>
              <a:rPr lang="de-DE" sz="1400" dirty="0" err="1" smtClean="0">
                <a:latin typeface="+mn-lt"/>
                <a:cs typeface="+mn-cs"/>
              </a:rPr>
              <a:t>and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rudder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is</a:t>
            </a:r>
            <a:r>
              <a:rPr lang="de-DE" sz="1400" dirty="0" smtClean="0">
                <a:latin typeface="+mn-lt"/>
                <a:cs typeface="+mn-cs"/>
              </a:rPr>
              <a:t> also </a:t>
            </a:r>
            <a:r>
              <a:rPr lang="de-DE" sz="1400" dirty="0" err="1" smtClean="0">
                <a:latin typeface="+mn-lt"/>
                <a:cs typeface="+mn-cs"/>
              </a:rPr>
              <a:t>steered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with</a:t>
            </a:r>
            <a:r>
              <a:rPr lang="de-DE" sz="1400" dirty="0" smtClean="0">
                <a:latin typeface="+mn-lt"/>
                <a:cs typeface="+mn-cs"/>
              </a:rPr>
              <a:t> PID-Controllers. The </a:t>
            </a:r>
            <a:r>
              <a:rPr lang="de-DE" sz="1400" dirty="0" err="1" smtClean="0">
                <a:latin typeface="+mn-lt"/>
                <a:cs typeface="+mn-cs"/>
              </a:rPr>
              <a:t>control</a:t>
            </a:r>
            <a:r>
              <a:rPr lang="de-DE" sz="1400" dirty="0" smtClean="0">
                <a:latin typeface="+mn-lt"/>
                <a:cs typeface="+mn-cs"/>
              </a:rPr>
              <a:t> variables </a:t>
            </a:r>
            <a:r>
              <a:rPr lang="de-DE" sz="1400" dirty="0" err="1" smtClean="0">
                <a:latin typeface="+mn-lt"/>
                <a:cs typeface="+mn-cs"/>
              </a:rPr>
              <a:t>therefore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are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calculated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with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Acceleration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Equation</a:t>
            </a:r>
            <a:r>
              <a:rPr lang="de-DE" sz="1400" dirty="0" smtClean="0">
                <a:latin typeface="+mn-lt"/>
                <a:cs typeface="+mn-cs"/>
              </a:rPr>
              <a:t> [(1) in </a:t>
            </a:r>
            <a:r>
              <a:rPr lang="de-DE" sz="1400" dirty="0" err="1" smtClean="0">
                <a:latin typeface="+mn-lt"/>
                <a:cs typeface="+mn-cs"/>
              </a:rPr>
              <a:t>the</a:t>
            </a:r>
            <a:r>
              <a:rPr lang="de-DE" sz="1400" dirty="0" smtClean="0">
                <a:latin typeface="+mn-lt"/>
                <a:cs typeface="+mn-cs"/>
              </a:rPr>
              <a:t> </a:t>
            </a:r>
            <a:r>
              <a:rPr lang="de-DE" sz="1400" dirty="0" err="1" smtClean="0">
                <a:latin typeface="+mn-lt"/>
                <a:cs typeface="+mn-cs"/>
              </a:rPr>
              <a:t>paper</a:t>
            </a:r>
            <a:r>
              <a:rPr lang="de-DE" sz="1400" dirty="0" smtClean="0">
                <a:latin typeface="+mn-lt"/>
                <a:cs typeface="+mn-cs"/>
              </a:rPr>
              <a:t>].</a:t>
            </a:r>
          </a:p>
        </p:txBody>
      </p:sp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4</a:t>
            </a:fld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Extended Design</a:t>
            </a:r>
            <a:endParaRPr lang="de-DE" dirty="0"/>
          </a:p>
        </p:txBody>
      </p:sp>
      <p:sp>
        <p:nvSpPr>
          <p:cNvPr id="6" name="Inhaltsplatzhalter 8"/>
          <p:cNvSpPr txBox="1">
            <a:spLocks/>
          </p:cNvSpPr>
          <p:nvPr/>
        </p:nvSpPr>
        <p:spPr bwMode="auto">
          <a:xfrm>
            <a:off x="478367" y="1324049"/>
            <a:ext cx="11228917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1" indent="-176213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400" dirty="0" smtClean="0">
              <a:latin typeface="+mn-lt"/>
              <a:cs typeface="+mn-cs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aerobatic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depicted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trajectory</a:t>
            </a:r>
            <a:r>
              <a:rPr lang="de-DE" dirty="0" smtClean="0"/>
              <a:t> (</a:t>
            </a:r>
            <a:r>
              <a:rPr lang="de-DE" dirty="0" err="1" smtClean="0"/>
              <a:t>looping</a:t>
            </a:r>
            <a:r>
              <a:rPr lang="de-DE" dirty="0" smtClean="0"/>
              <a:t>, </a:t>
            </a:r>
            <a:r>
              <a:rPr lang="de-DE" dirty="0" err="1" smtClean="0"/>
              <a:t>slow</a:t>
            </a:r>
            <a:r>
              <a:rPr lang="de-DE" dirty="0" smtClean="0"/>
              <a:t>-roll,…), an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temporary</a:t>
            </a:r>
            <a:r>
              <a:rPr lang="de-DE" dirty="0" smtClean="0"/>
              <a:t> simple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   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, Euler </a:t>
            </a:r>
            <a:r>
              <a:rPr lang="de-DE" dirty="0" err="1" smtClean="0"/>
              <a:t>A</a:t>
            </a:r>
            <a:r>
              <a:rPr lang="de-DE" dirty="0" err="1" smtClean="0"/>
              <a:t>ngles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The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simple PID-</a:t>
            </a:r>
            <a:r>
              <a:rPr lang="de-DE" dirty="0" err="1" smtClean="0"/>
              <a:t>Control</a:t>
            </a:r>
            <a:r>
              <a:rPr lang="de-DE" dirty="0" smtClean="0"/>
              <a:t>-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Euler </a:t>
            </a:r>
            <a:r>
              <a:rPr lang="de-DE" dirty="0" err="1" smtClean="0"/>
              <a:t>Angles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variables.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67" y="2749353"/>
            <a:ext cx="11540637" cy="36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5</a:t>
            </a:fld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Controller Design</a:t>
            </a:r>
            <a:endParaRPr lang="de-DE" dirty="0"/>
          </a:p>
        </p:txBody>
      </p:sp>
      <p:sp>
        <p:nvSpPr>
          <p:cNvPr id="6" name="Inhaltsplatzhalter 8"/>
          <p:cNvSpPr txBox="1">
            <a:spLocks/>
          </p:cNvSpPr>
          <p:nvPr/>
        </p:nvSpPr>
        <p:spPr bwMode="auto">
          <a:xfrm>
            <a:off x="478367" y="1324049"/>
            <a:ext cx="11228917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1" indent="-176213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400" dirty="0" smtClean="0">
              <a:latin typeface="+mn-lt"/>
              <a:cs typeface="+mn-cs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2556443" cy="4860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Controller Design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Also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temporary</a:t>
            </a:r>
            <a:r>
              <a:rPr lang="de-DE" dirty="0" smtClean="0"/>
              <a:t> </a:t>
            </a:r>
            <a:r>
              <a:rPr lang="de-DE" dirty="0" err="1" smtClean="0"/>
              <a:t>aerobatic</a:t>
            </a:r>
            <a:r>
              <a:rPr lang="de-DE" dirty="0" smtClean="0"/>
              <a:t> </a:t>
            </a:r>
            <a:r>
              <a:rPr lang="de-DE" dirty="0" err="1" smtClean="0"/>
              <a:t>flight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Euler </a:t>
            </a:r>
            <a:r>
              <a:rPr lang="de-DE" dirty="0" err="1" smtClean="0"/>
              <a:t>Angles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810" y="1051764"/>
            <a:ext cx="90868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6</a:t>
            </a:fld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6" name="Inhaltsplatzhalter 8"/>
          <p:cNvSpPr txBox="1">
            <a:spLocks/>
          </p:cNvSpPr>
          <p:nvPr/>
        </p:nvSpPr>
        <p:spPr bwMode="auto">
          <a:xfrm>
            <a:off x="478367" y="1324049"/>
            <a:ext cx="11228917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1" indent="-176213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400" dirty="0" smtClean="0">
              <a:latin typeface="+mn-lt"/>
              <a:cs typeface="+mn-cs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11228917" cy="4860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The Signal Processing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809" y="2233393"/>
            <a:ext cx="61626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7</a:t>
            </a:fld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Work </a:t>
            </a:r>
            <a:r>
              <a:rPr lang="de-DE" dirty="0" err="1" smtClean="0"/>
              <a:t>Partitioning</a:t>
            </a:r>
            <a:r>
              <a:rPr lang="de-DE" dirty="0" smtClean="0"/>
              <a:t> + 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Project</a:t>
            </a:r>
            <a:endParaRPr lang="de-DE" dirty="0"/>
          </a:p>
        </p:txBody>
      </p:sp>
      <p:sp>
        <p:nvSpPr>
          <p:cNvPr id="6" name="Inhaltsplatzhalter 8"/>
          <p:cNvSpPr txBox="1">
            <a:spLocks/>
          </p:cNvSpPr>
          <p:nvPr/>
        </p:nvSpPr>
        <p:spPr bwMode="auto">
          <a:xfrm>
            <a:off x="478367" y="1324049"/>
            <a:ext cx="11228917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1" indent="-176213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400" dirty="0" smtClean="0">
              <a:latin typeface="+mn-lt"/>
              <a:cs typeface="+mn-cs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11228917" cy="4860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 Work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Youlin</a:t>
            </a:r>
            <a:r>
              <a:rPr lang="de-DE" dirty="0" smtClean="0"/>
              <a:t>, </a:t>
            </a:r>
            <a:r>
              <a:rPr lang="de-DE" b="1" dirty="0" smtClean="0">
                <a:solidFill>
                  <a:srgbClr val="FFC000"/>
                </a:solidFill>
              </a:rPr>
              <a:t>Anthony</a:t>
            </a:r>
            <a:r>
              <a:rPr lang="de-DE" dirty="0" smtClean="0"/>
              <a:t>, </a:t>
            </a:r>
            <a:r>
              <a:rPr lang="de-DE" b="1" dirty="0" smtClean="0">
                <a:solidFill>
                  <a:srgbClr val="7030A0"/>
                </a:solidFill>
              </a:rPr>
              <a:t>Andreas</a:t>
            </a:r>
            <a:r>
              <a:rPr lang="de-DE" dirty="0" smtClean="0">
                <a:solidFill>
                  <a:srgbClr val="FFFF00"/>
                </a:solidFill>
              </a:rPr>
              <a:t>. </a:t>
            </a:r>
            <a:r>
              <a:rPr lang="de-DE" dirty="0" err="1" smtClean="0">
                <a:solidFill>
                  <a:srgbClr val="FFFF00"/>
                </a:solidFill>
              </a:rPr>
              <a:t>Finished</a:t>
            </a:r>
            <a:r>
              <a:rPr lang="de-DE" dirty="0" smtClean="0">
                <a:solidFill>
                  <a:srgbClr val="FFFF00"/>
                </a:solidFill>
              </a:rPr>
              <a:t> </a:t>
            </a:r>
            <a:r>
              <a:rPr lang="de-DE" dirty="0" err="1" smtClean="0">
                <a:solidFill>
                  <a:srgbClr val="FFFF00"/>
                </a:solidFill>
              </a:rPr>
              <a:t>work</a:t>
            </a:r>
            <a:r>
              <a:rPr lang="de-DE" dirty="0" smtClean="0">
                <a:solidFill>
                  <a:srgbClr val="FFFF00"/>
                </a:solidFill>
              </a:rPr>
              <a:t>,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</a:rPr>
              <a:t>given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</a:rPr>
              <a:t>parts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67" y="2749353"/>
            <a:ext cx="11540637" cy="36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>
          <a:xfrm>
            <a:off x="478367" y="3910818"/>
            <a:ext cx="2391442" cy="244553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601329" y="3910818"/>
            <a:ext cx="2096086" cy="122389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8367" y="2686928"/>
            <a:ext cx="2391442" cy="14067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780628" y="2445433"/>
            <a:ext cx="2855741" cy="373861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 flipH="1">
            <a:off x="9788768" y="5331655"/>
            <a:ext cx="1718603" cy="1024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 flipH="1">
            <a:off x="9988679" y="3398470"/>
            <a:ext cx="1518691" cy="134234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8</a:t>
            </a:fld>
            <a:endParaRPr lang="de-DE" noProof="0" dirty="0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11228917" cy="4860000"/>
          </a:xfrm>
        </p:spPr>
        <p:txBody>
          <a:bodyPr/>
          <a:lstStyle/>
          <a:p>
            <a:pPr lvl="1"/>
            <a:r>
              <a:rPr lang="de-DE" cap="small" dirty="0" smtClean="0"/>
              <a:t>Park</a:t>
            </a:r>
            <a:r>
              <a:rPr lang="de-DE" dirty="0" smtClean="0"/>
              <a:t>, </a:t>
            </a:r>
            <a:r>
              <a:rPr lang="de-DE" dirty="0" err="1" smtClean="0"/>
              <a:t>Sanghyuk</a:t>
            </a:r>
            <a:r>
              <a:rPr lang="de-DE" dirty="0" smtClean="0"/>
              <a:t>: </a:t>
            </a:r>
            <a:r>
              <a:rPr lang="de-DE" i="1" dirty="0" err="1" smtClean="0"/>
              <a:t>Autonomous</a:t>
            </a:r>
            <a:r>
              <a:rPr lang="de-DE" i="1" dirty="0" smtClean="0"/>
              <a:t> </a:t>
            </a:r>
            <a:r>
              <a:rPr lang="de-DE" i="1" dirty="0" err="1" smtClean="0"/>
              <a:t>aerobatics</a:t>
            </a:r>
            <a:r>
              <a:rPr lang="de-DE" i="1" dirty="0" smtClean="0"/>
              <a:t> on </a:t>
            </a:r>
            <a:r>
              <a:rPr lang="de-DE" i="1" dirty="0" err="1" smtClean="0"/>
              <a:t>commanded</a:t>
            </a:r>
            <a:r>
              <a:rPr lang="de-DE" i="1" dirty="0" smtClean="0"/>
              <a:t> </a:t>
            </a:r>
            <a:r>
              <a:rPr lang="de-DE" i="1" dirty="0" err="1" smtClean="0"/>
              <a:t>path</a:t>
            </a:r>
            <a:r>
              <a:rPr lang="de-DE" i="1" dirty="0" smtClean="0"/>
              <a:t>. </a:t>
            </a:r>
            <a:r>
              <a:rPr lang="de-DE" dirty="0" smtClean="0"/>
              <a:t>Aerospace Science </a:t>
            </a:r>
            <a:r>
              <a:rPr lang="de-DE" dirty="0" err="1" smtClean="0"/>
              <a:t>and</a:t>
            </a:r>
            <a:r>
              <a:rPr lang="de-DE" dirty="0" smtClean="0"/>
              <a:t> Technology 22 (2012), p. 64-74.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9</a:t>
            </a:fld>
            <a:endParaRPr lang="de-DE" noProof="0" dirty="0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4"/>
          </p:nvPr>
        </p:nvSpPr>
        <p:spPr>
          <a:xfrm>
            <a:off x="478367" y="1324049"/>
            <a:ext cx="11228917" cy="486000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Office PowerPoint</Application>
  <PresentationFormat>Benutzerdefiniert</PresentationFormat>
  <Paragraphs>47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Standarddesign</vt:lpstr>
      <vt:lpstr>Autonomous Aerobatics on Commanded Paths </vt:lpstr>
      <vt:lpstr>Outline</vt:lpstr>
      <vt:lpstr>Control Structure</vt:lpstr>
      <vt:lpstr>Control Structure</vt:lpstr>
      <vt:lpstr>Control Structure</vt:lpstr>
      <vt:lpstr>Control Structure</vt:lpstr>
      <vt:lpstr>Control Structure</vt:lpstr>
      <vt:lpstr>References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Erneuerbare Energie für Bayern</dc:title>
  <dc:creator>jdorfner</dc:creator>
  <cp:lastModifiedBy>Andreas</cp:lastModifiedBy>
  <cp:revision>136</cp:revision>
  <dcterms:created xsi:type="dcterms:W3CDTF">2012-11-07T09:20:46Z</dcterms:created>
  <dcterms:modified xsi:type="dcterms:W3CDTF">2016-01-03T13:15:37Z</dcterms:modified>
</cp:coreProperties>
</file>