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888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68"/>
    <p:restoredTop sz="94641"/>
  </p:normalViewPr>
  <p:slideViewPr>
    <p:cSldViewPr snapToGrid="0" snapToObjects="1">
      <p:cViewPr varScale="1">
        <p:scale>
          <a:sx n="106" d="100"/>
          <a:sy n="106" d="100"/>
        </p:scale>
        <p:origin x="208" y="8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4B1E54-02F4-5E4A-BCB2-99F2BCBB1585}" type="datetimeFigureOut">
              <a:rPr lang="en-US" smtClean="0"/>
              <a:t>3/22/17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FBA4E5-31C3-9442-A306-AC0717326D74}" type="slidenum">
              <a:rPr lang="en-US" smtClean="0"/>
              <a:t>‹#›</a:t>
            </a:fld>
            <a:endParaRPr lang="en-US"/>
          </a:p>
        </p:txBody>
      </p:sp>
    </p:spTree>
    <p:extLst>
      <p:ext uri="{BB962C8B-B14F-4D97-AF65-F5344CB8AC3E}">
        <p14:creationId xmlns:p14="http://schemas.microsoft.com/office/powerpoint/2010/main" val="289325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9A04F0-93DA-EC4E-8848-51ED3D5507E0}" type="datetimeFigureOut">
              <a:rPr lang="en-US" smtClean="0"/>
              <a:t>3/22/17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1F5A1C-9278-794D-B520-440DA7457EF8}" type="slidenum">
              <a:rPr lang="en-US" smtClean="0"/>
              <a:t>‹#›</a:t>
            </a:fld>
            <a:endParaRPr lang="en-US"/>
          </a:p>
        </p:txBody>
      </p:sp>
    </p:spTree>
    <p:extLst>
      <p:ext uri="{BB962C8B-B14F-4D97-AF65-F5344CB8AC3E}">
        <p14:creationId xmlns:p14="http://schemas.microsoft.com/office/powerpoint/2010/main" val="1680481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9A04F0-93DA-EC4E-8848-51ED3D5507E0}" type="datetimeFigureOut">
              <a:rPr lang="en-US" smtClean="0"/>
              <a:t>3/22/17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1F5A1C-9278-794D-B520-440DA7457EF8}" type="slidenum">
              <a:rPr lang="en-US" smtClean="0"/>
              <a:t>‹#›</a:t>
            </a:fld>
            <a:endParaRPr lang="en-US"/>
          </a:p>
        </p:txBody>
      </p:sp>
    </p:spTree>
    <p:extLst>
      <p:ext uri="{BB962C8B-B14F-4D97-AF65-F5344CB8AC3E}">
        <p14:creationId xmlns:p14="http://schemas.microsoft.com/office/powerpoint/2010/main" val="1099639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9A04F0-93DA-EC4E-8848-51ED3D5507E0}" type="datetimeFigureOut">
              <a:rPr lang="en-US" smtClean="0"/>
              <a:t>3/22/17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1F5A1C-9278-794D-B520-440DA7457EF8}" type="slidenum">
              <a:rPr lang="en-US" smtClean="0"/>
              <a:t>‹#›</a:t>
            </a:fld>
            <a:endParaRPr lang="en-US"/>
          </a:p>
        </p:txBody>
      </p:sp>
    </p:spTree>
    <p:extLst>
      <p:ext uri="{BB962C8B-B14F-4D97-AF65-F5344CB8AC3E}">
        <p14:creationId xmlns:p14="http://schemas.microsoft.com/office/powerpoint/2010/main" val="39849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9A04F0-93DA-EC4E-8848-51ED3D5507E0}" type="datetimeFigureOut">
              <a:rPr lang="en-US" smtClean="0"/>
              <a:t>3/22/17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1F5A1C-9278-794D-B520-440DA7457EF8}" type="slidenum">
              <a:rPr lang="en-US" smtClean="0"/>
              <a:t>‹#›</a:t>
            </a:fld>
            <a:endParaRPr lang="en-US"/>
          </a:p>
        </p:txBody>
      </p:sp>
    </p:spTree>
    <p:extLst>
      <p:ext uri="{BB962C8B-B14F-4D97-AF65-F5344CB8AC3E}">
        <p14:creationId xmlns:p14="http://schemas.microsoft.com/office/powerpoint/2010/main" val="146519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9A04F0-93DA-EC4E-8848-51ED3D5507E0}" type="datetimeFigureOut">
              <a:rPr lang="en-US" smtClean="0"/>
              <a:t>3/22/17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1F5A1C-9278-794D-B520-440DA7457EF8}" type="slidenum">
              <a:rPr lang="en-US" smtClean="0"/>
              <a:t>‹#›</a:t>
            </a:fld>
            <a:endParaRPr lang="en-US"/>
          </a:p>
        </p:txBody>
      </p:sp>
    </p:spTree>
    <p:extLst>
      <p:ext uri="{BB962C8B-B14F-4D97-AF65-F5344CB8AC3E}">
        <p14:creationId xmlns:p14="http://schemas.microsoft.com/office/powerpoint/2010/main" val="1530035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9A04F0-93DA-EC4E-8848-51ED3D5507E0}" type="datetimeFigureOut">
              <a:rPr lang="en-US" smtClean="0"/>
              <a:t>3/22/17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1F5A1C-9278-794D-B520-440DA7457EF8}" type="slidenum">
              <a:rPr lang="en-US" smtClean="0"/>
              <a:t>‹#›</a:t>
            </a:fld>
            <a:endParaRPr lang="en-US"/>
          </a:p>
        </p:txBody>
      </p:sp>
    </p:spTree>
    <p:extLst>
      <p:ext uri="{BB962C8B-B14F-4D97-AF65-F5344CB8AC3E}">
        <p14:creationId xmlns:p14="http://schemas.microsoft.com/office/powerpoint/2010/main" val="1341610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9A04F0-93DA-EC4E-8848-51ED3D5507E0}" type="datetimeFigureOut">
              <a:rPr lang="en-US" smtClean="0"/>
              <a:t>3/22/17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1F5A1C-9278-794D-B520-440DA7457EF8}" type="slidenum">
              <a:rPr lang="en-US" smtClean="0"/>
              <a:t>‹#›</a:t>
            </a:fld>
            <a:endParaRPr lang="en-US"/>
          </a:p>
        </p:txBody>
      </p:sp>
    </p:spTree>
    <p:extLst>
      <p:ext uri="{BB962C8B-B14F-4D97-AF65-F5344CB8AC3E}">
        <p14:creationId xmlns:p14="http://schemas.microsoft.com/office/powerpoint/2010/main" val="2019401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9A04F0-93DA-EC4E-8848-51ED3D5507E0}" type="datetimeFigureOut">
              <a:rPr lang="en-US" smtClean="0"/>
              <a:t>3/22/17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1F5A1C-9278-794D-B520-440DA7457EF8}" type="slidenum">
              <a:rPr lang="en-US" smtClean="0"/>
              <a:t>‹#›</a:t>
            </a:fld>
            <a:endParaRPr lang="en-US"/>
          </a:p>
        </p:txBody>
      </p:sp>
    </p:spTree>
    <p:extLst>
      <p:ext uri="{BB962C8B-B14F-4D97-AF65-F5344CB8AC3E}">
        <p14:creationId xmlns:p14="http://schemas.microsoft.com/office/powerpoint/2010/main" val="1249520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9A04F0-93DA-EC4E-8848-51ED3D5507E0}" type="datetimeFigureOut">
              <a:rPr lang="en-US" smtClean="0"/>
              <a:t>3/22/17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1F5A1C-9278-794D-B520-440DA7457EF8}" type="slidenum">
              <a:rPr lang="en-US" smtClean="0"/>
              <a:t>‹#›</a:t>
            </a:fld>
            <a:endParaRPr lang="en-US"/>
          </a:p>
        </p:txBody>
      </p:sp>
    </p:spTree>
    <p:extLst>
      <p:ext uri="{BB962C8B-B14F-4D97-AF65-F5344CB8AC3E}">
        <p14:creationId xmlns:p14="http://schemas.microsoft.com/office/powerpoint/2010/main" val="449131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9A04F0-93DA-EC4E-8848-51ED3D5507E0}" type="datetimeFigureOut">
              <a:rPr lang="en-US" smtClean="0"/>
              <a:t>3/22/17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1F5A1C-9278-794D-B520-440DA7457EF8}" type="slidenum">
              <a:rPr lang="en-US" smtClean="0"/>
              <a:t>‹#›</a:t>
            </a:fld>
            <a:endParaRPr lang="en-US"/>
          </a:p>
        </p:txBody>
      </p:sp>
    </p:spTree>
    <p:extLst>
      <p:ext uri="{BB962C8B-B14F-4D97-AF65-F5344CB8AC3E}">
        <p14:creationId xmlns:p14="http://schemas.microsoft.com/office/powerpoint/2010/main" val="152588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9A04F0-93DA-EC4E-8848-51ED3D5507E0}" type="datetimeFigureOut">
              <a:rPr lang="en-US" smtClean="0"/>
              <a:t>3/22/17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1F5A1C-9278-794D-B520-440DA7457EF8}" type="slidenum">
              <a:rPr lang="en-US" smtClean="0"/>
              <a:t>‹#›</a:t>
            </a:fld>
            <a:endParaRPr lang="en-US"/>
          </a:p>
        </p:txBody>
      </p:sp>
    </p:spTree>
    <p:extLst>
      <p:ext uri="{BB962C8B-B14F-4D97-AF65-F5344CB8AC3E}">
        <p14:creationId xmlns:p14="http://schemas.microsoft.com/office/powerpoint/2010/main" val="4638820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9A04F0-93DA-EC4E-8848-51ED3D5507E0}" type="datetimeFigureOut">
              <a:rPr lang="en-US" smtClean="0"/>
              <a:t>3/22/17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1F5A1C-9278-794D-B520-440DA7457EF8}" type="slidenum">
              <a:rPr lang="en-US" smtClean="0"/>
              <a:t>‹#›</a:t>
            </a:fld>
            <a:endParaRPr lang="en-US"/>
          </a:p>
        </p:txBody>
      </p:sp>
    </p:spTree>
    <p:extLst>
      <p:ext uri="{BB962C8B-B14F-4D97-AF65-F5344CB8AC3E}">
        <p14:creationId xmlns:p14="http://schemas.microsoft.com/office/powerpoint/2010/main" val="390830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solidFill>
                  <a:srgbClr val="888888"/>
                </a:solidFill>
              </a:rPr>
              <a:t>Nucleic acid sequence</a:t>
            </a:r>
            <a:endParaRPr lang="en-GB" dirty="0">
              <a:solidFill>
                <a:srgbClr val="888888"/>
              </a:solidFill>
            </a:endParaRPr>
          </a:p>
        </p:txBody>
      </p:sp>
      <p:sp>
        <p:nvSpPr>
          <p:cNvPr id="5" name="Content Placeholder 4"/>
          <p:cNvSpPr>
            <a:spLocks noGrp="1"/>
          </p:cNvSpPr>
          <p:nvPr>
            <p:ph idx="1"/>
          </p:nvPr>
        </p:nvSpPr>
        <p:spPr>
          <a:xfrm>
            <a:off x="838200" y="1825625"/>
            <a:ext cx="6982326" cy="4351338"/>
          </a:xfrm>
        </p:spPr>
        <p:txBody>
          <a:bodyPr>
            <a:normAutofit fontScale="92500" lnSpcReduction="20000"/>
          </a:bodyPr>
          <a:lstStyle/>
          <a:p>
            <a:pPr marL="0" indent="0">
              <a:buNone/>
            </a:pPr>
            <a:r>
              <a:rPr lang="en-US" dirty="0" smtClean="0"/>
              <a:t>In biological systems, nucleic acids (https://</a:t>
            </a:r>
            <a:r>
              <a:rPr lang="en-US" dirty="0" err="1" smtClean="0"/>
              <a:t>en.wikipedia.org</a:t>
            </a:r>
            <a:r>
              <a:rPr lang="en-US" dirty="0" smtClean="0"/>
              <a:t>/wiki/</a:t>
            </a:r>
            <a:r>
              <a:rPr lang="en-US" dirty="0" err="1" smtClean="0"/>
              <a:t>Nucleic_acid</a:t>
            </a:r>
            <a:r>
              <a:rPr lang="en-US" dirty="0" smtClean="0"/>
              <a:t>) contain information which is used by a living cell to construct specific proteins. The sequence of nucleobases on a nucleic acid strand is translated by cell machinery into a sequence of amino acids making up a protein strand.</a:t>
            </a:r>
          </a:p>
          <a:p>
            <a:pPr marL="0" indent="0">
              <a:buNone/>
            </a:pPr>
            <a:endParaRPr lang="en-US" dirty="0" smtClean="0"/>
          </a:p>
          <a:p>
            <a:pPr marL="0" indent="0">
              <a:buNone/>
            </a:pPr>
            <a:r>
              <a:rPr lang="en-US" dirty="0" smtClean="0"/>
              <a:t>- A = adenine</a:t>
            </a:r>
          </a:p>
          <a:p>
            <a:pPr marL="0" indent="0">
              <a:buNone/>
            </a:pPr>
            <a:r>
              <a:rPr lang="en-US" dirty="0" smtClean="0"/>
              <a:t>- C = cytosine</a:t>
            </a:r>
          </a:p>
          <a:p>
            <a:pPr marL="0" indent="0">
              <a:buNone/>
            </a:pPr>
            <a:r>
              <a:rPr lang="en-US" dirty="0" smtClean="0"/>
              <a:t>- G = guanine</a:t>
            </a:r>
          </a:p>
          <a:p>
            <a:pPr marL="0" indent="0">
              <a:buNone/>
            </a:pPr>
            <a:r>
              <a:rPr lang="en-US" dirty="0" smtClean="0"/>
              <a:t>- T = thymine</a:t>
            </a:r>
          </a:p>
        </p:txBody>
      </p:sp>
      <p:pic>
        <p:nvPicPr>
          <p:cNvPr id="6" name="Picture 5"/>
          <p:cNvPicPr/>
          <p:nvPr/>
        </p:nvPicPr>
        <p:blipFill>
          <a:blip r:embed="rId2"/>
          <a:stretch>
            <a:fillRect/>
          </a:stretch>
        </p:blipFill>
        <p:spPr>
          <a:xfrm rot="5400000">
            <a:off x="7081210" y="2122982"/>
            <a:ext cx="5067333" cy="3040630"/>
          </a:xfrm>
          <a:prstGeom prst="rect">
            <a:avLst/>
          </a:prstGeom>
        </p:spPr>
      </p:pic>
    </p:spTree>
    <p:extLst>
      <p:ext uri="{BB962C8B-B14F-4D97-AF65-F5344CB8AC3E}">
        <p14:creationId xmlns:p14="http://schemas.microsoft.com/office/powerpoint/2010/main" val="550652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solidFill>
                  <a:srgbClr val="FFC000"/>
                </a:solidFill>
              </a:rPr>
              <a:t>Biological significance</a:t>
            </a:r>
            <a:endParaRPr lang="en-GB" b="1" dirty="0">
              <a:solidFill>
                <a:srgbClr val="FFC000"/>
              </a:solidFill>
            </a:endParaRPr>
          </a:p>
        </p:txBody>
      </p:sp>
      <p:sp>
        <p:nvSpPr>
          <p:cNvPr id="5" name="Content Placeholder 4"/>
          <p:cNvSpPr>
            <a:spLocks noGrp="1"/>
          </p:cNvSpPr>
          <p:nvPr>
            <p:ph idx="1"/>
          </p:nvPr>
        </p:nvSpPr>
        <p:spPr>
          <a:xfrm>
            <a:off x="838199" y="1825625"/>
            <a:ext cx="10387263" cy="4351338"/>
          </a:xfrm>
        </p:spPr>
        <p:txBody>
          <a:bodyPr>
            <a:normAutofit/>
          </a:bodyPr>
          <a:lstStyle/>
          <a:p>
            <a:pPr marL="0" indent="0">
              <a:buNone/>
            </a:pPr>
            <a:r>
              <a:rPr lang="en-US" dirty="0" smtClean="0"/>
              <a:t>Apart from adenine (A), cytosine (C), guanine (G), thymine (T) and uracil (U), DNA and RNA also contain bases that have been modified after the nucleic acid chain has been formed. In DNA, the most common modified base is 5-methylcytidine (m5C).</a:t>
            </a:r>
          </a:p>
        </p:txBody>
      </p:sp>
      <p:graphicFrame>
        <p:nvGraphicFramePr>
          <p:cNvPr id="2" name="Table 1"/>
          <p:cNvGraphicFramePr>
            <a:graphicFrameLocks noGrp="1"/>
          </p:cNvGraphicFramePr>
          <p:nvPr>
            <p:extLst>
              <p:ext uri="{D42A27DB-BD31-4B8C-83A1-F6EECF244321}">
                <p14:modId xmlns:p14="http://schemas.microsoft.com/office/powerpoint/2010/main" val="1425145014"/>
              </p:ext>
            </p:extLst>
          </p:nvPr>
        </p:nvGraphicFramePr>
        <p:xfrm>
          <a:off x="838199" y="4001294"/>
          <a:ext cx="10387263" cy="1854740"/>
        </p:xfrm>
        <a:graphic>
          <a:graphicData uri="http://schemas.openxmlformats.org/drawingml/2006/table">
            <a:tbl>
              <a:tblPr bandRow="1">
                <a:tableStyleId>{5C22544A-7EE6-4342-B048-85BDC9FD1C3A}</a:tableStyleId>
              </a:tblPr>
              <a:tblGrid>
                <a:gridCol w="3462421"/>
                <a:gridCol w="3462421"/>
                <a:gridCol w="3462421"/>
              </a:tblGrid>
              <a:tr h="607330">
                <a:tc>
                  <a:txBody>
                    <a:bodyPr/>
                    <a:lstStyle/>
                    <a:p>
                      <a:r>
                        <a:rPr lang="en-US" b="1" dirty="0" smtClean="0"/>
                        <a:t>AMINO ACID</a:t>
                      </a:r>
                    </a:p>
                  </a:txBody>
                  <a:tcPr/>
                </a:tc>
                <a:tc>
                  <a:txBody>
                    <a:bodyPr/>
                    <a:lstStyle/>
                    <a:p>
                      <a:r>
                        <a:rPr lang="en-US" b="1" dirty="0" smtClean="0"/>
                        <a:t>CODONS</a:t>
                      </a:r>
                      <a:endParaRPr lang="en-US" b="1" dirty="0"/>
                    </a:p>
                  </a:txBody>
                  <a:tcPr/>
                </a:tc>
                <a:tc>
                  <a:txBody>
                    <a:bodyPr/>
                    <a:lstStyle/>
                    <a:p>
                      <a:r>
                        <a:rPr lang="en-US" b="1" dirty="0" smtClean="0"/>
                        <a:t>COMPRESSED</a:t>
                      </a:r>
                      <a:endParaRPr lang="en-US" b="1" dirty="0"/>
                    </a:p>
                  </a:txBody>
                  <a:tcPr/>
                </a:tc>
              </a:tr>
              <a:tr h="607330">
                <a:tc>
                  <a:txBody>
                    <a:bodyPr/>
                    <a:lstStyle/>
                    <a:p>
                      <a:r>
                        <a:rPr lang="en-US" dirty="0" smtClean="0"/>
                        <a:t>ALA/A</a:t>
                      </a:r>
                      <a:endParaRPr lang="en-US" dirty="0"/>
                    </a:p>
                  </a:txBody>
                  <a:tcPr/>
                </a:tc>
                <a:tc>
                  <a:txBody>
                    <a:bodyPr/>
                    <a:lstStyle/>
                    <a:p>
                      <a:r>
                        <a:rPr lang="en-US" dirty="0" smtClean="0"/>
                        <a:t>GCT, GCC, GCA, GCG</a:t>
                      </a:r>
                      <a:endParaRPr lang="en-US" dirty="0"/>
                    </a:p>
                  </a:txBody>
                  <a:tcPr/>
                </a:tc>
                <a:tc>
                  <a:txBody>
                    <a:bodyPr/>
                    <a:lstStyle/>
                    <a:p>
                      <a:r>
                        <a:rPr lang="en-US" dirty="0" smtClean="0"/>
                        <a:t>GCN</a:t>
                      </a:r>
                      <a:endParaRPr lang="en-US" dirty="0"/>
                    </a:p>
                  </a:txBody>
                  <a:tcPr/>
                </a:tc>
              </a:tr>
              <a:tr h="607330">
                <a:tc>
                  <a:txBody>
                    <a:bodyPr/>
                    <a:lstStyle/>
                    <a:p>
                      <a:r>
                        <a:rPr lang="en-US" dirty="0" smtClean="0"/>
                        <a:t>ARG/R</a:t>
                      </a:r>
                      <a:endParaRPr lang="en-US" dirty="0"/>
                    </a:p>
                  </a:txBody>
                  <a:tcPr/>
                </a:tc>
                <a:tc>
                  <a:txBody>
                    <a:bodyPr/>
                    <a:lstStyle/>
                    <a:p>
                      <a:r>
                        <a:rPr lang="en-US" dirty="0" smtClean="0"/>
                        <a:t>CGT, CGC, CGA, CGG, AGA, AGG</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CGN, MGR</a:t>
                      </a:r>
                    </a:p>
                    <a:p>
                      <a:endParaRPr lang="en-US" dirty="0"/>
                    </a:p>
                  </a:txBody>
                  <a:tcPr/>
                </a:tc>
              </a:tr>
            </a:tbl>
          </a:graphicData>
        </a:graphic>
      </p:graphicFrame>
    </p:spTree>
    <p:extLst>
      <p:ext uri="{BB962C8B-B14F-4D97-AF65-F5344CB8AC3E}">
        <p14:creationId xmlns:p14="http://schemas.microsoft.com/office/powerpoint/2010/main" val="789995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155</Words>
  <Application>Microsoft Macintosh PowerPoint</Application>
  <PresentationFormat>Widescreen</PresentationFormat>
  <Paragraphs>18</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Calibri</vt:lpstr>
      <vt:lpstr>Calibri Light</vt:lpstr>
      <vt:lpstr>Arial</vt:lpstr>
      <vt:lpstr>Office Theme</vt:lpstr>
      <vt:lpstr>Nucleic acid sequence</vt:lpstr>
      <vt:lpstr>Biological significance</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Nucleic acid sequence</dc:title>
  <dc:creator>Nicolaas Matthijs</dc:creator>
  <cp:lastModifiedBy>Nicolaas Matthijs</cp:lastModifiedBy>
  <cp:revision>2</cp:revision>
  <dcterms:created xsi:type="dcterms:W3CDTF">2017-03-22T08:09:34Z</dcterms:created>
  <dcterms:modified xsi:type="dcterms:W3CDTF">2017-03-22T08:16:07Z</dcterms:modified>
</cp:coreProperties>
</file>