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57" r:id="rId5"/>
    <p:sldId id="258" r:id="rId6"/>
    <p:sldId id="259" r:id="rId7"/>
    <p:sldId id="264" r:id="rId8"/>
    <p:sldId id="263" r:id="rId9"/>
    <p:sldId id="260"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3FC08-0A6E-1696-6B78-7E2DBAE517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14A95D-042B-CCD0-ECEC-31BA6C6C5B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7CBE34-8E0B-D6A6-7744-6219AB0447F5}"/>
              </a:ext>
            </a:extLst>
          </p:cNvPr>
          <p:cNvSpPr>
            <a:spLocks noGrp="1"/>
          </p:cNvSpPr>
          <p:nvPr>
            <p:ph type="dt" sz="half" idx="10"/>
          </p:nvPr>
        </p:nvSpPr>
        <p:spPr/>
        <p:txBody>
          <a:bodyPr/>
          <a:lstStyle/>
          <a:p>
            <a:fld id="{CBAA5EB8-A55B-492F-9B32-1B0EA7898D40}" type="datetimeFigureOut">
              <a:rPr lang="en-US" smtClean="0"/>
              <a:t>7/22/2022</a:t>
            </a:fld>
            <a:endParaRPr lang="en-US"/>
          </a:p>
        </p:txBody>
      </p:sp>
      <p:sp>
        <p:nvSpPr>
          <p:cNvPr id="5" name="Footer Placeholder 4">
            <a:extLst>
              <a:ext uri="{FF2B5EF4-FFF2-40B4-BE49-F238E27FC236}">
                <a16:creationId xmlns:a16="http://schemas.microsoft.com/office/drawing/2014/main" id="{BE9B0295-F74A-9EC5-629F-ED3898049F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973772-53C5-9F1D-6C29-2396AD9002CA}"/>
              </a:ext>
            </a:extLst>
          </p:cNvPr>
          <p:cNvSpPr>
            <a:spLocks noGrp="1"/>
          </p:cNvSpPr>
          <p:nvPr>
            <p:ph type="sldNum" sz="quarter" idx="12"/>
          </p:nvPr>
        </p:nvSpPr>
        <p:spPr/>
        <p:txBody>
          <a:bodyPr/>
          <a:lstStyle/>
          <a:p>
            <a:fld id="{8FE9B185-131E-41E9-9F6D-A410FBBFCE11}" type="slidenum">
              <a:rPr lang="en-US" smtClean="0"/>
              <a:t>‹#›</a:t>
            </a:fld>
            <a:endParaRPr lang="en-US"/>
          </a:p>
        </p:txBody>
      </p:sp>
    </p:spTree>
    <p:extLst>
      <p:ext uri="{BB962C8B-B14F-4D97-AF65-F5344CB8AC3E}">
        <p14:creationId xmlns:p14="http://schemas.microsoft.com/office/powerpoint/2010/main" val="3362577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2B003-F07B-36CE-4F66-C506EE84AB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D3F343-D55F-E92A-A4FC-B76CD507CA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F84769-74F3-C1C1-49AF-312229D4521A}"/>
              </a:ext>
            </a:extLst>
          </p:cNvPr>
          <p:cNvSpPr>
            <a:spLocks noGrp="1"/>
          </p:cNvSpPr>
          <p:nvPr>
            <p:ph type="dt" sz="half" idx="10"/>
          </p:nvPr>
        </p:nvSpPr>
        <p:spPr/>
        <p:txBody>
          <a:bodyPr/>
          <a:lstStyle/>
          <a:p>
            <a:fld id="{CBAA5EB8-A55B-492F-9B32-1B0EA7898D40}" type="datetimeFigureOut">
              <a:rPr lang="en-US" smtClean="0"/>
              <a:t>7/22/2022</a:t>
            </a:fld>
            <a:endParaRPr lang="en-US"/>
          </a:p>
        </p:txBody>
      </p:sp>
      <p:sp>
        <p:nvSpPr>
          <p:cNvPr id="5" name="Footer Placeholder 4">
            <a:extLst>
              <a:ext uri="{FF2B5EF4-FFF2-40B4-BE49-F238E27FC236}">
                <a16:creationId xmlns:a16="http://schemas.microsoft.com/office/drawing/2014/main" id="{520FFE89-0E01-0696-256E-1B2C596805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DFA82E-207C-E3C8-14C3-98F580CF0F09}"/>
              </a:ext>
            </a:extLst>
          </p:cNvPr>
          <p:cNvSpPr>
            <a:spLocks noGrp="1"/>
          </p:cNvSpPr>
          <p:nvPr>
            <p:ph type="sldNum" sz="quarter" idx="12"/>
          </p:nvPr>
        </p:nvSpPr>
        <p:spPr/>
        <p:txBody>
          <a:bodyPr/>
          <a:lstStyle/>
          <a:p>
            <a:fld id="{8FE9B185-131E-41E9-9F6D-A410FBBFCE11}" type="slidenum">
              <a:rPr lang="en-US" smtClean="0"/>
              <a:t>‹#›</a:t>
            </a:fld>
            <a:endParaRPr lang="en-US"/>
          </a:p>
        </p:txBody>
      </p:sp>
    </p:spTree>
    <p:extLst>
      <p:ext uri="{BB962C8B-B14F-4D97-AF65-F5344CB8AC3E}">
        <p14:creationId xmlns:p14="http://schemas.microsoft.com/office/powerpoint/2010/main" val="3824493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C887EA-45D1-B96D-B978-38679FCCCC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B25220-D057-2993-C82B-5B43567C30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277DAF-F0A3-CBF2-AF46-7B8C7617263F}"/>
              </a:ext>
            </a:extLst>
          </p:cNvPr>
          <p:cNvSpPr>
            <a:spLocks noGrp="1"/>
          </p:cNvSpPr>
          <p:nvPr>
            <p:ph type="dt" sz="half" idx="10"/>
          </p:nvPr>
        </p:nvSpPr>
        <p:spPr/>
        <p:txBody>
          <a:bodyPr/>
          <a:lstStyle/>
          <a:p>
            <a:fld id="{CBAA5EB8-A55B-492F-9B32-1B0EA7898D40}" type="datetimeFigureOut">
              <a:rPr lang="en-US" smtClean="0"/>
              <a:t>7/22/2022</a:t>
            </a:fld>
            <a:endParaRPr lang="en-US"/>
          </a:p>
        </p:txBody>
      </p:sp>
      <p:sp>
        <p:nvSpPr>
          <p:cNvPr id="5" name="Footer Placeholder 4">
            <a:extLst>
              <a:ext uri="{FF2B5EF4-FFF2-40B4-BE49-F238E27FC236}">
                <a16:creationId xmlns:a16="http://schemas.microsoft.com/office/drawing/2014/main" id="{C498CE84-C620-933A-65AE-D0F1108F1E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CF4AB5-38A2-3BC2-9193-6370145BF333}"/>
              </a:ext>
            </a:extLst>
          </p:cNvPr>
          <p:cNvSpPr>
            <a:spLocks noGrp="1"/>
          </p:cNvSpPr>
          <p:nvPr>
            <p:ph type="sldNum" sz="quarter" idx="12"/>
          </p:nvPr>
        </p:nvSpPr>
        <p:spPr/>
        <p:txBody>
          <a:bodyPr/>
          <a:lstStyle/>
          <a:p>
            <a:fld id="{8FE9B185-131E-41E9-9F6D-A410FBBFCE11}" type="slidenum">
              <a:rPr lang="en-US" smtClean="0"/>
              <a:t>‹#›</a:t>
            </a:fld>
            <a:endParaRPr lang="en-US"/>
          </a:p>
        </p:txBody>
      </p:sp>
    </p:spTree>
    <p:extLst>
      <p:ext uri="{BB962C8B-B14F-4D97-AF65-F5344CB8AC3E}">
        <p14:creationId xmlns:p14="http://schemas.microsoft.com/office/powerpoint/2010/main" val="2742968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C2E77-B507-607A-0793-7077C084E3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0F4337-01BD-0869-E0AE-4E81AFE8DE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F4ABD6-5FEB-CE86-B839-775B1F3AF416}"/>
              </a:ext>
            </a:extLst>
          </p:cNvPr>
          <p:cNvSpPr>
            <a:spLocks noGrp="1"/>
          </p:cNvSpPr>
          <p:nvPr>
            <p:ph type="dt" sz="half" idx="10"/>
          </p:nvPr>
        </p:nvSpPr>
        <p:spPr/>
        <p:txBody>
          <a:bodyPr/>
          <a:lstStyle/>
          <a:p>
            <a:fld id="{CBAA5EB8-A55B-492F-9B32-1B0EA7898D40}" type="datetimeFigureOut">
              <a:rPr lang="en-US" smtClean="0"/>
              <a:t>7/22/2022</a:t>
            </a:fld>
            <a:endParaRPr lang="en-US"/>
          </a:p>
        </p:txBody>
      </p:sp>
      <p:sp>
        <p:nvSpPr>
          <p:cNvPr id="5" name="Footer Placeholder 4">
            <a:extLst>
              <a:ext uri="{FF2B5EF4-FFF2-40B4-BE49-F238E27FC236}">
                <a16:creationId xmlns:a16="http://schemas.microsoft.com/office/drawing/2014/main" id="{EF460E27-68EA-65CE-F1C1-108738598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C76AD3-62C9-A395-8FCA-9C474D84287E}"/>
              </a:ext>
            </a:extLst>
          </p:cNvPr>
          <p:cNvSpPr>
            <a:spLocks noGrp="1"/>
          </p:cNvSpPr>
          <p:nvPr>
            <p:ph type="sldNum" sz="quarter" idx="12"/>
          </p:nvPr>
        </p:nvSpPr>
        <p:spPr/>
        <p:txBody>
          <a:bodyPr/>
          <a:lstStyle/>
          <a:p>
            <a:fld id="{8FE9B185-131E-41E9-9F6D-A410FBBFCE11}" type="slidenum">
              <a:rPr lang="en-US" smtClean="0"/>
              <a:t>‹#›</a:t>
            </a:fld>
            <a:endParaRPr lang="en-US"/>
          </a:p>
        </p:txBody>
      </p:sp>
    </p:spTree>
    <p:extLst>
      <p:ext uri="{BB962C8B-B14F-4D97-AF65-F5344CB8AC3E}">
        <p14:creationId xmlns:p14="http://schemas.microsoft.com/office/powerpoint/2010/main" val="3147220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9B434-E968-EC10-8E5F-E7B8B5B875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24AA4B-E834-7756-0852-7C3C19204A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A4CDBE-94CA-91CD-EEF5-500F2B2D721D}"/>
              </a:ext>
            </a:extLst>
          </p:cNvPr>
          <p:cNvSpPr>
            <a:spLocks noGrp="1"/>
          </p:cNvSpPr>
          <p:nvPr>
            <p:ph type="dt" sz="half" idx="10"/>
          </p:nvPr>
        </p:nvSpPr>
        <p:spPr/>
        <p:txBody>
          <a:bodyPr/>
          <a:lstStyle/>
          <a:p>
            <a:fld id="{CBAA5EB8-A55B-492F-9B32-1B0EA7898D40}" type="datetimeFigureOut">
              <a:rPr lang="en-US" smtClean="0"/>
              <a:t>7/22/2022</a:t>
            </a:fld>
            <a:endParaRPr lang="en-US"/>
          </a:p>
        </p:txBody>
      </p:sp>
      <p:sp>
        <p:nvSpPr>
          <p:cNvPr id="5" name="Footer Placeholder 4">
            <a:extLst>
              <a:ext uri="{FF2B5EF4-FFF2-40B4-BE49-F238E27FC236}">
                <a16:creationId xmlns:a16="http://schemas.microsoft.com/office/drawing/2014/main" id="{6EC5BA68-FF90-9BF7-FEC4-815571F08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0C2893-C3D0-6E58-89E7-D6FB46654E9D}"/>
              </a:ext>
            </a:extLst>
          </p:cNvPr>
          <p:cNvSpPr>
            <a:spLocks noGrp="1"/>
          </p:cNvSpPr>
          <p:nvPr>
            <p:ph type="sldNum" sz="quarter" idx="12"/>
          </p:nvPr>
        </p:nvSpPr>
        <p:spPr/>
        <p:txBody>
          <a:bodyPr/>
          <a:lstStyle/>
          <a:p>
            <a:fld id="{8FE9B185-131E-41E9-9F6D-A410FBBFCE11}" type="slidenum">
              <a:rPr lang="en-US" smtClean="0"/>
              <a:t>‹#›</a:t>
            </a:fld>
            <a:endParaRPr lang="en-US"/>
          </a:p>
        </p:txBody>
      </p:sp>
    </p:spTree>
    <p:extLst>
      <p:ext uri="{BB962C8B-B14F-4D97-AF65-F5344CB8AC3E}">
        <p14:creationId xmlns:p14="http://schemas.microsoft.com/office/powerpoint/2010/main" val="3411864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4A017-276A-EB63-144A-E043E8E725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8BEE33-C885-38BD-7D3F-57CA4BD84C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AF6F02-3439-9A0D-D092-2C2BD32094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5659CC-2347-FE54-79CC-218E2A8F05DE}"/>
              </a:ext>
            </a:extLst>
          </p:cNvPr>
          <p:cNvSpPr>
            <a:spLocks noGrp="1"/>
          </p:cNvSpPr>
          <p:nvPr>
            <p:ph type="dt" sz="half" idx="10"/>
          </p:nvPr>
        </p:nvSpPr>
        <p:spPr/>
        <p:txBody>
          <a:bodyPr/>
          <a:lstStyle/>
          <a:p>
            <a:fld id="{CBAA5EB8-A55B-492F-9B32-1B0EA7898D40}" type="datetimeFigureOut">
              <a:rPr lang="en-US" smtClean="0"/>
              <a:t>7/22/2022</a:t>
            </a:fld>
            <a:endParaRPr lang="en-US"/>
          </a:p>
        </p:txBody>
      </p:sp>
      <p:sp>
        <p:nvSpPr>
          <p:cNvPr id="6" name="Footer Placeholder 5">
            <a:extLst>
              <a:ext uri="{FF2B5EF4-FFF2-40B4-BE49-F238E27FC236}">
                <a16:creationId xmlns:a16="http://schemas.microsoft.com/office/drawing/2014/main" id="{C33FC5D5-E012-165A-50AF-C4DACE0B1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074550-6B22-7BD8-6E4E-34420D07BBF7}"/>
              </a:ext>
            </a:extLst>
          </p:cNvPr>
          <p:cNvSpPr>
            <a:spLocks noGrp="1"/>
          </p:cNvSpPr>
          <p:nvPr>
            <p:ph type="sldNum" sz="quarter" idx="12"/>
          </p:nvPr>
        </p:nvSpPr>
        <p:spPr/>
        <p:txBody>
          <a:bodyPr/>
          <a:lstStyle/>
          <a:p>
            <a:fld id="{8FE9B185-131E-41E9-9F6D-A410FBBFCE11}" type="slidenum">
              <a:rPr lang="en-US" smtClean="0"/>
              <a:t>‹#›</a:t>
            </a:fld>
            <a:endParaRPr lang="en-US"/>
          </a:p>
        </p:txBody>
      </p:sp>
    </p:spTree>
    <p:extLst>
      <p:ext uri="{BB962C8B-B14F-4D97-AF65-F5344CB8AC3E}">
        <p14:creationId xmlns:p14="http://schemas.microsoft.com/office/powerpoint/2010/main" val="4136038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8380-104B-BD91-6C94-E054B0ED85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54CA70-214E-B41B-69B3-8CB281D5FF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0261E9-BB58-4AFA-9EED-A1492A2902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A45E27-9243-EAD5-4447-AE9B466CE1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6652EB-2113-B8E2-1C39-7A7BEE764C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F0E880-D62F-DB8B-7D49-5D4D1ACF01C4}"/>
              </a:ext>
            </a:extLst>
          </p:cNvPr>
          <p:cNvSpPr>
            <a:spLocks noGrp="1"/>
          </p:cNvSpPr>
          <p:nvPr>
            <p:ph type="dt" sz="half" idx="10"/>
          </p:nvPr>
        </p:nvSpPr>
        <p:spPr/>
        <p:txBody>
          <a:bodyPr/>
          <a:lstStyle/>
          <a:p>
            <a:fld id="{CBAA5EB8-A55B-492F-9B32-1B0EA7898D40}" type="datetimeFigureOut">
              <a:rPr lang="en-US" smtClean="0"/>
              <a:t>7/22/2022</a:t>
            </a:fld>
            <a:endParaRPr lang="en-US"/>
          </a:p>
        </p:txBody>
      </p:sp>
      <p:sp>
        <p:nvSpPr>
          <p:cNvPr id="8" name="Footer Placeholder 7">
            <a:extLst>
              <a:ext uri="{FF2B5EF4-FFF2-40B4-BE49-F238E27FC236}">
                <a16:creationId xmlns:a16="http://schemas.microsoft.com/office/drawing/2014/main" id="{09693252-D954-0F10-ACE7-054DCE407E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D90C44-BE9E-EE12-831A-02C58EF5F6EE}"/>
              </a:ext>
            </a:extLst>
          </p:cNvPr>
          <p:cNvSpPr>
            <a:spLocks noGrp="1"/>
          </p:cNvSpPr>
          <p:nvPr>
            <p:ph type="sldNum" sz="quarter" idx="12"/>
          </p:nvPr>
        </p:nvSpPr>
        <p:spPr/>
        <p:txBody>
          <a:bodyPr/>
          <a:lstStyle/>
          <a:p>
            <a:fld id="{8FE9B185-131E-41E9-9F6D-A410FBBFCE11}" type="slidenum">
              <a:rPr lang="en-US" smtClean="0"/>
              <a:t>‹#›</a:t>
            </a:fld>
            <a:endParaRPr lang="en-US"/>
          </a:p>
        </p:txBody>
      </p:sp>
    </p:spTree>
    <p:extLst>
      <p:ext uri="{BB962C8B-B14F-4D97-AF65-F5344CB8AC3E}">
        <p14:creationId xmlns:p14="http://schemas.microsoft.com/office/powerpoint/2010/main" val="4090643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1E628-9AD3-893F-34E0-038555087C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FA219E-C6C2-22AD-8B04-7886051BEE5E}"/>
              </a:ext>
            </a:extLst>
          </p:cNvPr>
          <p:cNvSpPr>
            <a:spLocks noGrp="1"/>
          </p:cNvSpPr>
          <p:nvPr>
            <p:ph type="dt" sz="half" idx="10"/>
          </p:nvPr>
        </p:nvSpPr>
        <p:spPr/>
        <p:txBody>
          <a:bodyPr/>
          <a:lstStyle/>
          <a:p>
            <a:fld id="{CBAA5EB8-A55B-492F-9B32-1B0EA7898D40}" type="datetimeFigureOut">
              <a:rPr lang="en-US" smtClean="0"/>
              <a:t>7/22/2022</a:t>
            </a:fld>
            <a:endParaRPr lang="en-US"/>
          </a:p>
        </p:txBody>
      </p:sp>
      <p:sp>
        <p:nvSpPr>
          <p:cNvPr id="4" name="Footer Placeholder 3">
            <a:extLst>
              <a:ext uri="{FF2B5EF4-FFF2-40B4-BE49-F238E27FC236}">
                <a16:creationId xmlns:a16="http://schemas.microsoft.com/office/drawing/2014/main" id="{285F5006-4510-2A27-1239-255CA898BE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B57CB4-2856-68A4-CC13-4790CBB9E230}"/>
              </a:ext>
            </a:extLst>
          </p:cNvPr>
          <p:cNvSpPr>
            <a:spLocks noGrp="1"/>
          </p:cNvSpPr>
          <p:nvPr>
            <p:ph type="sldNum" sz="quarter" idx="12"/>
          </p:nvPr>
        </p:nvSpPr>
        <p:spPr/>
        <p:txBody>
          <a:bodyPr/>
          <a:lstStyle/>
          <a:p>
            <a:fld id="{8FE9B185-131E-41E9-9F6D-A410FBBFCE11}" type="slidenum">
              <a:rPr lang="en-US" smtClean="0"/>
              <a:t>‹#›</a:t>
            </a:fld>
            <a:endParaRPr lang="en-US"/>
          </a:p>
        </p:txBody>
      </p:sp>
    </p:spTree>
    <p:extLst>
      <p:ext uri="{BB962C8B-B14F-4D97-AF65-F5344CB8AC3E}">
        <p14:creationId xmlns:p14="http://schemas.microsoft.com/office/powerpoint/2010/main" val="1098089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6B16A2-2AB8-9EE8-B858-0FB96D8FE295}"/>
              </a:ext>
            </a:extLst>
          </p:cNvPr>
          <p:cNvSpPr>
            <a:spLocks noGrp="1"/>
          </p:cNvSpPr>
          <p:nvPr>
            <p:ph type="dt" sz="half" idx="10"/>
          </p:nvPr>
        </p:nvSpPr>
        <p:spPr/>
        <p:txBody>
          <a:bodyPr/>
          <a:lstStyle/>
          <a:p>
            <a:fld id="{CBAA5EB8-A55B-492F-9B32-1B0EA7898D40}" type="datetimeFigureOut">
              <a:rPr lang="en-US" smtClean="0"/>
              <a:t>7/22/2022</a:t>
            </a:fld>
            <a:endParaRPr lang="en-US"/>
          </a:p>
        </p:txBody>
      </p:sp>
      <p:sp>
        <p:nvSpPr>
          <p:cNvPr id="3" name="Footer Placeholder 2">
            <a:extLst>
              <a:ext uri="{FF2B5EF4-FFF2-40B4-BE49-F238E27FC236}">
                <a16:creationId xmlns:a16="http://schemas.microsoft.com/office/drawing/2014/main" id="{471BE226-5349-B308-29CD-F768FD95C0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84B3A6-C2BC-4D29-1125-B9F6D197034A}"/>
              </a:ext>
            </a:extLst>
          </p:cNvPr>
          <p:cNvSpPr>
            <a:spLocks noGrp="1"/>
          </p:cNvSpPr>
          <p:nvPr>
            <p:ph type="sldNum" sz="quarter" idx="12"/>
          </p:nvPr>
        </p:nvSpPr>
        <p:spPr/>
        <p:txBody>
          <a:bodyPr/>
          <a:lstStyle/>
          <a:p>
            <a:fld id="{8FE9B185-131E-41E9-9F6D-A410FBBFCE11}" type="slidenum">
              <a:rPr lang="en-US" smtClean="0"/>
              <a:t>‹#›</a:t>
            </a:fld>
            <a:endParaRPr lang="en-US"/>
          </a:p>
        </p:txBody>
      </p:sp>
    </p:spTree>
    <p:extLst>
      <p:ext uri="{BB962C8B-B14F-4D97-AF65-F5344CB8AC3E}">
        <p14:creationId xmlns:p14="http://schemas.microsoft.com/office/powerpoint/2010/main" val="741047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326F5-12B6-4E66-3AFC-EC0C2AAB44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73CE02-C61E-C19A-FE67-6767D94022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8D4FCC-ADA5-8980-E16C-DA60DAB947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3A961-D1DF-2250-4180-21AE5F7917CE}"/>
              </a:ext>
            </a:extLst>
          </p:cNvPr>
          <p:cNvSpPr>
            <a:spLocks noGrp="1"/>
          </p:cNvSpPr>
          <p:nvPr>
            <p:ph type="dt" sz="half" idx="10"/>
          </p:nvPr>
        </p:nvSpPr>
        <p:spPr/>
        <p:txBody>
          <a:bodyPr/>
          <a:lstStyle/>
          <a:p>
            <a:fld id="{CBAA5EB8-A55B-492F-9B32-1B0EA7898D40}" type="datetimeFigureOut">
              <a:rPr lang="en-US" smtClean="0"/>
              <a:t>7/22/2022</a:t>
            </a:fld>
            <a:endParaRPr lang="en-US"/>
          </a:p>
        </p:txBody>
      </p:sp>
      <p:sp>
        <p:nvSpPr>
          <p:cNvPr id="6" name="Footer Placeholder 5">
            <a:extLst>
              <a:ext uri="{FF2B5EF4-FFF2-40B4-BE49-F238E27FC236}">
                <a16:creationId xmlns:a16="http://schemas.microsoft.com/office/drawing/2014/main" id="{6325BC30-7636-8E0D-2828-61419B5EA3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CB412B-8400-8DA9-AD56-37813430C257}"/>
              </a:ext>
            </a:extLst>
          </p:cNvPr>
          <p:cNvSpPr>
            <a:spLocks noGrp="1"/>
          </p:cNvSpPr>
          <p:nvPr>
            <p:ph type="sldNum" sz="quarter" idx="12"/>
          </p:nvPr>
        </p:nvSpPr>
        <p:spPr/>
        <p:txBody>
          <a:bodyPr/>
          <a:lstStyle/>
          <a:p>
            <a:fld id="{8FE9B185-131E-41E9-9F6D-A410FBBFCE11}" type="slidenum">
              <a:rPr lang="en-US" smtClean="0"/>
              <a:t>‹#›</a:t>
            </a:fld>
            <a:endParaRPr lang="en-US"/>
          </a:p>
        </p:txBody>
      </p:sp>
    </p:spTree>
    <p:extLst>
      <p:ext uri="{BB962C8B-B14F-4D97-AF65-F5344CB8AC3E}">
        <p14:creationId xmlns:p14="http://schemas.microsoft.com/office/powerpoint/2010/main" val="2002892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E4CCB-4409-4B02-2079-2CB4DF046D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022BFF-7648-71A1-F636-515E9D95C3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B8C36C-BFAA-C921-5865-DE967E24F2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9BC2B1-F945-643D-DDBB-0E86B37A0C03}"/>
              </a:ext>
            </a:extLst>
          </p:cNvPr>
          <p:cNvSpPr>
            <a:spLocks noGrp="1"/>
          </p:cNvSpPr>
          <p:nvPr>
            <p:ph type="dt" sz="half" idx="10"/>
          </p:nvPr>
        </p:nvSpPr>
        <p:spPr/>
        <p:txBody>
          <a:bodyPr/>
          <a:lstStyle/>
          <a:p>
            <a:fld id="{CBAA5EB8-A55B-492F-9B32-1B0EA7898D40}" type="datetimeFigureOut">
              <a:rPr lang="en-US" smtClean="0"/>
              <a:t>7/22/2022</a:t>
            </a:fld>
            <a:endParaRPr lang="en-US"/>
          </a:p>
        </p:txBody>
      </p:sp>
      <p:sp>
        <p:nvSpPr>
          <p:cNvPr id="6" name="Footer Placeholder 5">
            <a:extLst>
              <a:ext uri="{FF2B5EF4-FFF2-40B4-BE49-F238E27FC236}">
                <a16:creationId xmlns:a16="http://schemas.microsoft.com/office/drawing/2014/main" id="{87C676CB-109E-3794-284E-558F03E57F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667D72-E98C-A3F6-CDE4-0400B78E5EC1}"/>
              </a:ext>
            </a:extLst>
          </p:cNvPr>
          <p:cNvSpPr>
            <a:spLocks noGrp="1"/>
          </p:cNvSpPr>
          <p:nvPr>
            <p:ph type="sldNum" sz="quarter" idx="12"/>
          </p:nvPr>
        </p:nvSpPr>
        <p:spPr/>
        <p:txBody>
          <a:bodyPr/>
          <a:lstStyle/>
          <a:p>
            <a:fld id="{8FE9B185-131E-41E9-9F6D-A410FBBFCE11}" type="slidenum">
              <a:rPr lang="en-US" smtClean="0"/>
              <a:t>‹#›</a:t>
            </a:fld>
            <a:endParaRPr lang="en-US"/>
          </a:p>
        </p:txBody>
      </p:sp>
    </p:spTree>
    <p:extLst>
      <p:ext uri="{BB962C8B-B14F-4D97-AF65-F5344CB8AC3E}">
        <p14:creationId xmlns:p14="http://schemas.microsoft.com/office/powerpoint/2010/main" val="3813222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60C00F-F6FD-C458-AFCE-279BE96298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374330-4A4E-BD15-DAA2-3938473280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50B8B0-975E-7B21-CC20-59CAFB762D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AA5EB8-A55B-492F-9B32-1B0EA7898D40}" type="datetimeFigureOut">
              <a:rPr lang="en-US" smtClean="0"/>
              <a:t>7/22/2022</a:t>
            </a:fld>
            <a:endParaRPr lang="en-US"/>
          </a:p>
        </p:txBody>
      </p:sp>
      <p:sp>
        <p:nvSpPr>
          <p:cNvPr id="5" name="Footer Placeholder 4">
            <a:extLst>
              <a:ext uri="{FF2B5EF4-FFF2-40B4-BE49-F238E27FC236}">
                <a16:creationId xmlns:a16="http://schemas.microsoft.com/office/drawing/2014/main" id="{BE71AFD0-B5DD-54D6-26E6-7529BDE8B3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5D6456-44A5-5604-59F5-B0F394064A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E9B185-131E-41E9-9F6D-A410FBBFCE11}" type="slidenum">
              <a:rPr lang="en-US" smtClean="0"/>
              <a:t>‹#›</a:t>
            </a:fld>
            <a:endParaRPr lang="en-US"/>
          </a:p>
        </p:txBody>
      </p:sp>
    </p:spTree>
    <p:extLst>
      <p:ext uri="{BB962C8B-B14F-4D97-AF65-F5344CB8AC3E}">
        <p14:creationId xmlns:p14="http://schemas.microsoft.com/office/powerpoint/2010/main" val="2338765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hyperlink" Target="https://github.com/anthony-cunningham/data_824_data_viz_and_acquisition/blob/main/final_project/app.R#L142" TargetMode="External"/><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hyperlink" Target="https://github.com/anthony-cunningham/data_824_data_viz_and_acquisition/blob/main/datasets/life_expectancy_clean.csv" TargetMode="External"/><Relationship Id="rId5" Type="http://schemas.openxmlformats.org/officeDocument/2006/relationships/hyperlink" Target="https://github.com/anthony-cunningham/data_824_data_viz_and_acquisition/blob/main/final_project/app.R" TargetMode="Externa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datasets/kumarajarshi/life-expectancy-who?resource=downloa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nthony-cunningham/data_824_data_viz_and_acquisition/blob/main/final_project/data_cleaning.R" TargetMode="External"/><Relationship Id="rId2" Type="http://schemas.openxmlformats.org/officeDocument/2006/relationships/hyperlink" Target="https://github.com/anthony-cunningham/data_824_data_viz_and_acquisition/blob/main/datasets/life_expectancy.csv" TargetMode="External"/><Relationship Id="rId1" Type="http://schemas.openxmlformats.org/officeDocument/2006/relationships/slideLayout" Target="../slideLayouts/slideLayout2.xml"/><Relationship Id="rId4" Type="http://schemas.openxmlformats.org/officeDocument/2006/relationships/hyperlink" Target="https://github.com/anthony-cunningham/data_824_data_viz_and_acquisition/blob/main/datasets/life_expectancy_clean.csv"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anthony-cunningham/data_824_data_viz_and_acquisition/blob/main/final_project/data_dictionary.xls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CBD8A-510C-B088-2E13-E2943A005FC0}"/>
              </a:ext>
            </a:extLst>
          </p:cNvPr>
          <p:cNvSpPr>
            <a:spLocks noGrp="1"/>
          </p:cNvSpPr>
          <p:nvPr>
            <p:ph type="ctrTitle"/>
          </p:nvPr>
        </p:nvSpPr>
        <p:spPr/>
        <p:txBody>
          <a:bodyPr>
            <a:normAutofit fontScale="90000"/>
          </a:bodyPr>
          <a:lstStyle/>
          <a:p>
            <a:r>
              <a:rPr lang="en-US" dirty="0"/>
              <a:t>Country-Level Exploration from World Health Organization (WHO)</a:t>
            </a:r>
          </a:p>
        </p:txBody>
      </p:sp>
      <p:sp>
        <p:nvSpPr>
          <p:cNvPr id="3" name="Subtitle 2">
            <a:extLst>
              <a:ext uri="{FF2B5EF4-FFF2-40B4-BE49-F238E27FC236}">
                <a16:creationId xmlns:a16="http://schemas.microsoft.com/office/drawing/2014/main" id="{54D099DD-DBE2-E628-79FD-B9E3DA9E225B}"/>
              </a:ext>
            </a:extLst>
          </p:cNvPr>
          <p:cNvSpPr>
            <a:spLocks noGrp="1"/>
          </p:cNvSpPr>
          <p:nvPr>
            <p:ph type="subTitle" idx="1"/>
          </p:nvPr>
        </p:nvSpPr>
        <p:spPr/>
        <p:txBody>
          <a:bodyPr/>
          <a:lstStyle/>
          <a:p>
            <a:r>
              <a:rPr lang="en-US" dirty="0"/>
              <a:t>Anthony Cunningham</a:t>
            </a:r>
          </a:p>
          <a:p>
            <a:r>
              <a:rPr lang="en-US" dirty="0"/>
              <a:t>DATA 824</a:t>
            </a:r>
          </a:p>
        </p:txBody>
      </p:sp>
    </p:spTree>
    <p:extLst>
      <p:ext uri="{BB962C8B-B14F-4D97-AF65-F5344CB8AC3E}">
        <p14:creationId xmlns:p14="http://schemas.microsoft.com/office/powerpoint/2010/main" val="2183999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75506-89DA-7A19-C409-41F2F824D251}"/>
              </a:ext>
            </a:extLst>
          </p:cNvPr>
          <p:cNvSpPr>
            <a:spLocks noGrp="1"/>
          </p:cNvSpPr>
          <p:nvPr>
            <p:ph type="title"/>
          </p:nvPr>
        </p:nvSpPr>
        <p:spPr/>
        <p:txBody>
          <a:bodyPr/>
          <a:lstStyle/>
          <a:p>
            <a:r>
              <a:rPr lang="en-US" dirty="0"/>
              <a:t>Findings</a:t>
            </a:r>
          </a:p>
        </p:txBody>
      </p:sp>
      <p:sp>
        <p:nvSpPr>
          <p:cNvPr id="3" name="Text Placeholder 2">
            <a:extLst>
              <a:ext uri="{FF2B5EF4-FFF2-40B4-BE49-F238E27FC236}">
                <a16:creationId xmlns:a16="http://schemas.microsoft.com/office/drawing/2014/main" id="{6C18AC1B-1FDC-4F8E-35BD-3306A2641E45}"/>
              </a:ext>
            </a:extLst>
          </p:cNvPr>
          <p:cNvSpPr>
            <a:spLocks noGrp="1"/>
          </p:cNvSpPr>
          <p:nvPr>
            <p:ph type="body" idx="1"/>
          </p:nvPr>
        </p:nvSpPr>
        <p:spPr/>
        <p:txBody>
          <a:bodyPr/>
          <a:lstStyle/>
          <a:p>
            <a:r>
              <a:rPr lang="en-US" dirty="0"/>
              <a:t>Demonstration of Shiny App</a:t>
            </a:r>
          </a:p>
        </p:txBody>
      </p:sp>
    </p:spTree>
    <p:extLst>
      <p:ext uri="{BB962C8B-B14F-4D97-AF65-F5344CB8AC3E}">
        <p14:creationId xmlns:p14="http://schemas.microsoft.com/office/powerpoint/2010/main" val="3310637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942C-13BB-715E-9C5F-A1F1FAAA348F}"/>
              </a:ext>
            </a:extLst>
          </p:cNvPr>
          <p:cNvSpPr>
            <a:spLocks noGrp="1"/>
          </p:cNvSpPr>
          <p:nvPr>
            <p:ph type="title"/>
          </p:nvPr>
        </p:nvSpPr>
        <p:spPr/>
        <p:txBody>
          <a:bodyPr/>
          <a:lstStyle/>
          <a:p>
            <a:r>
              <a:rPr lang="en-US" dirty="0"/>
              <a:t>1: Factors Correlated with Life Expectancy</a:t>
            </a:r>
          </a:p>
        </p:txBody>
      </p:sp>
      <p:pic>
        <p:nvPicPr>
          <p:cNvPr id="5" name="Content Placeholder 4">
            <a:extLst>
              <a:ext uri="{FF2B5EF4-FFF2-40B4-BE49-F238E27FC236}">
                <a16:creationId xmlns:a16="http://schemas.microsoft.com/office/drawing/2014/main" id="{F2FA3C9E-0F8D-3D84-1CB7-46935BF19DA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38200" y="2925366"/>
            <a:ext cx="10515600" cy="3086575"/>
          </a:xfrm>
        </p:spPr>
      </p:pic>
      <p:sp>
        <p:nvSpPr>
          <p:cNvPr id="6" name="TextBox 5">
            <a:extLst>
              <a:ext uri="{FF2B5EF4-FFF2-40B4-BE49-F238E27FC236}">
                <a16:creationId xmlns:a16="http://schemas.microsoft.com/office/drawing/2014/main" id="{E1542D30-3DD3-CF81-A4C8-A1628FD7AA07}"/>
              </a:ext>
            </a:extLst>
          </p:cNvPr>
          <p:cNvSpPr txBox="1"/>
          <p:nvPr/>
        </p:nvSpPr>
        <p:spPr>
          <a:xfrm>
            <a:off x="944880" y="1690688"/>
            <a:ext cx="10657840" cy="646331"/>
          </a:xfrm>
          <a:prstGeom prst="rect">
            <a:avLst/>
          </a:prstGeom>
          <a:noFill/>
        </p:spPr>
        <p:txBody>
          <a:bodyPr wrap="square" rtlCol="0">
            <a:spAutoFit/>
          </a:bodyPr>
          <a:lstStyle/>
          <a:p>
            <a:r>
              <a:rPr lang="en-US" dirty="0"/>
              <a:t>Using a heatmap of the correlation matrix among all numeric measures, it is shown that average schooling, HDI income and adult mortality all are highly correlated with life expectancy (|r| &gt;= 0.7).</a:t>
            </a:r>
          </a:p>
        </p:txBody>
      </p:sp>
    </p:spTree>
    <p:extLst>
      <p:ext uri="{BB962C8B-B14F-4D97-AF65-F5344CB8AC3E}">
        <p14:creationId xmlns:p14="http://schemas.microsoft.com/office/powerpoint/2010/main" val="2648247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942C-13BB-715E-9C5F-A1F1FAAA348F}"/>
              </a:ext>
            </a:extLst>
          </p:cNvPr>
          <p:cNvSpPr>
            <a:spLocks noGrp="1"/>
          </p:cNvSpPr>
          <p:nvPr>
            <p:ph type="title"/>
          </p:nvPr>
        </p:nvSpPr>
        <p:spPr/>
        <p:txBody>
          <a:bodyPr/>
          <a:lstStyle/>
          <a:p>
            <a:r>
              <a:rPr lang="en-US" dirty="0"/>
              <a:t>1: Factors Correlated with Life Expectancy</a:t>
            </a:r>
          </a:p>
        </p:txBody>
      </p:sp>
      <p:pic>
        <p:nvPicPr>
          <p:cNvPr id="5" name="Content Placeholder 4">
            <a:extLst>
              <a:ext uri="{FF2B5EF4-FFF2-40B4-BE49-F238E27FC236}">
                <a16:creationId xmlns:a16="http://schemas.microsoft.com/office/drawing/2014/main" id="{F2FA3C9E-0F8D-3D84-1CB7-46935BF19DAE}"/>
              </a:ext>
            </a:extLst>
          </p:cNvPr>
          <p:cNvPicPr>
            <a:picLocks noGrp="1" noChangeAspect="1"/>
          </p:cNvPicPr>
          <p:nvPr>
            <p:ph idx="1"/>
          </p:nvPr>
        </p:nvPicPr>
        <p:blipFill>
          <a:blip r:embed="rId2"/>
          <a:stretch>
            <a:fillRect/>
          </a:stretch>
        </p:blipFill>
        <p:spPr>
          <a:xfrm>
            <a:off x="838200" y="2707392"/>
            <a:ext cx="10515600" cy="3522523"/>
          </a:xfrm>
        </p:spPr>
      </p:pic>
      <p:sp>
        <p:nvSpPr>
          <p:cNvPr id="6" name="TextBox 5">
            <a:extLst>
              <a:ext uri="{FF2B5EF4-FFF2-40B4-BE49-F238E27FC236}">
                <a16:creationId xmlns:a16="http://schemas.microsoft.com/office/drawing/2014/main" id="{E1542D30-3DD3-CF81-A4C8-A1628FD7AA07}"/>
              </a:ext>
            </a:extLst>
          </p:cNvPr>
          <p:cNvSpPr txBox="1"/>
          <p:nvPr/>
        </p:nvSpPr>
        <p:spPr>
          <a:xfrm>
            <a:off x="944880" y="1690688"/>
            <a:ext cx="10657840" cy="923330"/>
          </a:xfrm>
          <a:prstGeom prst="rect">
            <a:avLst/>
          </a:prstGeom>
          <a:noFill/>
        </p:spPr>
        <p:txBody>
          <a:bodyPr wrap="square" rtlCol="0">
            <a:spAutoFit/>
          </a:bodyPr>
          <a:lstStyle/>
          <a:p>
            <a:r>
              <a:rPr lang="en-US" dirty="0"/>
              <a:t>Schooling was found to be positively correlated with life expectancy; additionally, 57% of variation in life expectancy can be explained from average years of education alone, across all countries and years.  This was also part of RQ #3.</a:t>
            </a:r>
          </a:p>
        </p:txBody>
      </p:sp>
    </p:spTree>
    <p:extLst>
      <p:ext uri="{BB962C8B-B14F-4D97-AF65-F5344CB8AC3E}">
        <p14:creationId xmlns:p14="http://schemas.microsoft.com/office/powerpoint/2010/main" val="2893728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942C-13BB-715E-9C5F-A1F1FAAA348F}"/>
              </a:ext>
            </a:extLst>
          </p:cNvPr>
          <p:cNvSpPr>
            <a:spLocks noGrp="1"/>
          </p:cNvSpPr>
          <p:nvPr>
            <p:ph type="title"/>
          </p:nvPr>
        </p:nvSpPr>
        <p:spPr/>
        <p:txBody>
          <a:bodyPr/>
          <a:lstStyle/>
          <a:p>
            <a:r>
              <a:rPr lang="en-US" dirty="0"/>
              <a:t>1: Factors Correlated with Life Expectancy</a:t>
            </a:r>
          </a:p>
        </p:txBody>
      </p:sp>
      <p:pic>
        <p:nvPicPr>
          <p:cNvPr id="5" name="Content Placeholder 4">
            <a:extLst>
              <a:ext uri="{FF2B5EF4-FFF2-40B4-BE49-F238E27FC236}">
                <a16:creationId xmlns:a16="http://schemas.microsoft.com/office/drawing/2014/main" id="{F2FA3C9E-0F8D-3D84-1CB7-46935BF19DA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055353" y="2707392"/>
            <a:ext cx="10081294" cy="3522523"/>
          </a:xfrm>
        </p:spPr>
      </p:pic>
      <p:sp>
        <p:nvSpPr>
          <p:cNvPr id="6" name="TextBox 5">
            <a:extLst>
              <a:ext uri="{FF2B5EF4-FFF2-40B4-BE49-F238E27FC236}">
                <a16:creationId xmlns:a16="http://schemas.microsoft.com/office/drawing/2014/main" id="{E1542D30-3DD3-CF81-A4C8-A1628FD7AA07}"/>
              </a:ext>
            </a:extLst>
          </p:cNvPr>
          <p:cNvSpPr txBox="1"/>
          <p:nvPr/>
        </p:nvSpPr>
        <p:spPr>
          <a:xfrm>
            <a:off x="925830" y="1383953"/>
            <a:ext cx="10657840" cy="1323439"/>
          </a:xfrm>
          <a:prstGeom prst="rect">
            <a:avLst/>
          </a:prstGeom>
          <a:noFill/>
        </p:spPr>
        <p:txBody>
          <a:bodyPr wrap="square" rtlCol="0">
            <a:spAutoFit/>
          </a:bodyPr>
          <a:lstStyle/>
          <a:p>
            <a:r>
              <a:rPr lang="en-US" sz="1600" dirty="0"/>
              <a:t>The income measure from the Human Development Index was also found to be positively correlated with life expectancy.  Interestingly, it is also seen that a handful of country-year pairings have HDI Income of 0. After inspection using </a:t>
            </a:r>
            <a:r>
              <a:rPr lang="en-US" sz="1600" dirty="0" err="1"/>
              <a:t>plotly’s</a:t>
            </a:r>
            <a:r>
              <a:rPr lang="en-US" sz="1600" dirty="0"/>
              <a:t> interactive feature, most of these observations occur before 2002.  This likely dulls the observed correlation, as most countries with non-zero HDI income tend to have higher life expectancy.  This may indicate some additional cleaning may need to be performed on this measure as well.</a:t>
            </a:r>
          </a:p>
        </p:txBody>
      </p:sp>
    </p:spTree>
    <p:extLst>
      <p:ext uri="{BB962C8B-B14F-4D97-AF65-F5344CB8AC3E}">
        <p14:creationId xmlns:p14="http://schemas.microsoft.com/office/powerpoint/2010/main" val="3927203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942C-13BB-715E-9C5F-A1F1FAAA348F}"/>
              </a:ext>
            </a:extLst>
          </p:cNvPr>
          <p:cNvSpPr>
            <a:spLocks noGrp="1"/>
          </p:cNvSpPr>
          <p:nvPr>
            <p:ph type="title"/>
          </p:nvPr>
        </p:nvSpPr>
        <p:spPr/>
        <p:txBody>
          <a:bodyPr/>
          <a:lstStyle/>
          <a:p>
            <a:r>
              <a:rPr lang="en-US" dirty="0"/>
              <a:t>1: Factors Correlated with Life Expectancy</a:t>
            </a:r>
          </a:p>
        </p:txBody>
      </p:sp>
      <p:pic>
        <p:nvPicPr>
          <p:cNvPr id="5" name="Content Placeholder 4">
            <a:extLst>
              <a:ext uri="{FF2B5EF4-FFF2-40B4-BE49-F238E27FC236}">
                <a16:creationId xmlns:a16="http://schemas.microsoft.com/office/drawing/2014/main" id="{F2FA3C9E-0F8D-3D84-1CB7-46935BF19DA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38200" y="2728558"/>
            <a:ext cx="10515600" cy="3480190"/>
          </a:xfrm>
        </p:spPr>
      </p:pic>
      <p:sp>
        <p:nvSpPr>
          <p:cNvPr id="6" name="TextBox 5">
            <a:extLst>
              <a:ext uri="{FF2B5EF4-FFF2-40B4-BE49-F238E27FC236}">
                <a16:creationId xmlns:a16="http://schemas.microsoft.com/office/drawing/2014/main" id="{E1542D30-3DD3-CF81-A4C8-A1628FD7AA07}"/>
              </a:ext>
            </a:extLst>
          </p:cNvPr>
          <p:cNvSpPr txBox="1"/>
          <p:nvPr/>
        </p:nvSpPr>
        <p:spPr>
          <a:xfrm>
            <a:off x="944880" y="1690688"/>
            <a:ext cx="10657840" cy="923330"/>
          </a:xfrm>
          <a:prstGeom prst="rect">
            <a:avLst/>
          </a:prstGeom>
          <a:noFill/>
        </p:spPr>
        <p:txBody>
          <a:bodyPr wrap="square" rtlCol="0">
            <a:spAutoFit/>
          </a:bodyPr>
          <a:lstStyle/>
          <a:p>
            <a:r>
              <a:rPr lang="en-US" dirty="0"/>
              <a:t>Lastly, adult mortalities were found to be negatively correlated with life expectancy. However, what’s interesting here is the noticeable separation from the general trend for country-year pairings with very low estimated mortality rates.  This could indicate that mortality would be a good candidate for regression splining.</a:t>
            </a:r>
          </a:p>
        </p:txBody>
      </p:sp>
    </p:spTree>
    <p:extLst>
      <p:ext uri="{BB962C8B-B14F-4D97-AF65-F5344CB8AC3E}">
        <p14:creationId xmlns:p14="http://schemas.microsoft.com/office/powerpoint/2010/main" val="2185588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942C-13BB-715E-9C5F-A1F1FAAA348F}"/>
              </a:ext>
            </a:extLst>
          </p:cNvPr>
          <p:cNvSpPr>
            <a:spLocks noGrp="1"/>
          </p:cNvSpPr>
          <p:nvPr>
            <p:ph type="title"/>
          </p:nvPr>
        </p:nvSpPr>
        <p:spPr/>
        <p:txBody>
          <a:bodyPr/>
          <a:lstStyle/>
          <a:p>
            <a:r>
              <a:rPr lang="en-US" dirty="0"/>
              <a:t>2: Life Expectancy Across Time</a:t>
            </a:r>
          </a:p>
        </p:txBody>
      </p:sp>
      <p:pic>
        <p:nvPicPr>
          <p:cNvPr id="5" name="Content Placeholder 4">
            <a:extLst>
              <a:ext uri="{FF2B5EF4-FFF2-40B4-BE49-F238E27FC236}">
                <a16:creationId xmlns:a16="http://schemas.microsoft.com/office/drawing/2014/main" id="{F2FA3C9E-0F8D-3D84-1CB7-46935BF19DA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266825" y="2755846"/>
            <a:ext cx="9658349" cy="3737029"/>
          </a:xfrm>
        </p:spPr>
      </p:pic>
      <p:sp>
        <p:nvSpPr>
          <p:cNvPr id="6" name="TextBox 5">
            <a:extLst>
              <a:ext uri="{FF2B5EF4-FFF2-40B4-BE49-F238E27FC236}">
                <a16:creationId xmlns:a16="http://schemas.microsoft.com/office/drawing/2014/main" id="{E1542D30-3DD3-CF81-A4C8-A1628FD7AA07}"/>
              </a:ext>
            </a:extLst>
          </p:cNvPr>
          <p:cNvSpPr txBox="1"/>
          <p:nvPr/>
        </p:nvSpPr>
        <p:spPr>
          <a:xfrm>
            <a:off x="935355" y="1385888"/>
            <a:ext cx="10657840" cy="1200329"/>
          </a:xfrm>
          <a:prstGeom prst="rect">
            <a:avLst/>
          </a:prstGeom>
          <a:noFill/>
        </p:spPr>
        <p:txBody>
          <a:bodyPr wrap="square" rtlCol="0">
            <a:spAutoFit/>
          </a:bodyPr>
          <a:lstStyle/>
          <a:p>
            <a:r>
              <a:rPr lang="en-US" dirty="0"/>
              <a:t>The median country-level life expectancy has slowly increased across the years of this dataset.  In 2000, the median life expectancy was 71.0.  In 2015, it was 73.9. Underlying this trend, what’s more interesting is that the floor of lower-expectant countries appears to be significantly higher in recent years.  The worst country (Sierra Leone, 51.0) is still above 50.</a:t>
            </a:r>
          </a:p>
        </p:txBody>
      </p:sp>
    </p:spTree>
    <p:extLst>
      <p:ext uri="{BB962C8B-B14F-4D97-AF65-F5344CB8AC3E}">
        <p14:creationId xmlns:p14="http://schemas.microsoft.com/office/powerpoint/2010/main" val="1492637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942C-13BB-715E-9C5F-A1F1FAAA348F}"/>
              </a:ext>
            </a:extLst>
          </p:cNvPr>
          <p:cNvSpPr>
            <a:spLocks noGrp="1"/>
          </p:cNvSpPr>
          <p:nvPr>
            <p:ph type="title"/>
          </p:nvPr>
        </p:nvSpPr>
        <p:spPr/>
        <p:txBody>
          <a:bodyPr/>
          <a:lstStyle/>
          <a:p>
            <a:r>
              <a:rPr lang="en-US" dirty="0"/>
              <a:t>3: Life Expectancy vs Government Health Expenditures</a:t>
            </a:r>
          </a:p>
        </p:txBody>
      </p:sp>
      <p:pic>
        <p:nvPicPr>
          <p:cNvPr id="5" name="Content Placeholder 4">
            <a:extLst>
              <a:ext uri="{FF2B5EF4-FFF2-40B4-BE49-F238E27FC236}">
                <a16:creationId xmlns:a16="http://schemas.microsoft.com/office/drawing/2014/main" id="{F2FA3C9E-0F8D-3D84-1CB7-46935BF19DA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681246" y="2755846"/>
            <a:ext cx="8829506" cy="3737029"/>
          </a:xfrm>
        </p:spPr>
      </p:pic>
      <p:sp>
        <p:nvSpPr>
          <p:cNvPr id="6" name="TextBox 5">
            <a:extLst>
              <a:ext uri="{FF2B5EF4-FFF2-40B4-BE49-F238E27FC236}">
                <a16:creationId xmlns:a16="http://schemas.microsoft.com/office/drawing/2014/main" id="{E1542D30-3DD3-CF81-A4C8-A1628FD7AA07}"/>
              </a:ext>
            </a:extLst>
          </p:cNvPr>
          <p:cNvSpPr txBox="1"/>
          <p:nvPr/>
        </p:nvSpPr>
        <p:spPr>
          <a:xfrm>
            <a:off x="925830" y="1793642"/>
            <a:ext cx="10657840" cy="646331"/>
          </a:xfrm>
          <a:prstGeom prst="rect">
            <a:avLst/>
          </a:prstGeom>
          <a:noFill/>
        </p:spPr>
        <p:txBody>
          <a:bodyPr wrap="square" rtlCol="0">
            <a:spAutoFit/>
          </a:bodyPr>
          <a:lstStyle/>
          <a:p>
            <a:r>
              <a:rPr lang="en-US" dirty="0"/>
              <a:t>The linear relationship between government healthcare spend and life expectancy doesn’t look to be strong, although slightly positive.</a:t>
            </a:r>
          </a:p>
        </p:txBody>
      </p:sp>
    </p:spTree>
    <p:extLst>
      <p:ext uri="{BB962C8B-B14F-4D97-AF65-F5344CB8AC3E}">
        <p14:creationId xmlns:p14="http://schemas.microsoft.com/office/powerpoint/2010/main" val="3776426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942C-13BB-715E-9C5F-A1F1FAAA348F}"/>
              </a:ext>
            </a:extLst>
          </p:cNvPr>
          <p:cNvSpPr>
            <a:spLocks noGrp="1"/>
          </p:cNvSpPr>
          <p:nvPr>
            <p:ph type="title"/>
          </p:nvPr>
        </p:nvSpPr>
        <p:spPr/>
        <p:txBody>
          <a:bodyPr/>
          <a:lstStyle/>
          <a:p>
            <a:r>
              <a:rPr lang="en-US" dirty="0"/>
              <a:t>3: Life Expectancy vs Polio Immunizations</a:t>
            </a:r>
          </a:p>
        </p:txBody>
      </p:sp>
      <p:pic>
        <p:nvPicPr>
          <p:cNvPr id="5" name="Content Placeholder 4">
            <a:extLst>
              <a:ext uri="{FF2B5EF4-FFF2-40B4-BE49-F238E27FC236}">
                <a16:creationId xmlns:a16="http://schemas.microsoft.com/office/drawing/2014/main" id="{F2FA3C9E-0F8D-3D84-1CB7-46935BF19DA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681246" y="3080893"/>
            <a:ext cx="8829506" cy="3086935"/>
          </a:xfrm>
        </p:spPr>
      </p:pic>
      <p:sp>
        <p:nvSpPr>
          <p:cNvPr id="6" name="TextBox 5">
            <a:extLst>
              <a:ext uri="{FF2B5EF4-FFF2-40B4-BE49-F238E27FC236}">
                <a16:creationId xmlns:a16="http://schemas.microsoft.com/office/drawing/2014/main" id="{E1542D30-3DD3-CF81-A4C8-A1628FD7AA07}"/>
              </a:ext>
            </a:extLst>
          </p:cNvPr>
          <p:cNvSpPr txBox="1"/>
          <p:nvPr/>
        </p:nvSpPr>
        <p:spPr>
          <a:xfrm>
            <a:off x="925830" y="1793642"/>
            <a:ext cx="10657840" cy="923330"/>
          </a:xfrm>
          <a:prstGeom prst="rect">
            <a:avLst/>
          </a:prstGeom>
          <a:noFill/>
        </p:spPr>
        <p:txBody>
          <a:bodyPr wrap="square" rtlCol="0">
            <a:spAutoFit/>
          </a:bodyPr>
          <a:lstStyle/>
          <a:p>
            <a:r>
              <a:rPr lang="en-US" dirty="0"/>
              <a:t>The linear relationship between polio inoculation among 1 year </a:t>
            </a:r>
            <a:r>
              <a:rPr lang="en-US" dirty="0" err="1"/>
              <a:t>olds</a:t>
            </a:r>
            <a:r>
              <a:rPr lang="en-US" dirty="0"/>
              <a:t> and life expectancy is positive and pretty strong.  What’s interesting to see is the large variance of country-year pairs with very low polio immunization rates, and the noticeable gap between that and the rest of the cohort.</a:t>
            </a:r>
          </a:p>
        </p:txBody>
      </p:sp>
    </p:spTree>
    <p:extLst>
      <p:ext uri="{BB962C8B-B14F-4D97-AF65-F5344CB8AC3E}">
        <p14:creationId xmlns:p14="http://schemas.microsoft.com/office/powerpoint/2010/main" val="652680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942C-13BB-715E-9C5F-A1F1FAAA348F}"/>
              </a:ext>
            </a:extLst>
          </p:cNvPr>
          <p:cNvSpPr>
            <a:spLocks noGrp="1"/>
          </p:cNvSpPr>
          <p:nvPr>
            <p:ph type="title"/>
          </p:nvPr>
        </p:nvSpPr>
        <p:spPr/>
        <p:txBody>
          <a:bodyPr/>
          <a:lstStyle/>
          <a:p>
            <a:r>
              <a:rPr lang="en-US" dirty="0"/>
              <a:t>3: Life Expectancy vs Tetanus Immunization</a:t>
            </a:r>
          </a:p>
        </p:txBody>
      </p:sp>
      <p:pic>
        <p:nvPicPr>
          <p:cNvPr id="5" name="Content Placeholder 4">
            <a:extLst>
              <a:ext uri="{FF2B5EF4-FFF2-40B4-BE49-F238E27FC236}">
                <a16:creationId xmlns:a16="http://schemas.microsoft.com/office/drawing/2014/main" id="{F2FA3C9E-0F8D-3D84-1CB7-46935BF19DA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681246" y="3167997"/>
            <a:ext cx="8829506" cy="2912727"/>
          </a:xfrm>
        </p:spPr>
      </p:pic>
      <p:sp>
        <p:nvSpPr>
          <p:cNvPr id="6" name="TextBox 5">
            <a:extLst>
              <a:ext uri="{FF2B5EF4-FFF2-40B4-BE49-F238E27FC236}">
                <a16:creationId xmlns:a16="http://schemas.microsoft.com/office/drawing/2014/main" id="{E1542D30-3DD3-CF81-A4C8-A1628FD7AA07}"/>
              </a:ext>
            </a:extLst>
          </p:cNvPr>
          <p:cNvSpPr txBox="1"/>
          <p:nvPr/>
        </p:nvSpPr>
        <p:spPr>
          <a:xfrm>
            <a:off x="925830" y="1793642"/>
            <a:ext cx="10657840" cy="923330"/>
          </a:xfrm>
          <a:prstGeom prst="rect">
            <a:avLst/>
          </a:prstGeom>
          <a:noFill/>
        </p:spPr>
        <p:txBody>
          <a:bodyPr wrap="square" rtlCol="0">
            <a:spAutoFit/>
          </a:bodyPr>
          <a:lstStyle/>
          <a:p>
            <a:r>
              <a:rPr lang="en-US" dirty="0"/>
              <a:t>We see a very similar relationship between life expectancy and tetanus inoculation as we did with polio, including the high-variance among very low immunization rates.  As expected, correlation between polio and tetanus immunization rates one one-year-olds was positive and large (r = 0.674).</a:t>
            </a:r>
          </a:p>
        </p:txBody>
      </p:sp>
    </p:spTree>
    <p:extLst>
      <p:ext uri="{BB962C8B-B14F-4D97-AF65-F5344CB8AC3E}">
        <p14:creationId xmlns:p14="http://schemas.microsoft.com/office/powerpoint/2010/main" val="3231106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942C-13BB-715E-9C5F-A1F1FAAA348F}"/>
              </a:ext>
            </a:extLst>
          </p:cNvPr>
          <p:cNvSpPr>
            <a:spLocks noGrp="1"/>
          </p:cNvSpPr>
          <p:nvPr>
            <p:ph type="title"/>
          </p:nvPr>
        </p:nvSpPr>
        <p:spPr/>
        <p:txBody>
          <a:bodyPr/>
          <a:lstStyle/>
          <a:p>
            <a:r>
              <a:rPr lang="en-US" dirty="0"/>
              <a:t>4: Life Expectancy vs Alcohol Consumption</a:t>
            </a:r>
          </a:p>
        </p:txBody>
      </p:sp>
      <p:pic>
        <p:nvPicPr>
          <p:cNvPr id="5" name="Content Placeholder 4">
            <a:extLst>
              <a:ext uri="{FF2B5EF4-FFF2-40B4-BE49-F238E27FC236}">
                <a16:creationId xmlns:a16="http://schemas.microsoft.com/office/drawing/2014/main" id="{F2FA3C9E-0F8D-3D84-1CB7-46935BF19DA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008200" y="3167997"/>
            <a:ext cx="8175597" cy="2912727"/>
          </a:xfrm>
        </p:spPr>
      </p:pic>
      <p:sp>
        <p:nvSpPr>
          <p:cNvPr id="6" name="TextBox 5">
            <a:extLst>
              <a:ext uri="{FF2B5EF4-FFF2-40B4-BE49-F238E27FC236}">
                <a16:creationId xmlns:a16="http://schemas.microsoft.com/office/drawing/2014/main" id="{E1542D30-3DD3-CF81-A4C8-A1628FD7AA07}"/>
              </a:ext>
            </a:extLst>
          </p:cNvPr>
          <p:cNvSpPr txBox="1"/>
          <p:nvPr/>
        </p:nvSpPr>
        <p:spPr>
          <a:xfrm>
            <a:off x="925830" y="1793642"/>
            <a:ext cx="10657840" cy="923330"/>
          </a:xfrm>
          <a:prstGeom prst="rect">
            <a:avLst/>
          </a:prstGeom>
          <a:noFill/>
        </p:spPr>
        <p:txBody>
          <a:bodyPr wrap="square" rtlCol="0">
            <a:spAutoFit/>
          </a:bodyPr>
          <a:lstStyle/>
          <a:p>
            <a:r>
              <a:rPr lang="en-US" dirty="0"/>
              <a:t>There is a decently large positive relationship between life expectancy and alcohol consumption.  This measure does look to be a bit right-skewed, indicating that we should consider transforming it into a more normally-distributed variable before building a model for predicting life expectancy.</a:t>
            </a:r>
          </a:p>
        </p:txBody>
      </p:sp>
    </p:spTree>
    <p:extLst>
      <p:ext uri="{BB962C8B-B14F-4D97-AF65-F5344CB8AC3E}">
        <p14:creationId xmlns:p14="http://schemas.microsoft.com/office/powerpoint/2010/main" val="2584273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C3F6A-0873-49EF-59DC-AC22E22A819C}"/>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6F185582-8C55-4090-0C30-DD79AD0F9325}"/>
              </a:ext>
            </a:extLst>
          </p:cNvPr>
          <p:cNvSpPr>
            <a:spLocks noGrp="1"/>
          </p:cNvSpPr>
          <p:nvPr>
            <p:ph idx="1"/>
          </p:nvPr>
        </p:nvSpPr>
        <p:spPr/>
        <p:txBody>
          <a:bodyPr/>
          <a:lstStyle/>
          <a:p>
            <a:r>
              <a:rPr lang="en-US" dirty="0"/>
              <a:t>Data Background</a:t>
            </a:r>
          </a:p>
          <a:p>
            <a:pPr lvl="1"/>
            <a:r>
              <a:rPr lang="en-US" dirty="0"/>
              <a:t>Data Source + How to Acquire</a:t>
            </a:r>
          </a:p>
          <a:p>
            <a:pPr lvl="1"/>
            <a:r>
              <a:rPr lang="en-US" dirty="0"/>
              <a:t>Contents</a:t>
            </a:r>
          </a:p>
          <a:p>
            <a:pPr lvl="1"/>
            <a:endParaRPr lang="en-US" dirty="0"/>
          </a:p>
          <a:p>
            <a:r>
              <a:rPr lang="en-US" dirty="0"/>
              <a:t>Purpose + Research Questions</a:t>
            </a:r>
          </a:p>
          <a:p>
            <a:endParaRPr lang="en-US" dirty="0"/>
          </a:p>
          <a:p>
            <a:r>
              <a:rPr lang="en-US" dirty="0"/>
              <a:t>Shiny App Demo + Interesting Findings</a:t>
            </a:r>
          </a:p>
        </p:txBody>
      </p:sp>
    </p:spTree>
    <p:extLst>
      <p:ext uri="{BB962C8B-B14F-4D97-AF65-F5344CB8AC3E}">
        <p14:creationId xmlns:p14="http://schemas.microsoft.com/office/powerpoint/2010/main" val="3386813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942C-13BB-715E-9C5F-A1F1FAAA348F}"/>
              </a:ext>
            </a:extLst>
          </p:cNvPr>
          <p:cNvSpPr>
            <a:spLocks noGrp="1"/>
          </p:cNvSpPr>
          <p:nvPr>
            <p:ph type="title"/>
          </p:nvPr>
        </p:nvSpPr>
        <p:spPr/>
        <p:txBody>
          <a:bodyPr>
            <a:normAutofit/>
          </a:bodyPr>
          <a:lstStyle/>
          <a:p>
            <a:r>
              <a:rPr lang="en-US" sz="4000" dirty="0"/>
              <a:t>4: Life Expectancy vs Thinness Rate (10-19 </a:t>
            </a:r>
            <a:r>
              <a:rPr lang="en-US" sz="4000" dirty="0" err="1"/>
              <a:t>y.o</a:t>
            </a:r>
            <a:r>
              <a:rPr lang="en-US" sz="4000" dirty="0"/>
              <a:t>.)</a:t>
            </a:r>
          </a:p>
        </p:txBody>
      </p:sp>
      <p:pic>
        <p:nvPicPr>
          <p:cNvPr id="5" name="Content Placeholder 4">
            <a:extLst>
              <a:ext uri="{FF2B5EF4-FFF2-40B4-BE49-F238E27FC236}">
                <a16:creationId xmlns:a16="http://schemas.microsoft.com/office/drawing/2014/main" id="{F2FA3C9E-0F8D-3D84-1CB7-46935BF19DA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008200" y="3190362"/>
            <a:ext cx="8175597" cy="2867997"/>
          </a:xfrm>
        </p:spPr>
      </p:pic>
      <p:sp>
        <p:nvSpPr>
          <p:cNvPr id="6" name="TextBox 5">
            <a:extLst>
              <a:ext uri="{FF2B5EF4-FFF2-40B4-BE49-F238E27FC236}">
                <a16:creationId xmlns:a16="http://schemas.microsoft.com/office/drawing/2014/main" id="{E1542D30-3DD3-CF81-A4C8-A1628FD7AA07}"/>
              </a:ext>
            </a:extLst>
          </p:cNvPr>
          <p:cNvSpPr txBox="1"/>
          <p:nvPr/>
        </p:nvSpPr>
        <p:spPr>
          <a:xfrm>
            <a:off x="925830" y="1793642"/>
            <a:ext cx="10657840" cy="923330"/>
          </a:xfrm>
          <a:prstGeom prst="rect">
            <a:avLst/>
          </a:prstGeom>
          <a:noFill/>
        </p:spPr>
        <p:txBody>
          <a:bodyPr wrap="square" rtlCol="0">
            <a:spAutoFit/>
          </a:bodyPr>
          <a:lstStyle/>
          <a:p>
            <a:r>
              <a:rPr lang="en-US" dirty="0"/>
              <a:t>Lack of access to a basic nutritious diet among pre-teens and teens is negatively associated with life expectancy.  This measure would also be a good candidate for transformation, as well as exploring non-linear relationships, as the change in impact on life expectancy appears to be diminished for higher thinness rates.</a:t>
            </a:r>
          </a:p>
        </p:txBody>
      </p:sp>
    </p:spTree>
    <p:extLst>
      <p:ext uri="{BB962C8B-B14F-4D97-AF65-F5344CB8AC3E}">
        <p14:creationId xmlns:p14="http://schemas.microsoft.com/office/powerpoint/2010/main" val="2524355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21ABD-92AE-E604-FC5D-0A335AB16CE5}"/>
              </a:ext>
            </a:extLst>
          </p:cNvPr>
          <p:cNvSpPr>
            <a:spLocks noGrp="1"/>
          </p:cNvSpPr>
          <p:nvPr>
            <p:ph type="title"/>
          </p:nvPr>
        </p:nvSpPr>
        <p:spPr/>
        <p:txBody>
          <a:bodyPr/>
          <a:lstStyle/>
          <a:p>
            <a:r>
              <a:rPr lang="en-US" dirty="0"/>
              <a:t>Shiny App Overview</a:t>
            </a:r>
          </a:p>
        </p:txBody>
      </p:sp>
      <p:sp>
        <p:nvSpPr>
          <p:cNvPr id="3" name="Text Placeholder 2">
            <a:extLst>
              <a:ext uri="{FF2B5EF4-FFF2-40B4-BE49-F238E27FC236}">
                <a16:creationId xmlns:a16="http://schemas.microsoft.com/office/drawing/2014/main" id="{C9A3B4D0-F85D-049A-FCB1-750B5139EA79}"/>
              </a:ext>
            </a:extLst>
          </p:cNvPr>
          <p:cNvSpPr>
            <a:spLocks noGrp="1"/>
          </p:cNvSpPr>
          <p:nvPr>
            <p:ph type="body" idx="1"/>
          </p:nvPr>
        </p:nvSpPr>
        <p:spPr/>
        <p:txBody>
          <a:bodyPr/>
          <a:lstStyle/>
          <a:p>
            <a:r>
              <a:rPr lang="en-US" dirty="0"/>
              <a:t>Bivariate Exploration</a:t>
            </a:r>
          </a:p>
        </p:txBody>
      </p:sp>
      <p:pic>
        <p:nvPicPr>
          <p:cNvPr id="8" name="Content Placeholder 7">
            <a:extLst>
              <a:ext uri="{FF2B5EF4-FFF2-40B4-BE49-F238E27FC236}">
                <a16:creationId xmlns:a16="http://schemas.microsoft.com/office/drawing/2014/main" id="{BDD13FA2-ED49-5B3A-4B9C-242407AD2631}"/>
              </a:ext>
            </a:extLst>
          </p:cNvPr>
          <p:cNvPicPr>
            <a:picLocks noGrp="1" noChangeAspect="1"/>
          </p:cNvPicPr>
          <p:nvPr>
            <p:ph sz="half" idx="2"/>
          </p:nvPr>
        </p:nvPicPr>
        <p:blipFill>
          <a:blip r:embed="rId2"/>
          <a:stretch>
            <a:fillRect/>
          </a:stretch>
        </p:blipFill>
        <p:spPr>
          <a:xfrm>
            <a:off x="836612" y="2579971"/>
            <a:ext cx="5157787" cy="2125096"/>
          </a:xfrm>
        </p:spPr>
      </p:pic>
      <p:sp>
        <p:nvSpPr>
          <p:cNvPr id="5" name="Text Placeholder 4">
            <a:extLst>
              <a:ext uri="{FF2B5EF4-FFF2-40B4-BE49-F238E27FC236}">
                <a16:creationId xmlns:a16="http://schemas.microsoft.com/office/drawing/2014/main" id="{9EFA8441-B58B-214F-2328-10283090B1A8}"/>
              </a:ext>
            </a:extLst>
          </p:cNvPr>
          <p:cNvSpPr>
            <a:spLocks noGrp="1"/>
          </p:cNvSpPr>
          <p:nvPr>
            <p:ph type="body" sz="quarter" idx="3"/>
          </p:nvPr>
        </p:nvSpPr>
        <p:spPr/>
        <p:txBody>
          <a:bodyPr/>
          <a:lstStyle/>
          <a:p>
            <a:r>
              <a:rPr lang="en-US" dirty="0"/>
              <a:t>Trend across Time</a:t>
            </a:r>
          </a:p>
        </p:txBody>
      </p:sp>
      <p:pic>
        <p:nvPicPr>
          <p:cNvPr id="14" name="Content Placeholder 13">
            <a:extLst>
              <a:ext uri="{FF2B5EF4-FFF2-40B4-BE49-F238E27FC236}">
                <a16:creationId xmlns:a16="http://schemas.microsoft.com/office/drawing/2014/main" id="{2EA1E8F9-FA18-78F8-03A5-6B0EFC312B9C}"/>
              </a:ext>
            </a:extLst>
          </p:cNvPr>
          <p:cNvPicPr>
            <a:picLocks noGrp="1" noChangeAspect="1"/>
          </p:cNvPicPr>
          <p:nvPr>
            <p:ph sz="quarter" idx="4"/>
          </p:nvPr>
        </p:nvPicPr>
        <p:blipFill>
          <a:blip r:embed="rId3"/>
          <a:stretch>
            <a:fillRect/>
          </a:stretch>
        </p:blipFill>
        <p:spPr>
          <a:xfrm>
            <a:off x="6172200" y="4043188"/>
            <a:ext cx="5183188" cy="2648142"/>
          </a:xfrm>
        </p:spPr>
      </p:pic>
      <p:pic>
        <p:nvPicPr>
          <p:cNvPr id="10" name="Picture 9">
            <a:extLst>
              <a:ext uri="{FF2B5EF4-FFF2-40B4-BE49-F238E27FC236}">
                <a16:creationId xmlns:a16="http://schemas.microsoft.com/office/drawing/2014/main" id="{0302D219-947F-0DC3-ECD4-D80B42B2B661}"/>
              </a:ext>
            </a:extLst>
          </p:cNvPr>
          <p:cNvPicPr>
            <a:picLocks noChangeAspect="1"/>
          </p:cNvPicPr>
          <p:nvPr/>
        </p:nvPicPr>
        <p:blipFill>
          <a:blip r:embed="rId4"/>
          <a:stretch>
            <a:fillRect/>
          </a:stretch>
        </p:blipFill>
        <p:spPr>
          <a:xfrm>
            <a:off x="836612" y="4497369"/>
            <a:ext cx="5000625" cy="2193961"/>
          </a:xfrm>
          <a:prstGeom prst="rect">
            <a:avLst/>
          </a:prstGeom>
        </p:spPr>
      </p:pic>
      <p:sp>
        <p:nvSpPr>
          <p:cNvPr id="15" name="TextBox 14">
            <a:extLst>
              <a:ext uri="{FF2B5EF4-FFF2-40B4-BE49-F238E27FC236}">
                <a16:creationId xmlns:a16="http://schemas.microsoft.com/office/drawing/2014/main" id="{137B6B38-A529-F14E-D28B-38D5982FA066}"/>
              </a:ext>
            </a:extLst>
          </p:cNvPr>
          <p:cNvSpPr txBox="1"/>
          <p:nvPr/>
        </p:nvSpPr>
        <p:spPr>
          <a:xfrm>
            <a:off x="6267450" y="2484721"/>
            <a:ext cx="5087938" cy="1323439"/>
          </a:xfrm>
          <a:prstGeom prst="rect">
            <a:avLst/>
          </a:prstGeom>
          <a:noFill/>
        </p:spPr>
        <p:txBody>
          <a:bodyPr wrap="square" rtlCol="0">
            <a:spAutoFit/>
          </a:bodyPr>
          <a:lstStyle/>
          <a:p>
            <a:r>
              <a:rPr lang="en-US" sz="1600" dirty="0"/>
              <a:t>This app helps in initial exploration for multiple linear regression and time series problems: it can summarize bivariate relationships via heatmap and scatter plots, as well as show aggregated trends across time, all with the convenient interactivity of </a:t>
            </a:r>
            <a:r>
              <a:rPr lang="en-US" sz="1600" dirty="0" err="1"/>
              <a:t>plotly</a:t>
            </a:r>
            <a:r>
              <a:rPr lang="en-US" sz="1600" dirty="0"/>
              <a:t>.</a:t>
            </a:r>
          </a:p>
        </p:txBody>
      </p:sp>
      <p:sp>
        <p:nvSpPr>
          <p:cNvPr id="16" name="TextBox 15">
            <a:extLst>
              <a:ext uri="{FF2B5EF4-FFF2-40B4-BE49-F238E27FC236}">
                <a16:creationId xmlns:a16="http://schemas.microsoft.com/office/drawing/2014/main" id="{7FEDB0C9-9595-9F3A-A68C-CA30FA5BA541}"/>
              </a:ext>
            </a:extLst>
          </p:cNvPr>
          <p:cNvSpPr txBox="1"/>
          <p:nvPr/>
        </p:nvSpPr>
        <p:spPr>
          <a:xfrm>
            <a:off x="836612" y="1396252"/>
            <a:ext cx="11183938" cy="646331"/>
          </a:xfrm>
          <a:prstGeom prst="rect">
            <a:avLst/>
          </a:prstGeom>
          <a:noFill/>
        </p:spPr>
        <p:txBody>
          <a:bodyPr wrap="square" rtlCol="0">
            <a:spAutoFit/>
          </a:bodyPr>
          <a:lstStyle/>
          <a:p>
            <a:r>
              <a:rPr lang="en-US" dirty="0"/>
              <a:t>Access on GitHub with </a:t>
            </a:r>
            <a:r>
              <a:rPr lang="en-US" dirty="0">
                <a:hlinkClick r:id="rId5"/>
              </a:rPr>
              <a:t>this link</a:t>
            </a:r>
            <a:r>
              <a:rPr lang="en-US" dirty="0"/>
              <a:t>.  Download it and the dataset </a:t>
            </a:r>
            <a:r>
              <a:rPr lang="en-US" dirty="0">
                <a:hlinkClick r:id="rId6"/>
              </a:rPr>
              <a:t>life_expectancy_clean.csv</a:t>
            </a:r>
            <a:r>
              <a:rPr lang="en-US" dirty="0"/>
              <a:t> (make sure to change the location </a:t>
            </a:r>
            <a:r>
              <a:rPr lang="en-US" dirty="0">
                <a:hlinkClick r:id="rId7"/>
              </a:rPr>
              <a:t>here</a:t>
            </a:r>
            <a:r>
              <a:rPr lang="en-US" dirty="0"/>
              <a:t> on your local directory), open an </a:t>
            </a:r>
            <a:r>
              <a:rPr lang="en-US" dirty="0" err="1"/>
              <a:t>Rstudio</a:t>
            </a:r>
            <a:r>
              <a:rPr lang="en-US" dirty="0"/>
              <a:t> session and select “Run App” in the upper-right corner.</a:t>
            </a:r>
          </a:p>
        </p:txBody>
      </p:sp>
    </p:spTree>
    <p:extLst>
      <p:ext uri="{BB962C8B-B14F-4D97-AF65-F5344CB8AC3E}">
        <p14:creationId xmlns:p14="http://schemas.microsoft.com/office/powerpoint/2010/main" val="609262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0F6A5-5E11-D835-D02F-CCADB44146D1}"/>
              </a:ext>
            </a:extLst>
          </p:cNvPr>
          <p:cNvSpPr>
            <a:spLocks noGrp="1"/>
          </p:cNvSpPr>
          <p:nvPr>
            <p:ph type="title"/>
          </p:nvPr>
        </p:nvSpPr>
        <p:spPr/>
        <p:txBody>
          <a:bodyPr/>
          <a:lstStyle/>
          <a:p>
            <a:r>
              <a:rPr lang="en-US" dirty="0"/>
              <a:t>Life Expectancy Data: Kaggle</a:t>
            </a:r>
          </a:p>
        </p:txBody>
      </p:sp>
      <p:sp>
        <p:nvSpPr>
          <p:cNvPr id="3" name="Text Placeholder 2">
            <a:extLst>
              <a:ext uri="{FF2B5EF4-FFF2-40B4-BE49-F238E27FC236}">
                <a16:creationId xmlns:a16="http://schemas.microsoft.com/office/drawing/2014/main" id="{81460CCD-F143-48F6-869E-D475C840184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41122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43675-E68A-DF46-61A7-8290AE5369E7}"/>
              </a:ext>
            </a:extLst>
          </p:cNvPr>
          <p:cNvSpPr>
            <a:spLocks noGrp="1"/>
          </p:cNvSpPr>
          <p:nvPr>
            <p:ph type="title"/>
          </p:nvPr>
        </p:nvSpPr>
        <p:spPr/>
        <p:txBody>
          <a:bodyPr/>
          <a:lstStyle/>
          <a:p>
            <a:r>
              <a:rPr lang="en-US" dirty="0"/>
              <a:t>Data Acquisition</a:t>
            </a:r>
          </a:p>
        </p:txBody>
      </p:sp>
      <p:sp>
        <p:nvSpPr>
          <p:cNvPr id="3" name="Content Placeholder 2">
            <a:extLst>
              <a:ext uri="{FF2B5EF4-FFF2-40B4-BE49-F238E27FC236}">
                <a16:creationId xmlns:a16="http://schemas.microsoft.com/office/drawing/2014/main" id="{A33AEABE-BEDF-343B-2C85-4689A617AD87}"/>
              </a:ext>
            </a:extLst>
          </p:cNvPr>
          <p:cNvSpPr>
            <a:spLocks noGrp="1"/>
          </p:cNvSpPr>
          <p:nvPr>
            <p:ph idx="1"/>
          </p:nvPr>
        </p:nvSpPr>
        <p:spPr/>
        <p:txBody>
          <a:bodyPr/>
          <a:lstStyle/>
          <a:p>
            <a:r>
              <a:rPr lang="en-US" dirty="0"/>
              <a:t>Found on Kaggle, by user KUMARRAJARSHI (</a:t>
            </a:r>
            <a:r>
              <a:rPr lang="en-US" dirty="0">
                <a:hlinkClick r:id="rId2"/>
              </a:rPr>
              <a:t>link</a:t>
            </a:r>
            <a:r>
              <a:rPr lang="en-US" dirty="0"/>
              <a:t>)</a:t>
            </a:r>
          </a:p>
          <a:p>
            <a:r>
              <a:rPr lang="en-US" dirty="0"/>
              <a:t>To download the data, create a free Kaggle account, sign in, and click “Download”:</a:t>
            </a:r>
          </a:p>
          <a:p>
            <a:pPr marL="0" indent="0">
              <a:buNone/>
            </a:pPr>
            <a:endParaRPr lang="en-US" dirty="0"/>
          </a:p>
        </p:txBody>
      </p:sp>
      <p:pic>
        <p:nvPicPr>
          <p:cNvPr id="7" name="Picture 6">
            <a:extLst>
              <a:ext uri="{FF2B5EF4-FFF2-40B4-BE49-F238E27FC236}">
                <a16:creationId xmlns:a16="http://schemas.microsoft.com/office/drawing/2014/main" id="{8B5C02E4-F519-8695-5B8E-E5CCC1CECEC9}"/>
              </a:ext>
            </a:extLst>
          </p:cNvPr>
          <p:cNvPicPr>
            <a:picLocks noChangeAspect="1"/>
          </p:cNvPicPr>
          <p:nvPr/>
        </p:nvPicPr>
        <p:blipFill>
          <a:blip r:embed="rId3"/>
          <a:stretch>
            <a:fillRect/>
          </a:stretch>
        </p:blipFill>
        <p:spPr>
          <a:xfrm>
            <a:off x="3545840" y="2911692"/>
            <a:ext cx="6675120" cy="3503387"/>
          </a:xfrm>
          <a:prstGeom prst="rect">
            <a:avLst/>
          </a:prstGeom>
        </p:spPr>
      </p:pic>
    </p:spTree>
    <p:extLst>
      <p:ext uri="{BB962C8B-B14F-4D97-AF65-F5344CB8AC3E}">
        <p14:creationId xmlns:p14="http://schemas.microsoft.com/office/powerpoint/2010/main" val="367800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F2DCF-F5A1-4BAC-B842-4FC09AF9F858}"/>
              </a:ext>
            </a:extLst>
          </p:cNvPr>
          <p:cNvSpPr>
            <a:spLocks noGrp="1"/>
          </p:cNvSpPr>
          <p:nvPr>
            <p:ph type="title"/>
          </p:nvPr>
        </p:nvSpPr>
        <p:spPr/>
        <p:txBody>
          <a:bodyPr/>
          <a:lstStyle/>
          <a:p>
            <a:r>
              <a:rPr lang="en-US" dirty="0"/>
              <a:t>Data Acquisition (Cont.)</a:t>
            </a:r>
          </a:p>
        </p:txBody>
      </p:sp>
      <p:sp>
        <p:nvSpPr>
          <p:cNvPr id="3" name="Content Placeholder 2">
            <a:extLst>
              <a:ext uri="{FF2B5EF4-FFF2-40B4-BE49-F238E27FC236}">
                <a16:creationId xmlns:a16="http://schemas.microsoft.com/office/drawing/2014/main" id="{169FFE30-1023-1ED7-F9D5-56AD8EE58D69}"/>
              </a:ext>
            </a:extLst>
          </p:cNvPr>
          <p:cNvSpPr>
            <a:spLocks noGrp="1"/>
          </p:cNvSpPr>
          <p:nvPr>
            <p:ph idx="1"/>
          </p:nvPr>
        </p:nvSpPr>
        <p:spPr/>
        <p:txBody>
          <a:bodyPr/>
          <a:lstStyle/>
          <a:p>
            <a:r>
              <a:rPr lang="en-US" dirty="0"/>
              <a:t>Once downloaded, move it to a directory accessible by an R session</a:t>
            </a:r>
          </a:p>
          <a:p>
            <a:endParaRPr lang="en-US" dirty="0"/>
          </a:p>
          <a:p>
            <a:r>
              <a:rPr lang="en-US" dirty="0"/>
              <a:t>See </a:t>
            </a:r>
            <a:r>
              <a:rPr lang="en-US" dirty="0">
                <a:hlinkClick r:id="rId2"/>
              </a:rPr>
              <a:t>GitHub</a:t>
            </a:r>
            <a:r>
              <a:rPr lang="en-US" dirty="0"/>
              <a:t> for full dataset.</a:t>
            </a:r>
          </a:p>
          <a:p>
            <a:endParaRPr lang="en-US" dirty="0"/>
          </a:p>
          <a:p>
            <a:r>
              <a:rPr lang="en-US" dirty="0"/>
              <a:t>A bit of cleaning was applied to this dataset (format column headers, add continent of each country) – see </a:t>
            </a:r>
            <a:r>
              <a:rPr lang="en-US" dirty="0" err="1">
                <a:hlinkClick r:id="rId3"/>
              </a:rPr>
              <a:t>data_cleaning.R</a:t>
            </a:r>
            <a:endParaRPr lang="en-US" dirty="0"/>
          </a:p>
          <a:p>
            <a:endParaRPr lang="en-US" dirty="0"/>
          </a:p>
          <a:p>
            <a:r>
              <a:rPr lang="en-US" dirty="0"/>
              <a:t>Dataset used for analysis: </a:t>
            </a:r>
            <a:r>
              <a:rPr lang="en-US" dirty="0">
                <a:hlinkClick r:id="rId4"/>
              </a:rPr>
              <a:t>life_expectancy_clean.csv</a:t>
            </a:r>
            <a:endParaRPr lang="en-US" dirty="0"/>
          </a:p>
          <a:p>
            <a:pPr marL="0" indent="0">
              <a:buNone/>
            </a:pPr>
            <a:endParaRPr lang="en-US" dirty="0"/>
          </a:p>
        </p:txBody>
      </p:sp>
    </p:spTree>
    <p:extLst>
      <p:ext uri="{BB962C8B-B14F-4D97-AF65-F5344CB8AC3E}">
        <p14:creationId xmlns:p14="http://schemas.microsoft.com/office/powerpoint/2010/main" val="3861826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9ED6A-DAAC-F5F3-DAC7-EE5C398018C7}"/>
              </a:ext>
            </a:extLst>
          </p:cNvPr>
          <p:cNvSpPr>
            <a:spLocks noGrp="1"/>
          </p:cNvSpPr>
          <p:nvPr>
            <p:ph type="title"/>
          </p:nvPr>
        </p:nvSpPr>
        <p:spPr/>
        <p:txBody>
          <a:bodyPr/>
          <a:lstStyle/>
          <a:p>
            <a:r>
              <a:rPr lang="en-US" dirty="0"/>
              <a:t>Data Contents</a:t>
            </a:r>
          </a:p>
        </p:txBody>
      </p:sp>
      <p:sp>
        <p:nvSpPr>
          <p:cNvPr id="3" name="Content Placeholder 2">
            <a:extLst>
              <a:ext uri="{FF2B5EF4-FFF2-40B4-BE49-F238E27FC236}">
                <a16:creationId xmlns:a16="http://schemas.microsoft.com/office/drawing/2014/main" id="{DFE794CE-1AC3-5C49-5AE9-A29077D21910}"/>
              </a:ext>
            </a:extLst>
          </p:cNvPr>
          <p:cNvSpPr>
            <a:spLocks noGrp="1"/>
          </p:cNvSpPr>
          <p:nvPr>
            <p:ph idx="1"/>
          </p:nvPr>
        </p:nvSpPr>
        <p:spPr/>
        <p:txBody>
          <a:bodyPr/>
          <a:lstStyle/>
          <a:p>
            <a:r>
              <a:rPr lang="en-US" dirty="0"/>
              <a:t>Health data sourced from the Global Health Observatory under WHO</a:t>
            </a:r>
          </a:p>
          <a:p>
            <a:r>
              <a:rPr lang="en-US" dirty="0"/>
              <a:t>Socioeconomic data sourced from the United Nation</a:t>
            </a:r>
          </a:p>
          <a:p>
            <a:r>
              <a:rPr lang="en-US" dirty="0"/>
              <a:t>Health and socioeconomic-related measures (20 in total) for 193 countries, from 2000-2015, including life expectancy, adult mortality, infant death count, alcohol consumption per capita, government health expenditure, hepatitis B immunization coverage and average years of schooling</a:t>
            </a:r>
          </a:p>
          <a:p>
            <a:r>
              <a:rPr lang="en-US" dirty="0"/>
              <a:t>See </a:t>
            </a:r>
            <a:r>
              <a:rPr lang="en-US" dirty="0">
                <a:hlinkClick r:id="rId2"/>
              </a:rPr>
              <a:t>data_dictionary.xlsx </a:t>
            </a:r>
            <a:r>
              <a:rPr lang="en-US" dirty="0"/>
              <a:t>for more info about each measure</a:t>
            </a:r>
          </a:p>
        </p:txBody>
      </p:sp>
    </p:spTree>
    <p:extLst>
      <p:ext uri="{BB962C8B-B14F-4D97-AF65-F5344CB8AC3E}">
        <p14:creationId xmlns:p14="http://schemas.microsoft.com/office/powerpoint/2010/main" val="664639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E70BF-F5BB-BD4A-773E-7CE8929F1098}"/>
              </a:ext>
            </a:extLst>
          </p:cNvPr>
          <p:cNvSpPr>
            <a:spLocks noGrp="1"/>
          </p:cNvSpPr>
          <p:nvPr>
            <p:ph type="title"/>
          </p:nvPr>
        </p:nvSpPr>
        <p:spPr/>
        <p:txBody>
          <a:bodyPr/>
          <a:lstStyle/>
          <a:p>
            <a:r>
              <a:rPr lang="en-US" dirty="0"/>
              <a:t>Purpose</a:t>
            </a:r>
          </a:p>
        </p:txBody>
      </p:sp>
      <p:sp>
        <p:nvSpPr>
          <p:cNvPr id="3" name="Text Placeholder 2">
            <a:extLst>
              <a:ext uri="{FF2B5EF4-FFF2-40B4-BE49-F238E27FC236}">
                <a16:creationId xmlns:a16="http://schemas.microsoft.com/office/drawing/2014/main" id="{CD684E83-CF75-6AA0-0D9A-73CD394FFEF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11013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10780-EA40-D912-FE86-7D9D62508BF7}"/>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140471B7-3B33-F81C-49F3-BF71F2047D05}"/>
              </a:ext>
            </a:extLst>
          </p:cNvPr>
          <p:cNvSpPr>
            <a:spLocks noGrp="1"/>
          </p:cNvSpPr>
          <p:nvPr>
            <p:ph idx="1"/>
          </p:nvPr>
        </p:nvSpPr>
        <p:spPr/>
        <p:txBody>
          <a:bodyPr>
            <a:normAutofit fontScale="92500" lnSpcReduction="10000"/>
          </a:bodyPr>
          <a:lstStyle/>
          <a:p>
            <a:r>
              <a:rPr lang="en-US" dirty="0"/>
              <a:t>As the dataset author notes, this dataset was intended for use in a multiple linear regression context, where life expectancy for a given country is to be evaluated and predicted, given a host of country-level measures.</a:t>
            </a:r>
          </a:p>
          <a:p>
            <a:r>
              <a:rPr lang="en-US" dirty="0"/>
              <a:t>I intend to make use of data visualization techniques and technologies to make the initial exploration for this effort easier and more accessible.</a:t>
            </a:r>
          </a:p>
          <a:p>
            <a:r>
              <a:rPr lang="en-US" dirty="0"/>
              <a:t>In linear regression problems, it is often useful to study bivariate correlations between measures and the outcome variable, or with other measures (to detect potential multicollinearity).</a:t>
            </a:r>
          </a:p>
          <a:p>
            <a:r>
              <a:rPr lang="en-US" dirty="0"/>
              <a:t>Additionally, this dataset can be used to incorporate a time-based element (such as autoregression) in solving the intended problem. For exploratory purposes, it is often useful to track these measures across time to help inform modeling decisions.</a:t>
            </a:r>
          </a:p>
        </p:txBody>
      </p:sp>
    </p:spTree>
    <p:extLst>
      <p:ext uri="{BB962C8B-B14F-4D97-AF65-F5344CB8AC3E}">
        <p14:creationId xmlns:p14="http://schemas.microsoft.com/office/powerpoint/2010/main" val="3902166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942C-13BB-715E-9C5F-A1F1FAAA348F}"/>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BC6765F7-F4A2-D7B2-08A7-4922C256B536}"/>
              </a:ext>
            </a:extLst>
          </p:cNvPr>
          <p:cNvSpPr>
            <a:spLocks noGrp="1"/>
          </p:cNvSpPr>
          <p:nvPr>
            <p:ph idx="1"/>
          </p:nvPr>
        </p:nvSpPr>
        <p:spPr/>
        <p:txBody>
          <a:bodyPr/>
          <a:lstStyle/>
          <a:p>
            <a:r>
              <a:rPr lang="en-US" dirty="0"/>
              <a:t>Are there factors (either health-related, economic-related or both) that are highly correlated with country-level life expectancy?</a:t>
            </a:r>
          </a:p>
          <a:p>
            <a:r>
              <a:rPr lang="en-US" dirty="0"/>
              <a:t>Has life expectancy changed across time? Is this change different for some countries or regions, but not others?</a:t>
            </a:r>
          </a:p>
          <a:p>
            <a:r>
              <a:rPr lang="en-US" dirty="0"/>
              <a:t>What is the relationship between life expectancy and government healthcare expenditure, access to education and immunization coverage?</a:t>
            </a:r>
          </a:p>
          <a:p>
            <a:r>
              <a:rPr lang="en-US" dirty="0"/>
              <a:t>What impacts do lifestyle habits (diet, alcohol consumption, exercise) have on country-level life expectancy?</a:t>
            </a:r>
          </a:p>
        </p:txBody>
      </p:sp>
    </p:spTree>
    <p:extLst>
      <p:ext uri="{BB962C8B-B14F-4D97-AF65-F5344CB8AC3E}">
        <p14:creationId xmlns:p14="http://schemas.microsoft.com/office/powerpoint/2010/main" val="656671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b1851626-05c4-426e-b768-1c35733f6fea}" enabled="1" method="Standard" siteId="{fbc493a8-0d24-4454-a815-f4ca58e8c09d}" contentBits="0" removed="0"/>
</clbl:labelList>
</file>

<file path=docProps/app.xml><?xml version="1.0" encoding="utf-8"?>
<Properties xmlns="http://schemas.openxmlformats.org/officeDocument/2006/extended-properties" xmlns:vt="http://schemas.openxmlformats.org/officeDocument/2006/docPropsVTypes">
  <TotalTime>429</TotalTime>
  <Words>1118</Words>
  <Application>Microsoft Office PowerPoint</Application>
  <PresentationFormat>Widescreen</PresentationFormat>
  <Paragraphs>66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Country-Level Exploration from World Health Organization (WHO)</vt:lpstr>
      <vt:lpstr>Table of Contents</vt:lpstr>
      <vt:lpstr>Life Expectancy Data: Kaggle</vt:lpstr>
      <vt:lpstr>Data Acquisition</vt:lpstr>
      <vt:lpstr>Data Acquisition (Cont.)</vt:lpstr>
      <vt:lpstr>Data Contents</vt:lpstr>
      <vt:lpstr>Purpose</vt:lpstr>
      <vt:lpstr>Purpose</vt:lpstr>
      <vt:lpstr>Research Questions</vt:lpstr>
      <vt:lpstr>Findings</vt:lpstr>
      <vt:lpstr>1: Factors Correlated with Life Expectancy</vt:lpstr>
      <vt:lpstr>1: Factors Correlated with Life Expectancy</vt:lpstr>
      <vt:lpstr>1: Factors Correlated with Life Expectancy</vt:lpstr>
      <vt:lpstr>1: Factors Correlated with Life Expectancy</vt:lpstr>
      <vt:lpstr>2: Life Expectancy Across Time</vt:lpstr>
      <vt:lpstr>3: Life Expectancy vs Government Health Expenditures</vt:lpstr>
      <vt:lpstr>3: Life Expectancy vs Polio Immunizations</vt:lpstr>
      <vt:lpstr>3: Life Expectancy vs Tetanus Immunization</vt:lpstr>
      <vt:lpstr>4: Life Expectancy vs Alcohol Consumption</vt:lpstr>
      <vt:lpstr>4: Life Expectancy vs Thinness Rate (10-19 y.o.)</vt:lpstr>
      <vt:lpstr>Shiny App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12: Online Data Sources</dc:title>
  <dc:creator>Cunningham, Anthony</dc:creator>
  <cp:lastModifiedBy>Cunningham, Anthony</cp:lastModifiedBy>
  <cp:revision>5</cp:revision>
  <dcterms:created xsi:type="dcterms:W3CDTF">2022-07-08T18:00:09Z</dcterms:created>
  <dcterms:modified xsi:type="dcterms:W3CDTF">2022-07-22T23:56:09Z</dcterms:modified>
</cp:coreProperties>
</file>