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1" r:id="rId6"/>
    <p:sldId id="259" r:id="rId7"/>
    <p:sldId id="265" r:id="rId8"/>
    <p:sldId id="266" r:id="rId9"/>
    <p:sldId id="267" r:id="rId10"/>
    <p:sldId id="262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CE0FA-CF16-48E5-A3CD-CEE8A404D37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1B319-7B7C-4EC3-A595-886374BE9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4564BF-43B0-4E03-AB56-1E6EEBBB0E6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8515-596C-4429-A5E3-60C19FEE9349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A619-1251-4FE5-A008-8D6867A4E27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2D5E3-86C3-4840-AEED-CEA38199AB5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A0C8-05A4-4A3F-93B6-191D315A29C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85BD-5A39-4BA1-BEFD-27F2E78E317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2FE9-0D29-4DFB-BC55-0FDD897EF4F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FD58-5AB4-47EF-AC44-AAF5927F92A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A31D8D-74D3-4DCD-ACC1-7C89FC10331C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62E6B-D0F8-4013-9E1C-FD398708E4B5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E3BC98-00F5-4D3F-8412-54ED942AE7B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04C-9708-426E-8984-9091F8A8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131" y="1662725"/>
            <a:ext cx="9077738" cy="2163895"/>
          </a:xfrm>
        </p:spPr>
        <p:txBody>
          <a:bodyPr/>
          <a:lstStyle/>
          <a:p>
            <a:r>
              <a:rPr lang="en-US" dirty="0"/>
              <a:t>Lunar Meteoroid Ejecta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21E8F-0687-4EBF-A8E2-FB53EA79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27340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Anthony M. DeStefano	</a:t>
            </a:r>
          </a:p>
          <a:p>
            <a:r>
              <a:rPr lang="en-US" dirty="0"/>
              <a:t>NASA/MSFC/EV44 Natural Environments</a:t>
            </a:r>
          </a:p>
          <a:p>
            <a:r>
              <a:rPr lang="en-US" dirty="0"/>
              <a:t>10/20/2020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2B9F-0D52-426F-8AA7-1C84570A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11A3-5602-45C2-B4C5-DE9BA003B67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DD6D2-8D64-400B-BEA0-7C463A34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57E2-8DA2-4959-BE18-16417F8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A76-87D9-450F-B52E-05F4138BDCA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5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460-4F39-47EC-AE72-C5BC52F3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Sporadic meteoroid flux (</a:t>
            </a:r>
            <a:r>
              <a:rPr lang="en-US" dirty="0" err="1"/>
              <a:t>Grun</a:t>
            </a:r>
            <a:r>
              <a:rPr lang="en-US" dirty="0"/>
              <a:t> et al 1985)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53E6-C632-4974-8D5E-FC6A4228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88D8-F1E3-4271-AB24-7D910E16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310A-6BE3-4FFE-8070-A7F11E06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A971-E89E-4032-951C-B6841C66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7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6D59-8BD3-47D1-A6B5-FA48D0A6024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9A6E-ABEC-4B48-91F6-6D0798166395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CE28-3BBD-4E63-98C1-32CE6D05C1A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E391-21C4-4D75-8816-07FDD7A433E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A3ACA7A-600F-45B4-A5F4-5414916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9" y="1371600"/>
            <a:ext cx="5536765" cy="4152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55085-8E7E-4073-91B3-529BE696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413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DSNE Rev H Lunar Ejecta Model</a:t>
            </a:r>
            <a:br>
              <a:rPr lang="en-US" dirty="0"/>
            </a:br>
            <a:r>
              <a:rPr lang="en-US" dirty="0"/>
              <a:t>NASA SP-8013 (1969)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E00A-C4D9-4FEC-96E7-36F31867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DF01-66E7-498E-BCE9-62F68E49614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36A2-C033-4B22-8B65-BBB333EB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3A70-7F30-44C1-A909-B0A7FD98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7E896A7-15BD-411C-906E-1AB59CC9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99" y="1368285"/>
            <a:ext cx="5536765" cy="4152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4895F0-5806-49E9-8B27-7B886016B8C1}"/>
              </a:ext>
            </a:extLst>
          </p:cNvPr>
          <p:cNvSpPr txBox="1"/>
          <p:nvPr/>
        </p:nvSpPr>
        <p:spPr>
          <a:xfrm>
            <a:off x="1401098" y="5441645"/>
            <a:ext cx="501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speed [both] = 20 km/s</a:t>
            </a:r>
          </a:p>
          <a:p>
            <a:r>
              <a:rPr lang="en-US" dirty="0"/>
              <a:t>Density [NASA SP-8013] = 0.5 g/cm^3</a:t>
            </a:r>
          </a:p>
          <a:p>
            <a:r>
              <a:rPr lang="en-US" dirty="0"/>
              <a:t>Density [</a:t>
            </a:r>
            <a:r>
              <a:rPr lang="en-US" dirty="0" err="1"/>
              <a:t>Grun</a:t>
            </a:r>
            <a:r>
              <a:rPr lang="en-US" dirty="0"/>
              <a:t> et al 1985] = 2.5 g/cm^3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2B27F-485E-4338-BBC2-EF020FD5E335}"/>
              </a:ext>
            </a:extLst>
          </p:cNvPr>
          <p:cNvSpPr txBox="1"/>
          <p:nvPr/>
        </p:nvSpPr>
        <p:spPr>
          <a:xfrm>
            <a:off x="7050157" y="5492493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= 2.5 g/cm^3</a:t>
            </a:r>
          </a:p>
        </p:txBody>
      </p:sp>
    </p:spTree>
    <p:extLst>
      <p:ext uri="{BB962C8B-B14F-4D97-AF65-F5344CB8AC3E}">
        <p14:creationId xmlns:p14="http://schemas.microsoft.com/office/powerpoint/2010/main" val="26772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86B9-AC17-406A-8F1A-D664DC9B45B5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/>
              <a:t>Zook 1967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den>
                        </m:f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−1.92</m:t>
                        </m:r>
                      </m:sup>
                    </m:sSubSup>
                  </m:oMath>
                </a14:m>
                <a:r>
                  <a:rPr lang="en-US" i="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&gt;0.1 </m:t>
                    </m:r>
                  </m:oMath>
                </a14:m>
                <a:r>
                  <a:rPr lang="en-US" i="0" dirty="0"/>
                  <a:t>km/s</a:t>
                </a:r>
              </a:p>
              <a:p>
                <a:pPr lvl="1"/>
                <a:r>
                  <a:rPr lang="en-US" i="0" dirty="0"/>
                  <a:t>The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/>
                  <a:t> is the power-law index of</a:t>
                </a:r>
              </a:p>
              <a:p>
                <a:pPr marL="530352" lvl="1" indent="0">
                  <a:buNone/>
                </a:pPr>
                <a:r>
                  <a:rPr lang="en-US" i="0" dirty="0"/>
                  <a:t>	the primary flux curve (see previous slide)</a:t>
                </a:r>
              </a:p>
              <a:p>
                <a:pPr lvl="1"/>
                <a:r>
                  <a:rPr lang="en-US" i="0" dirty="0"/>
                  <a:t>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ranges from 0.3-0.7 (Zook ‘67)</a:t>
                </a:r>
              </a:p>
              <a:p>
                <a:pPr lvl="2"/>
                <a:r>
                  <a:rPr lang="en-US" i="0" dirty="0"/>
                  <a:t>In general,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i="0" dirty="0"/>
                  <a:t> (Gault et al. 1963), property of</a:t>
                </a:r>
              </a:p>
              <a:p>
                <a:pPr marL="987552" lvl="2" indent="0">
                  <a:buNone/>
                </a:pPr>
                <a:r>
                  <a:rPr lang="en-US" sz="2000" dirty="0"/>
                  <a:t>the target material</a:t>
                </a:r>
              </a:p>
              <a:p>
                <a:r>
                  <a:rPr lang="en-US" dirty="0"/>
                  <a:t>Implicitly,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which defines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E97B4-45B4-40C4-B3CF-E85FE9B6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83" y="2128159"/>
            <a:ext cx="5026739" cy="38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Krivov</a:t>
            </a:r>
            <a:r>
              <a:rPr lang="en-US" dirty="0"/>
              <a:t> et al. 2003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1,100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sil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i="0" dirty="0"/>
                  <a:t> is the power-law exponent to the crater volume vs. impact kinetic energy</a:t>
                </a:r>
              </a:p>
              <a:p>
                <a:pPr lvl="2"/>
                <a:r>
                  <a:rPr lang="en-US" dirty="0"/>
                  <a:t>Figure 7 of </a:t>
                </a:r>
                <a:r>
                  <a:rPr lang="en-US" dirty="0" err="1"/>
                  <a:t>Koschny</a:t>
                </a:r>
                <a:r>
                  <a:rPr lang="en-US" dirty="0"/>
                  <a:t> &amp; </a:t>
                </a:r>
                <a:r>
                  <a:rPr lang="en-US" dirty="0" err="1"/>
                  <a:t>Grun</a:t>
                </a:r>
                <a:r>
                  <a:rPr lang="en-US" dirty="0"/>
                  <a:t> 2001 show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=1.23</m:t>
                    </m:r>
                  </m:oMath>
                </a14:m>
                <a:r>
                  <a:rPr lang="en-US" dirty="0"/>
                  <a:t> for ice-silicate targets</a:t>
                </a:r>
              </a:p>
              <a:p>
                <a:pPr lvl="2"/>
                <a:r>
                  <a:rPr lang="en-US" dirty="0"/>
                  <a:t>Moore et al. 1963 give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=1.02</m:t>
                    </m:r>
                  </m:oMath>
                </a14:m>
                <a:r>
                  <a:rPr lang="en-US" dirty="0"/>
                  <a:t> for basalt targets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is the ejecta mass distribution (CDF) slope (akin to our analysis of Carrier 2003)</a:t>
                </a:r>
              </a:p>
              <a:p>
                <a:pPr lvl="2"/>
                <a:r>
                  <a:rPr lang="en-US" dirty="0"/>
                  <a:t>Plausible slopes range from 0.5 to 1 (see </a:t>
                </a:r>
                <a:r>
                  <a:rPr lang="en-US" dirty="0" err="1"/>
                  <a:t>Krivov</a:t>
                </a:r>
                <a:r>
                  <a:rPr lang="en-US" dirty="0"/>
                  <a:t> &amp; </a:t>
                </a:r>
                <a:r>
                  <a:rPr lang="en-US" dirty="0" err="1"/>
                  <a:t>Jurewicz</a:t>
                </a:r>
                <a:r>
                  <a:rPr lang="en-US" dirty="0"/>
                  <a:t> 1999)</a:t>
                </a:r>
              </a:p>
              <a:p>
                <a:pPr lvl="2"/>
                <a:r>
                  <a:rPr lang="en-US" dirty="0"/>
                  <a:t>The most likely slope is ~0.8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2000)</a:t>
                </a:r>
              </a:p>
              <a:p>
                <a:pPr lvl="3"/>
                <a:r>
                  <a:rPr lang="en-US" i="0" dirty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~0.8</m:t>
                    </m:r>
                  </m:oMath>
                </a14:m>
                <a:r>
                  <a:rPr lang="en-US" i="0" dirty="0"/>
                  <a:t> corresponds to &lt; 7E-5 g particles if using Carrier 2003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i="0" dirty="0"/>
                  <a:t> is the speed CDF slope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is for hard-surface targets,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is for regolith-like targets (i.e., porous)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2003)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  <a:blipFill>
                <a:blip r:embed="rId2"/>
                <a:stretch>
                  <a:fillRect r="-762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8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Housen</a:t>
            </a:r>
            <a:r>
              <a:rPr lang="en-US" dirty="0"/>
              <a:t> &amp; </a:t>
            </a:r>
            <a:r>
              <a:rPr lang="en-US" dirty="0" err="1"/>
              <a:t>Holsapple</a:t>
            </a:r>
            <a:r>
              <a:rPr lang="en-US" dirty="0"/>
              <a:t> 2011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𝜋𝜌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 are determined by the target properties. For all cases studied,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b="0" dirty="0"/>
                  <a:t>, see </a:t>
                </a:r>
                <a:r>
                  <a:rPr lang="en-US" b="0" dirty="0" err="1"/>
                  <a:t>Housen</a:t>
                </a:r>
                <a:r>
                  <a:rPr lang="en-US" b="0" dirty="0"/>
                  <a:t> &amp; </a:t>
                </a:r>
                <a:r>
                  <a:rPr lang="en-US" b="0" dirty="0" err="1"/>
                  <a:t>Holsapple</a:t>
                </a:r>
                <a:r>
                  <a:rPr lang="en-US" b="0" dirty="0"/>
                  <a:t> 2011</a:t>
                </a:r>
              </a:p>
              <a:p>
                <a:pPr lvl="1"/>
                <a:r>
                  <a:rPr lang="en-US" dirty="0"/>
                  <a:t>The ejecta mass CDF term is derived from Carrier 2003, where the small and large scale ejecta mass is compared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~51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 for a regolith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=3.1</m:t>
                    </m:r>
                  </m:oMath>
                </a14:m>
                <a:r>
                  <a:rPr lang="en-US" b="0" dirty="0"/>
                  <a:t> g/cc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32E98BD-78BC-447A-BAC7-2AC53B9C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59" y="2189844"/>
            <a:ext cx="4806903" cy="27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9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4649-925F-46D3-BF9B-ED03822E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97E2-6FD9-45D1-ADB3-BA8D4899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93A1-D918-4F60-B9CE-3C5096AE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CD8D0-287A-4F96-8FF8-A32B0AA9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CD28-FD8D-4684-B1BA-0F0CB2AA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839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3812</TotalTime>
  <Words>1519</Words>
  <Application>Microsoft Office PowerPoint</Application>
  <PresentationFormat>Widescreen</PresentationFormat>
  <Paragraphs>206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Cambria Math</vt:lpstr>
      <vt:lpstr>Franklin Gothic Book</vt:lpstr>
      <vt:lpstr>Crop</vt:lpstr>
      <vt:lpstr>Lunar Meteoroid Ejecta Model</vt:lpstr>
      <vt:lpstr>Overview</vt:lpstr>
      <vt:lpstr>Overview</vt:lpstr>
      <vt:lpstr>DSNE Rev H Lunar Ejecta Model NASA SP-8013 (1969) </vt:lpstr>
      <vt:lpstr>Overview</vt:lpstr>
      <vt:lpstr>Impact-Ejecta Scaling Models Zook 1967</vt:lpstr>
      <vt:lpstr>Impact-Ejecta Scaling Models Krivov et al. 2003</vt:lpstr>
      <vt:lpstr>Impact-Ejecta Scaling Models Housen &amp; Holsapple 2011</vt:lpstr>
      <vt:lpstr>PowerPoint Presentation</vt:lpstr>
      <vt:lpstr>Overview</vt:lpstr>
      <vt:lpstr>Sporadic meteoroid flux (Grun et al 1985)</vt:lpstr>
      <vt:lpstr>Overview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Secondary Ejecta Model</dc:title>
  <dc:creator>DeStefano, Anthony M. (MSFC-EV44)</dc:creator>
  <cp:lastModifiedBy>DeStefano, Anthony M. (MSFC-EV44)</cp:lastModifiedBy>
  <cp:revision>39</cp:revision>
  <dcterms:created xsi:type="dcterms:W3CDTF">2020-10-14T18:15:06Z</dcterms:created>
  <dcterms:modified xsi:type="dcterms:W3CDTF">2020-10-21T19:54:01Z</dcterms:modified>
</cp:coreProperties>
</file>