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59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CE0FA-CF16-48E5-A3CD-CEE8A404D37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B319-7B7C-4EC3-A595-886374BE9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4564BF-43B0-4E03-AB56-1E6EEBBB0E6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515-596C-4429-A5E3-60C19FEE934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A619-1251-4FE5-A008-8D6867A4E27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F969-3CA1-4329-80D4-97FA07558DE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2D5E3-86C3-4840-AEED-CEA38199AB5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A0C8-05A4-4A3F-93B6-191D315A29C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85BD-5A39-4BA1-BEFD-27F2E78E317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2FE9-0D29-4DFB-BC55-0FDD897EF4F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FD58-5AB4-47EF-AC44-AAF5927F92A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31D8D-74D3-4DCD-ACC1-7C89FC10331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62E6B-D0F8-4013-9E1C-FD398708E4B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E3BC98-00F5-4D3F-8412-54ED942AE7B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04C-9708-426E-8984-9091F8A8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131" y="1662725"/>
            <a:ext cx="9077738" cy="2163895"/>
          </a:xfrm>
        </p:spPr>
        <p:txBody>
          <a:bodyPr/>
          <a:lstStyle/>
          <a:p>
            <a:r>
              <a:rPr lang="en-US" dirty="0"/>
              <a:t>Lunar Meteoroid Ejecta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1E8F-0687-4EBF-A8E2-FB53EA79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7340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Anthony M. DeStefano	</a:t>
            </a:r>
          </a:p>
          <a:p>
            <a:r>
              <a:rPr lang="en-US" dirty="0"/>
              <a:t>NASA/MSFC/EV44 Natural Environments</a:t>
            </a:r>
          </a:p>
          <a:p>
            <a:r>
              <a:rPr lang="en-US" dirty="0"/>
              <a:t>10/14/2020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2B9F-0D52-426F-8AA7-1C84570A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11A3-5602-45C2-B4C5-DE9BA003B67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6D2-8D64-400B-BEA0-7C463A3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57E2-8DA2-4959-BE18-16417F8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9A6E-ABEC-4B48-91F6-6D079816639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/>
              <a:t>Results of </a:t>
            </a:r>
            <a:r>
              <a:rPr lang="en-US" dirty="0" err="1"/>
              <a:t>LuMEM</a:t>
            </a:r>
            <a:endParaRPr lang="en-US" dirty="0"/>
          </a:p>
          <a:p>
            <a:pPr lvl="1"/>
            <a:r>
              <a:rPr lang="en-US" i="0" dirty="0"/>
              <a:t>Igloo number flux distribution (based on MEM3, see Moorhead et al 2019)</a:t>
            </a:r>
          </a:p>
          <a:p>
            <a:pPr lvl="1"/>
            <a:r>
              <a:rPr lang="en-US" i="0" dirty="0"/>
              <a:t>Ejecta size scaling (derived from Carrier 2003)</a:t>
            </a:r>
          </a:p>
          <a:p>
            <a:pPr lvl="1"/>
            <a:r>
              <a:rPr lang="en-US" i="0" dirty="0"/>
              <a:t>Ejecta speed scaling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CE28-3BBD-4E63-98C1-32CE6D05C1A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DSNE Rev H Lunar Ejecta Model – NASA SP-8013 (1969)</a:t>
            </a:r>
          </a:p>
          <a:p>
            <a:pPr lvl="1"/>
            <a:r>
              <a:rPr lang="en-US" i="0" dirty="0"/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E391-21C4-4D75-8816-07FDD7A433E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A3ACA7A-600F-45B4-A5F4-5414916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9" y="1371600"/>
            <a:ext cx="5536765" cy="4152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55085-8E7E-4073-91B3-529BE696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413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DSNE Rev H Lunar Ejecta Model</a:t>
            </a:r>
            <a:br>
              <a:rPr lang="en-US" dirty="0"/>
            </a:br>
            <a:r>
              <a:rPr lang="en-US" dirty="0"/>
              <a:t>NASA SP-8013 (1969)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E00A-C4D9-4FEC-96E7-36F31867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DF01-66E7-498E-BCE9-62F68E49614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6A2-C033-4B22-8B65-BBB333E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3A70-7F30-44C1-A909-B0A7FD98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E896A7-15BD-411C-906E-1AB59CC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99" y="1368285"/>
            <a:ext cx="5536765" cy="41525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4895F0-5806-49E9-8B27-7B886016B8C1}"/>
              </a:ext>
            </a:extLst>
          </p:cNvPr>
          <p:cNvSpPr txBox="1"/>
          <p:nvPr/>
        </p:nvSpPr>
        <p:spPr>
          <a:xfrm>
            <a:off x="1401098" y="5441645"/>
            <a:ext cx="501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speed [both] = 20 km/s</a:t>
            </a:r>
          </a:p>
          <a:p>
            <a:r>
              <a:rPr lang="en-US" dirty="0"/>
              <a:t>Density [NASA SP-8013] = 0.5 g/cm^3</a:t>
            </a:r>
          </a:p>
          <a:p>
            <a:r>
              <a:rPr lang="en-US" dirty="0"/>
              <a:t>Density [</a:t>
            </a:r>
            <a:r>
              <a:rPr lang="en-US" dirty="0" err="1"/>
              <a:t>Grun</a:t>
            </a:r>
            <a:r>
              <a:rPr lang="en-US" dirty="0"/>
              <a:t> et al 1985] = 2.5 g/cm^3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2B27F-485E-4338-BBC2-EF020FD5E335}"/>
              </a:ext>
            </a:extLst>
          </p:cNvPr>
          <p:cNvSpPr txBox="1"/>
          <p:nvPr/>
        </p:nvSpPr>
        <p:spPr>
          <a:xfrm>
            <a:off x="7050157" y="5492493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= 2.5 g/cm^3</a:t>
            </a:r>
          </a:p>
        </p:txBody>
      </p:sp>
    </p:spTree>
    <p:extLst>
      <p:ext uri="{BB962C8B-B14F-4D97-AF65-F5344CB8AC3E}">
        <p14:creationId xmlns:p14="http://schemas.microsoft.com/office/powerpoint/2010/main" val="26772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/>
              <a:t>Brief (non-exhaustive) Review of Impact-Ejecta Scaling Models</a:t>
            </a:r>
          </a:p>
          <a:p>
            <a:pPr lvl="1"/>
            <a:r>
              <a:rPr lang="en-US" i="0" dirty="0"/>
              <a:t>Zook 1967</a:t>
            </a:r>
          </a:p>
          <a:p>
            <a:pPr lvl="1"/>
            <a:r>
              <a:rPr lang="en-US" i="0" dirty="0" err="1"/>
              <a:t>Krivov</a:t>
            </a:r>
            <a:r>
              <a:rPr lang="en-US" i="0" dirty="0"/>
              <a:t> et al. 2003</a:t>
            </a:r>
          </a:p>
          <a:p>
            <a:pPr lvl="1"/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6B9-AC17-406A-8F1A-D664DC9B45B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/>
              <a:t>Zook 1967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&gt;</m:t>
                        </m:r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den>
                        </m:f>
                      </m:e>
                    </m:d>
                    <m:sSubSup>
                      <m:sSub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bSup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den>
                        </m:f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−1.92</m:t>
                        </m:r>
                      </m:sup>
                    </m:sSubSup>
                  </m:oMath>
                </a14:m>
                <a:r>
                  <a:rPr lang="en-US" i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&gt;0.1 </m:t>
                    </m:r>
                  </m:oMath>
                </a14:m>
                <a:r>
                  <a:rPr lang="en-US" i="0" dirty="0"/>
                  <a:t>km/s</a:t>
                </a:r>
              </a:p>
              <a:p>
                <a:pPr lvl="1"/>
                <a:r>
                  <a:rPr lang="en-US" i="0" dirty="0"/>
                  <a:t>The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is the power-law index of</a:t>
                </a:r>
              </a:p>
              <a:p>
                <a:pPr marL="530352" lvl="1" indent="0">
                  <a:buNone/>
                </a:pPr>
                <a:r>
                  <a:rPr lang="en-US" i="0" dirty="0"/>
                  <a:t>	the primary flux curve (see previous slide)</a:t>
                </a:r>
              </a:p>
              <a:p>
                <a:pPr lvl="1"/>
                <a:r>
                  <a:rPr lang="en-US" i="0" dirty="0"/>
                  <a:t>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i="0" dirty="0"/>
                  <a:t> ranges from 0.3-0.7 (Zook ‘67)</a:t>
                </a:r>
              </a:p>
              <a:p>
                <a:pPr lvl="1"/>
                <a:r>
                  <a:rPr lang="en-US" i="0" dirty="0"/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i="0" dirty="0"/>
                  <a:t> (Gault et al. 1963), property of</a:t>
                </a:r>
              </a:p>
              <a:p>
                <a:pPr marL="987552" lvl="2" indent="0">
                  <a:buNone/>
                </a:pPr>
                <a:r>
                  <a:rPr lang="en-US" sz="2000" dirty="0"/>
                  <a:t>the target material</a:t>
                </a:r>
              </a:p>
              <a:p>
                <a:r>
                  <a:rPr lang="en-US" dirty="0"/>
                  <a:t>Implicitly,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which defines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D04C5-8065-433C-8472-A569135CC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807" y="1638299"/>
                <a:ext cx="9601200" cy="4086639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E97B4-45B4-40C4-B3CF-E85FE9B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383" y="2128159"/>
            <a:ext cx="5026739" cy="38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E7DB-8721-4876-86E6-BCBC7A7B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344713"/>
            <a:ext cx="9601200" cy="1485900"/>
          </a:xfrm>
        </p:spPr>
        <p:txBody>
          <a:bodyPr/>
          <a:lstStyle/>
          <a:p>
            <a:r>
              <a:rPr lang="en-US" dirty="0"/>
              <a:t>Impact-Ejecta Scaling Models</a:t>
            </a:r>
            <a:br>
              <a:rPr lang="en-US" dirty="0"/>
            </a:br>
            <a:r>
              <a:rPr lang="en-US" dirty="0" err="1"/>
              <a:t>Krivov</a:t>
            </a:r>
            <a:r>
              <a:rPr lang="en-US" dirty="0"/>
              <a:t> et al. 2003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04C5-8065-433C-8472-A569135C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07" y="1638299"/>
            <a:ext cx="9601200" cy="4086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0B9D-3272-4802-95A9-48E13F5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882-8BA2-4C85-8806-12D70CB7D77A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B39C-F034-4C40-8ED0-36079211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E1AA-D884-4C86-ADB2-BF8646B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8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/>
              <a:t>Proposed New DSNE Model -- Lunar Meteoroid Ejecta Model (</a:t>
            </a:r>
            <a:r>
              <a:rPr lang="en-US" dirty="0" err="1"/>
              <a:t>LuMEM</a:t>
            </a:r>
            <a:r>
              <a:rPr lang="en-US" dirty="0"/>
              <a:t>)</a:t>
            </a:r>
          </a:p>
          <a:p>
            <a:pPr lvl="1"/>
            <a:r>
              <a:rPr lang="en-US" i="0" dirty="0"/>
              <a:t>Sporadic meteoroid flux (</a:t>
            </a:r>
            <a:r>
              <a:rPr lang="en-US" i="0" dirty="0" err="1"/>
              <a:t>Grun</a:t>
            </a:r>
            <a:r>
              <a:rPr lang="en-US" i="0" dirty="0"/>
              <a:t> et al 1985)</a:t>
            </a:r>
          </a:p>
          <a:p>
            <a:pPr lvl="1"/>
            <a:r>
              <a:rPr lang="en-US" i="0" dirty="0"/>
              <a:t>Near Earth Object (NEO) flux (Brown et al 2002)</a:t>
            </a:r>
          </a:p>
          <a:p>
            <a:pPr lvl="1"/>
            <a:r>
              <a:rPr lang="en-US" i="0" dirty="0"/>
              <a:t>Impact-ejecta scaling model (</a:t>
            </a:r>
            <a:r>
              <a:rPr lang="en-US" i="0" dirty="0" err="1"/>
              <a:t>Housen</a:t>
            </a:r>
            <a:r>
              <a:rPr lang="en-US" i="0" dirty="0"/>
              <a:t> &amp; </a:t>
            </a:r>
            <a:r>
              <a:rPr lang="en-US" i="0" dirty="0" err="1"/>
              <a:t>Holsapple</a:t>
            </a:r>
            <a:r>
              <a:rPr lang="en-US" i="0" dirty="0"/>
              <a:t> 2011)</a:t>
            </a:r>
          </a:p>
          <a:p>
            <a:pPr lvl="1"/>
            <a:r>
              <a:rPr lang="en-US" i="0" dirty="0"/>
              <a:t>Ejecta particle size distribution (Carrier 2003)</a:t>
            </a:r>
          </a:p>
          <a:p>
            <a:pPr lvl="1"/>
            <a:r>
              <a:rPr lang="en-US" i="0" dirty="0"/>
              <a:t>Ejecta zenith angle distribution (empirically from Gault &amp; </a:t>
            </a:r>
            <a:r>
              <a:rPr lang="en-US" i="0" dirty="0" err="1"/>
              <a:t>Wedekind</a:t>
            </a:r>
            <a:r>
              <a:rPr lang="en-US" i="0" dirty="0"/>
              <a:t> 1978)</a:t>
            </a:r>
          </a:p>
          <a:p>
            <a:pPr lvl="1"/>
            <a:r>
              <a:rPr lang="en-US" i="0" dirty="0"/>
              <a:t>Ejecta azimuth angle distribution (modified from Rival &amp; Mandeville 1999)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Analytic model of lunar ejecta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Speed distribution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as a function of distance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2A76-87D9-450F-B52E-05F4138BDCA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5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327-57CA-43A2-B8BD-89B20430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4859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FB6B-E09C-48D4-A040-1D2A2EE7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46" y="858906"/>
            <a:ext cx="9601200" cy="55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DSNE Rev H Lunar Ejecta Model – NASA SP-8013 (1969)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Based on Zook 1967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Brief (non-exhaustive) Review of Impact-Ejecta Scaling Models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Zook 1967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Krivov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al. 2003</a:t>
            </a:r>
          </a:p>
          <a:p>
            <a:pPr lvl="1"/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New DSNE Model -- Lunar Meteoroid Ejecta Model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Sporadic meteoroid flux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Grun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et al 1985)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Near Earth Object (NEO) flux (Brown et al 2002)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Impact-ejecta scaling model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particle size distribution (Carrier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zenith angle distribution (empirically from Gault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Wedekind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1978)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azimuth angle distribution (modified from Rival &amp; Mandeville 1999)</a:t>
            </a:r>
          </a:p>
          <a:p>
            <a:r>
              <a:rPr lang="en-US" dirty="0"/>
              <a:t>Analytic model of lunar ejecta</a:t>
            </a:r>
          </a:p>
          <a:p>
            <a:pPr lvl="1"/>
            <a:r>
              <a:rPr lang="en-US" i="0" dirty="0"/>
              <a:t>Speed distribution as a function of distance</a:t>
            </a:r>
          </a:p>
          <a:p>
            <a:pPr lvl="1"/>
            <a:r>
              <a:rPr lang="en-US" i="0" dirty="0"/>
              <a:t>Secondary flux as a function of distance</a:t>
            </a:r>
          </a:p>
          <a:p>
            <a:pPr lvl="1"/>
            <a:r>
              <a:rPr lang="en-US" i="0" dirty="0"/>
              <a:t>Secondary flux in terms of primary flux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LuMEM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Igloo number flux distribution (based on MEM3, see Moorhead et al 2019)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size scaling (derived from Carrier 2003)</a:t>
            </a:r>
          </a:p>
          <a:p>
            <a:pPr lvl="1"/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Ejecta speed scaling (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Housen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i="0" dirty="0" err="1">
                <a:solidFill>
                  <a:schemeClr val="bg1">
                    <a:lumMod val="65000"/>
                  </a:schemeClr>
                </a:solidFill>
              </a:rPr>
              <a:t>Holsapple</a:t>
            </a:r>
            <a:r>
              <a:rPr lang="en-US" i="0" dirty="0">
                <a:solidFill>
                  <a:schemeClr val="bg1">
                    <a:lumMod val="65000"/>
                  </a:schemeClr>
                </a:solidFill>
              </a:rPr>
              <a:t> 2011)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4A3A-57D0-4485-AE57-B7CD694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6D59-8BD3-47D1-A6B5-FA48D0A6024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5866-BD7A-4B57-BA57-4E8E366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349FC-9051-4374-A306-58FE52B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Lunar Meteoroid Ejecta Model (LuMEM) -- DeStefano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2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297</TotalTime>
  <Words>1253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 Math</vt:lpstr>
      <vt:lpstr>Franklin Gothic Book</vt:lpstr>
      <vt:lpstr>Crop</vt:lpstr>
      <vt:lpstr>Lunar Meteoroid Ejecta Model</vt:lpstr>
      <vt:lpstr>Overview</vt:lpstr>
      <vt:lpstr>Overview</vt:lpstr>
      <vt:lpstr>DSNE Rev H Lunar Ejecta Model NASA SP-8013 (1969) </vt:lpstr>
      <vt:lpstr>Overview</vt:lpstr>
      <vt:lpstr>Impact-Ejecta Scaling Models Zook 1967</vt:lpstr>
      <vt:lpstr>Impact-Ejecta Scaling Models Krivov et al. 2003</vt:lpstr>
      <vt:lpstr>Overview</vt:lpstr>
      <vt:lpstr>Overview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Secondary Ejecta Model</dc:title>
  <dc:creator>DeStefano, Anthony M. (MSFC-EV44)</dc:creator>
  <cp:lastModifiedBy>DeStefano, Anthony M. (MSFC-EV44)</cp:lastModifiedBy>
  <cp:revision>26</cp:revision>
  <dcterms:created xsi:type="dcterms:W3CDTF">2020-10-14T18:15:06Z</dcterms:created>
  <dcterms:modified xsi:type="dcterms:W3CDTF">2020-10-14T23:12:27Z</dcterms:modified>
</cp:coreProperties>
</file>