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2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2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8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7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3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4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6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9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4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1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C4BE-6BD8-4418-92A0-6E0C11F9BD9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2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5C4BE-6BD8-4418-92A0-6E0C11F9BD9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702A-836B-4400-8094-82A139E77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91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5000" b="-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3E0D-C4B5-4DC2-90BE-B6AD7B69E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glow rad="228600">
              <a:schemeClr val="bg1"/>
            </a:glow>
            <a:outerShdw blurRad="50800" dist="76200" dir="1020000" algn="l" rotWithShape="0">
              <a:prstClr val="black">
                <a:alpha val="68000"/>
              </a:prstClr>
            </a:outerShdw>
            <a:softEdge rad="723900"/>
          </a:effectLst>
        </p:spPr>
        <p:txBody>
          <a:bodyPr/>
          <a:lstStyle/>
          <a:p>
            <a:r>
              <a:rPr lang="en-US" dirty="0"/>
              <a:t>Meeting over </a:t>
            </a:r>
            <a:r>
              <a:rPr lang="en-US" dirty="0" err="1"/>
              <a:t>MeMoSeE</a:t>
            </a:r>
            <a:r>
              <a:rPr lang="en-US" dirty="0"/>
              <a:t>:</a:t>
            </a:r>
            <a:br>
              <a:rPr lang="en-US" dirty="0"/>
            </a:br>
            <a:r>
              <a:rPr lang="en-US" sz="4400" dirty="0"/>
              <a:t>Near-field and tall structures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9F2FAC-5F17-41DC-BBAE-93E013510E47}"/>
              </a:ext>
            </a:extLst>
          </p:cNvPr>
          <p:cNvSpPr txBox="1">
            <a:spLocks/>
          </p:cNvSpPr>
          <p:nvPr/>
        </p:nvSpPr>
        <p:spPr>
          <a:xfrm>
            <a:off x="1524000" y="3732244"/>
            <a:ext cx="9144000" cy="1339041"/>
          </a:xfrm>
          <a:prstGeom prst="rect">
            <a:avLst/>
          </a:prstGeom>
          <a:effectLst>
            <a:glow rad="228600">
              <a:schemeClr val="bg1"/>
            </a:glow>
            <a:outerShdw blurRad="50800" dist="76200" dir="1020000" algn="l" rotWithShape="0">
              <a:prstClr val="black">
                <a:alpha val="68000"/>
              </a:prstClr>
            </a:outerShdw>
            <a:softEdge rad="723900"/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Anthony M. DeStefano</a:t>
            </a:r>
          </a:p>
          <a:p>
            <a:r>
              <a:rPr lang="en-US" sz="2400" dirty="0"/>
              <a:t>NASA/MSFC/EV44 Natural Environments</a:t>
            </a:r>
          </a:p>
          <a:p>
            <a:r>
              <a:rPr lang="en-US" sz="2400" dirty="0"/>
              <a:t>6/29/2021</a:t>
            </a:r>
          </a:p>
        </p:txBody>
      </p:sp>
    </p:spTree>
    <p:extLst>
      <p:ext uri="{BB962C8B-B14F-4D97-AF65-F5344CB8AC3E}">
        <p14:creationId xmlns:p14="http://schemas.microsoft.com/office/powerpoint/2010/main" val="250802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4FE6-A62B-46AC-B7DB-E603B11E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Near-field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98F79-1004-43DC-A228-9998B6E34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𝑒𝑠𝑐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 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/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𝑒𝑠𝑐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relates the minimum ejecta speed </a:t>
                </a:r>
                <a:r>
                  <a:rPr lang="en-US" dirty="0" err="1"/>
                  <a:t>v_min</a:t>
                </a:r>
                <a:r>
                  <a:rPr lang="en-US" dirty="0"/>
                  <a:t> to reach a distance D, assuming ejecta angles at the optimal angle</a:t>
                </a:r>
              </a:p>
              <a:p>
                <a:r>
                  <a:rPr lang="en-US" dirty="0"/>
                  <a:t>The optimal angle is given by,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For the near-field, D &lt;&lt; </a:t>
                </a:r>
                <a:r>
                  <a:rPr lang="en-US" dirty="0" err="1"/>
                  <a:t>r_m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𝑒𝑠𝑐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𝑔𝐷</m:t>
                        </m:r>
                      </m:e>
                    </m:rad>
                  </m:oMath>
                </a14:m>
                <a:r>
                  <a:rPr lang="en-US" dirty="0"/>
                  <a:t> (as expected)</a:t>
                </a:r>
              </a:p>
              <a:p>
                <a:r>
                  <a:rPr lang="en-US" dirty="0"/>
                  <a:t>For any zenith angle,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𝑒𝑠𝑐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98F79-1004-43DC-A228-9998B6E34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169FC6E-B554-4701-8518-110C7CDB2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756" y="187878"/>
            <a:ext cx="35242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2CC6E6-0C63-49B2-9EC2-C88A62978876}"/>
              </a:ext>
            </a:extLst>
          </p:cNvPr>
          <p:cNvSpPr/>
          <p:nvPr/>
        </p:nvSpPr>
        <p:spPr>
          <a:xfrm>
            <a:off x="7854892" y="2207178"/>
            <a:ext cx="44685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https://thefactfactor.com/facts/pure_science/physics/projectile-motion/10299/</a:t>
            </a:r>
          </a:p>
        </p:txBody>
      </p:sp>
    </p:spTree>
    <p:extLst>
      <p:ext uri="{BB962C8B-B14F-4D97-AF65-F5344CB8AC3E}">
        <p14:creationId xmlns:p14="http://schemas.microsoft.com/office/powerpoint/2010/main" val="198170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4D5EF-2E35-4AF1-B0A4-7A8E5941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/>
              <a:t>Tall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DBD1-B614-4D76-BF9F-0CF915973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1900"/>
              <a:t>Original assumption:</a:t>
            </a:r>
          </a:p>
          <a:p>
            <a:pPr lvl="1"/>
            <a:r>
              <a:rPr lang="en-US" sz="1900"/>
              <a:t>Primary impact radius = secondary impact radius (from lunar center)</a:t>
            </a:r>
          </a:p>
          <a:p>
            <a:pPr lvl="1"/>
            <a:endParaRPr lang="en-US" sz="1900"/>
          </a:p>
          <a:p>
            <a:pPr lvl="1"/>
            <a:endParaRPr lang="en-US" sz="1900"/>
          </a:p>
          <a:p>
            <a:r>
              <a:rPr lang="en-US" sz="1900"/>
              <a:t>Question: How will the secondary ejecta environment be modified for structures that are sufficiently tall?</a:t>
            </a:r>
          </a:p>
          <a:p>
            <a:pPr lvl="1"/>
            <a:r>
              <a:rPr lang="en-US" sz="1900"/>
              <a:t>Corollary: How tall is sufficiently tall?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82BE5C-0A66-45CA-8E41-2FA567702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179" y="1402644"/>
            <a:ext cx="7204821" cy="405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3E23D4-2D8F-45F0-9776-4EAA6C0992F5}"/>
              </a:ext>
            </a:extLst>
          </p:cNvPr>
          <p:cNvSpPr/>
          <p:nvPr/>
        </p:nvSpPr>
        <p:spPr>
          <a:xfrm>
            <a:off x="7282514" y="5455355"/>
            <a:ext cx="4909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https://everydayastronaut.com/artemis-vs-apollo/</a:t>
            </a:r>
          </a:p>
        </p:txBody>
      </p:sp>
    </p:spTree>
    <p:extLst>
      <p:ext uri="{BB962C8B-B14F-4D97-AF65-F5344CB8AC3E}">
        <p14:creationId xmlns:p14="http://schemas.microsoft.com/office/powerpoint/2010/main" val="281608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60E4E-629B-473A-9371-6A0EB44F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US" sz="3600" dirty="0"/>
              <a:t>Tall Structures</a:t>
            </a:r>
            <a:br>
              <a:rPr lang="en-US" sz="2800" dirty="0"/>
            </a:br>
            <a:r>
              <a:rPr lang="en-US" sz="2000" dirty="0"/>
              <a:t>Ejecta speed vs ejecta zenith angle</a:t>
            </a:r>
            <a:endParaRPr lang="en-US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C1C9936-C834-4FD2-A5AB-42B0971ED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The tallest lander ~50m</a:t>
            </a:r>
          </a:p>
          <a:p>
            <a:pPr lvl="1"/>
            <a:r>
              <a:rPr lang="en-US" sz="1300" dirty="0"/>
              <a:t>Comparing the ejected distance, the error stays below 10% for zenith angles &lt; ~89 degrees, for all ejecta speeds</a:t>
            </a:r>
          </a:p>
          <a:p>
            <a:pPr marL="457200" lvl="1" indent="0">
              <a:buNone/>
            </a:pPr>
            <a:endParaRPr lang="en-US" sz="1300" dirty="0"/>
          </a:p>
          <a:p>
            <a:r>
              <a:rPr lang="en-US" sz="1700" dirty="0"/>
              <a:t>The error term ~ height/lunar radius</a:t>
            </a:r>
          </a:p>
          <a:p>
            <a:pPr lvl="1"/>
            <a:r>
              <a:rPr lang="en-US" sz="1300" dirty="0"/>
              <a:t>Going from a 7m to 50m lander doesn’t make a difference, only for very shallow ejecta angles</a:t>
            </a:r>
          </a:p>
          <a:p>
            <a:endParaRPr lang="en-US" sz="1700" dirty="0"/>
          </a:p>
          <a:p>
            <a:r>
              <a:rPr lang="en-US" sz="1700" dirty="0"/>
              <a:t>At an ejecta angle of 45 degrees:</a:t>
            </a:r>
          </a:p>
          <a:p>
            <a:pPr lvl="1"/>
            <a:r>
              <a:rPr lang="en-US" sz="1300" dirty="0"/>
              <a:t>The maximum relative error is bounded by </a:t>
            </a:r>
            <a:r>
              <a:rPr lang="en-US" sz="1300" dirty="0">
                <a:latin typeface="Arial Black" panose="020B0A04020102020204" pitchFamily="34" charset="0"/>
              </a:rPr>
              <a:t>1 x height/lunar radius</a:t>
            </a:r>
          </a:p>
          <a:p>
            <a:pPr lvl="1"/>
            <a:r>
              <a:rPr lang="en-US" sz="1700" dirty="0"/>
              <a:t>E.g., 52m / 1737km = 3E-5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390651-0E44-4269-8C53-8229F6856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59" y="3373570"/>
            <a:ext cx="3090041" cy="2688336"/>
          </a:xfrm>
          <a:prstGeom prst="rect">
            <a:avLst/>
          </a:prstGeom>
        </p:spPr>
      </p:pic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761FFEC-3AF3-4F48-A0FE-19CA3E88A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60" y="541456"/>
            <a:ext cx="3090041" cy="268833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2016E83-96CD-462D-8FF1-3D6B818FB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138" y="538528"/>
            <a:ext cx="3032410" cy="2691264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A3830DA-5781-44E2-B1DD-CACE688D3D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391" y="3373570"/>
            <a:ext cx="3107903" cy="26883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D4D6B5-7835-44EC-9EDB-DE7142A7E3E0}"/>
              </a:ext>
            </a:extLst>
          </p:cNvPr>
          <p:cNvSpPr txBox="1"/>
          <p:nvPr/>
        </p:nvSpPr>
        <p:spPr>
          <a:xfrm>
            <a:off x="5638550" y="716452"/>
            <a:ext cx="118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52m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B535B3-0731-49B2-A507-AA7B447A01A4}"/>
              </a:ext>
            </a:extLst>
          </p:cNvPr>
          <p:cNvSpPr txBox="1"/>
          <p:nvPr/>
        </p:nvSpPr>
        <p:spPr>
          <a:xfrm>
            <a:off x="8839675" y="719718"/>
            <a:ext cx="118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1.7km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BC0CFF-FC6A-4529-841B-D157308385C7}"/>
              </a:ext>
            </a:extLst>
          </p:cNvPr>
          <p:cNvSpPr txBox="1"/>
          <p:nvPr/>
        </p:nvSpPr>
        <p:spPr>
          <a:xfrm>
            <a:off x="5700092" y="3446669"/>
            <a:ext cx="118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17km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423DF6-B815-437B-B405-0E50D92F695B}"/>
              </a:ext>
            </a:extLst>
          </p:cNvPr>
          <p:cNvSpPr txBox="1"/>
          <p:nvPr/>
        </p:nvSpPr>
        <p:spPr>
          <a:xfrm>
            <a:off x="8839675" y="3583654"/>
            <a:ext cx="118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173km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5E8857-AE67-4823-A597-0CBEDA96E9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5029" y="723834"/>
            <a:ext cx="8001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9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F508-FACF-4C86-8210-EE230773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FA824-E24B-4A34-856D-FE6EC0E6A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0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256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Cambria Math</vt:lpstr>
      <vt:lpstr>Office Theme</vt:lpstr>
      <vt:lpstr>Meeting over MeMoSeE: Near-field and tall structures</vt:lpstr>
      <vt:lpstr>Near-field</vt:lpstr>
      <vt:lpstr>Tall Structures</vt:lpstr>
      <vt:lpstr>Tall Structures Ejecta speed vs ejecta zenith angle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over MeMoSeE: Near-field and tall structures</dc:title>
  <dc:creator>DeStefano, Anthony M. (MSFC-EV44)</dc:creator>
  <cp:lastModifiedBy>DeStefano, Anthony M. (MSFC-EV44)</cp:lastModifiedBy>
  <cp:revision>9</cp:revision>
  <dcterms:created xsi:type="dcterms:W3CDTF">2021-06-29T22:12:25Z</dcterms:created>
  <dcterms:modified xsi:type="dcterms:W3CDTF">2021-06-30T16:32:00Z</dcterms:modified>
</cp:coreProperties>
</file>