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58" r:id="rId5"/>
    <p:sldId id="261" r:id="rId6"/>
    <p:sldId id="259" r:id="rId7"/>
    <p:sldId id="265" r:id="rId8"/>
    <p:sldId id="266" r:id="rId9"/>
    <p:sldId id="262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63" r:id="rId21"/>
    <p:sldId id="278" r:id="rId22"/>
    <p:sldId id="280" r:id="rId23"/>
    <p:sldId id="279" r:id="rId24"/>
    <p:sldId id="281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CE0FA-CF16-48E5-A3CD-CEE8A404D3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1B319-7B7C-4EC3-A595-886374BE9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4564BF-43B0-4E03-AB56-1E6EEBBB0E66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8515-596C-4429-A5E3-60C19FEE9349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A619-1251-4FE5-A008-8D6867A4E27F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2D5E3-86C3-4840-AEED-CEA38199AB5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A0C8-05A4-4A3F-93B6-191D315A29CF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85BD-5A39-4BA1-BEFD-27F2E78E317D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2FE9-0D29-4DFB-BC55-0FDD897EF4F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FD58-5AB4-47EF-AC44-AAF5927F92A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A31D8D-74D3-4DCD-ACC1-7C89FC10331C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62E6B-D0F8-4013-9E1C-FD398708E4B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1E3BC98-00F5-4D3F-8412-54ED942AE7BA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04C-9708-426E-8984-9091F8A8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131" y="1662725"/>
            <a:ext cx="9077738" cy="2163895"/>
          </a:xfrm>
        </p:spPr>
        <p:txBody>
          <a:bodyPr/>
          <a:lstStyle/>
          <a:p>
            <a:r>
              <a:rPr lang="en-US" dirty="0"/>
              <a:t>Lunar Meteoroid Ejecta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21E8F-0687-4EBF-A8E2-FB53EA790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27340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Anthony M. DeStefano	</a:t>
            </a:r>
          </a:p>
          <a:p>
            <a:r>
              <a:rPr lang="en-US" dirty="0"/>
              <a:t>NASA/MSFC/EV44 Natural Environments</a:t>
            </a:r>
          </a:p>
          <a:p>
            <a:r>
              <a:rPr lang="en-US" dirty="0"/>
              <a:t>10/23/2020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2B9F-0D52-426F-8AA7-1C84570A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11A3-5602-45C2-B4C5-DE9BA003B67D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DD6D2-8D64-400B-BEA0-7C463A34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57E2-8DA2-4959-BE18-16417F8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2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0460-4F39-47EC-AE72-C5BC52F3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572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Sporadic meteoroid flux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Grun</a:t>
            </a:r>
            <a:r>
              <a:rPr lang="en-US" dirty="0"/>
              <a:t> et al. 1985)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E53E6-C632-4974-8D5E-FC6A4228B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09701"/>
                <a:ext cx="4838700" cy="48291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MEM3 is valid for interplanetary fluxes with masses greater than 1E-6 grams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Grun</a:t>
                </a:r>
                <a:r>
                  <a:rPr lang="en-US" dirty="0"/>
                  <a:t> flux in this case is normalized to 1 at 1E-6 grams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Grun</a:t>
                </a:r>
                <a:r>
                  <a:rPr lang="en-US" dirty="0"/>
                  <a:t> fluxes [#/m^2/</a:t>
                </a:r>
                <a:r>
                  <a:rPr lang="en-US" dirty="0" err="1"/>
                  <a:t>yr</a:t>
                </a:r>
                <a:r>
                  <a:rPr lang="en-US" dirty="0"/>
                  <a:t>] in the range 1E-6 to 10 grams can be fit by a double power-law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2.264×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553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0.852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When accounting for all primary masses, the differential </a:t>
                </a:r>
                <a:r>
                  <a:rPr lang="en-US" dirty="0" err="1"/>
                  <a:t>Grun</a:t>
                </a:r>
                <a:r>
                  <a:rPr lang="en-US" dirty="0"/>
                  <a:t> flux [#/m^2/</a:t>
                </a:r>
                <a:r>
                  <a:rPr lang="en-US" dirty="0" err="1"/>
                  <a:t>yr</a:t>
                </a:r>
                <a:r>
                  <a:rPr lang="en-US" dirty="0"/>
                  <a:t>/g] is integrated over with the mass dependence of the particular scaling law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−3.0309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1.80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.32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E53E6-C632-4974-8D5E-FC6A4228B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09701"/>
                <a:ext cx="4838700" cy="4829174"/>
              </a:xfrm>
              <a:blipFill>
                <a:blip r:embed="rId2"/>
                <a:stretch>
                  <a:fillRect l="-1008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88D8-F1E3-4271-AB24-7D910E16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310A-6BE3-4FFE-8070-A7F11E06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A971-E89E-4032-951C-B6841C66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88E8477-4D9E-47C2-8E33-822405F0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11" y="1876751"/>
            <a:ext cx="5536765" cy="41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7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A8DA-7D83-4331-8848-8EDBFC55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7643"/>
            <a:ext cx="9601200" cy="1485900"/>
          </a:xfrm>
        </p:spPr>
        <p:txBody>
          <a:bodyPr/>
          <a:lstStyle/>
          <a:p>
            <a:r>
              <a:rPr lang="en-US" dirty="0"/>
              <a:t>Sporadic meteoroid flux (low and high density populations in MEM)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4AD88-EEB0-4F10-815A-8F8704A3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2406B-1B7A-4042-B4B4-6F11B56B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E203-BA42-4DB0-AD10-D21C37CF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92741-0306-4694-A8F3-82F20C47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89" y="1882158"/>
            <a:ext cx="5743575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20781-5F13-4C9E-990C-D8EC93021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62" y="1683543"/>
            <a:ext cx="6440849" cy="42767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22BC3-4E70-42F1-8AA4-9D581A36C2A1}"/>
              </a:ext>
            </a:extLst>
          </p:cNvPr>
          <p:cNvSpPr txBox="1"/>
          <p:nvPr/>
        </p:nvSpPr>
        <p:spPr>
          <a:xfrm>
            <a:off x="1057275" y="554928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Moorhead 2019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29595-CD19-497A-80F6-7BC426B6ADF9}"/>
              </a:ext>
            </a:extLst>
          </p:cNvPr>
          <p:cNvCxnSpPr>
            <a:cxnSpLocks/>
          </p:cNvCxnSpPr>
          <p:nvPr/>
        </p:nvCxnSpPr>
        <p:spPr>
          <a:xfrm flipH="1">
            <a:off x="8858250" y="1436984"/>
            <a:ext cx="259495" cy="11823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10C377-5C16-4F8B-BF92-26DDF015F9C1}"/>
              </a:ext>
            </a:extLst>
          </p:cNvPr>
          <p:cNvCxnSpPr>
            <a:cxnSpLocks/>
          </p:cNvCxnSpPr>
          <p:nvPr/>
        </p:nvCxnSpPr>
        <p:spPr>
          <a:xfrm flipH="1">
            <a:off x="9639300" y="1608032"/>
            <a:ext cx="1106608" cy="1342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487BDE-5739-4246-B904-452B4B781109}"/>
              </a:ext>
            </a:extLst>
          </p:cNvPr>
          <p:cNvSpPr txBox="1"/>
          <p:nvPr/>
        </p:nvSpPr>
        <p:spPr>
          <a:xfrm>
            <a:off x="8489049" y="1067652"/>
            <a:ext cx="167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Apex &amp; toroidal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93910-75DC-4378-B043-D08B5A4CF854}"/>
              </a:ext>
            </a:extLst>
          </p:cNvPr>
          <p:cNvSpPr txBox="1"/>
          <p:nvPr/>
        </p:nvSpPr>
        <p:spPr>
          <a:xfrm>
            <a:off x="10095464" y="1295649"/>
            <a:ext cx="19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Helion/</a:t>
            </a:r>
            <a:r>
              <a:rPr lang="en-US" dirty="0" err="1"/>
              <a:t>antihelion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1A76F-0BB9-4436-8D54-1FFDF9D144CB}"/>
              </a:ext>
            </a:extLst>
          </p:cNvPr>
          <p:cNvSpPr txBox="1"/>
          <p:nvPr/>
        </p:nvSpPr>
        <p:spPr>
          <a:xfrm>
            <a:off x="2088356" y="3069389"/>
            <a:ext cx="138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16907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3A50-B41A-41E8-BE8B-03A60391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912"/>
            <a:ext cx="11206480" cy="1592208"/>
          </a:xfrm>
        </p:spPr>
        <p:txBody>
          <a:bodyPr/>
          <a:lstStyle/>
          <a:p>
            <a:r>
              <a:rPr lang="en-US" dirty="0"/>
              <a:t>Sporadic meteoroid flux and latitudinal dependence on the lunar surface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B941A3-A2F6-4532-BA34-6383F3C77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847" y="1240790"/>
            <a:ext cx="3535680" cy="26517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4EA8-1D41-40FF-9EE5-45DD8EE5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F481-9052-4680-A1FE-61E5CD93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593D-FD88-4989-B365-CF1AB0BB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70529-3F6C-4F59-A6AD-B548B7F24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08" y="1240790"/>
            <a:ext cx="3535680" cy="2651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645999-7F47-4048-85EB-6A574F0B2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908" y="1240790"/>
            <a:ext cx="3535680" cy="2651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92E7E9-B399-478B-9752-D8FB5FFE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4" y="3912493"/>
            <a:ext cx="3535680" cy="2651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5ACA1-6352-4FAA-9515-BE7B10F68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4380" y="3912493"/>
            <a:ext cx="3535680" cy="2651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100429-92E4-481A-BDCB-1A4DC7CA1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3063" y="3912493"/>
            <a:ext cx="3535680" cy="2651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8FF2B9-A7C1-4ECD-8A86-E43A66BAF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3063" y="1159380"/>
            <a:ext cx="3752850" cy="200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89100B-21CD-41ED-B850-B7EBBAAD8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6280" y="3881695"/>
            <a:ext cx="3714750" cy="200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3A4C4D-DF33-4132-B43D-5160E2399C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4380" y="1168906"/>
            <a:ext cx="3705225" cy="180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753495-ED09-4A2C-B2D9-5A59F0B933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4380" y="3890774"/>
            <a:ext cx="3733800" cy="1809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EA2A85-248E-4B90-8FC3-928B0FAB23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697" y="1164142"/>
            <a:ext cx="3705225" cy="190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C12F3B-2081-43FA-8543-82112BC848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322" y="3890774"/>
            <a:ext cx="37338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9B89-24E6-4E33-A4AA-46DF0431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3337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Near Earth Object (NEO) flux (Brown et al. 2002) at the lunar surface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84BF12-2837-434C-BE06-25D11969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883" y="2583755"/>
            <a:ext cx="4765431" cy="3581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AA69D-5266-4F12-85BA-36F13356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5492-EFAA-4545-8D41-804A6DCF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B330-2330-47B7-84D7-7F84AD76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EEE2C-F34D-4B26-9CC2-D1AAC13A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1847849"/>
            <a:ext cx="3933825" cy="4476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FC5079-8879-454F-870E-2D7EF512E093}"/>
              </a:ext>
            </a:extLst>
          </p:cNvPr>
          <p:cNvSpPr txBox="1">
            <a:spLocks/>
          </p:cNvSpPr>
          <p:nvPr/>
        </p:nvSpPr>
        <p:spPr>
          <a:xfrm>
            <a:off x="6538915" y="1664593"/>
            <a:ext cx="4838700" cy="482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Althea Moorhead (see memo OSMA/MEO/Lunar-001) computed the NEO flux at the lunar surface based on Brown et al. 2002 and velocity distribution of bolides reported by the Center for Near Earth Object Studies (CNEOS)</a:t>
            </a:r>
          </a:p>
          <a:p>
            <a:r>
              <a:rPr lang="en-US" dirty="0"/>
              <a:t>In </a:t>
            </a:r>
            <a:r>
              <a:rPr lang="en-US" dirty="0" err="1"/>
              <a:t>LuMEM</a:t>
            </a:r>
            <a:r>
              <a:rPr lang="en-US" dirty="0"/>
              <a:t>, we approximate the angular distribution of fluxes at the lunar surface by the high density population of MEM</a:t>
            </a:r>
          </a:p>
          <a:p>
            <a:pPr lvl="1"/>
            <a:r>
              <a:rPr lang="en-US" dirty="0"/>
              <a:t>The high density population in MEM comes from the equatorial plane, similar to the NEOs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6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9CBF-F186-49F6-830F-A5A56733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70E2-8C1D-4C85-892C-BCE2DA43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7520E-DEB5-41FE-A15A-E5D916C2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71C3D2-BF18-48D2-A3D0-E7E7E21465DE}"/>
              </a:ext>
            </a:extLst>
          </p:cNvPr>
          <p:cNvSpPr txBox="1">
            <a:spLocks/>
          </p:cNvSpPr>
          <p:nvPr/>
        </p:nvSpPr>
        <p:spPr>
          <a:xfrm>
            <a:off x="904240" y="510149"/>
            <a:ext cx="11206480" cy="1592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NEO flux and latitudinal dependence on the lunar surface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4FA6F-5A01-4164-BB8D-E253700F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2102357"/>
            <a:ext cx="3840480" cy="2880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1F8DC-0960-4F5F-BF98-3AAF99E79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2102357"/>
            <a:ext cx="3840480" cy="2880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A6E82-092B-45DB-9F95-545351CE7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840" y="2102357"/>
            <a:ext cx="384048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8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475B-0D57-4D12-8E0A-F98922A9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Impact-ejecta scaling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Housen</a:t>
            </a:r>
            <a:r>
              <a:rPr lang="en-US" dirty="0"/>
              <a:t> &amp; </a:t>
            </a:r>
            <a:r>
              <a:rPr lang="en-US" dirty="0" err="1"/>
              <a:t>Holsapple</a:t>
            </a:r>
            <a:r>
              <a:rPr lang="en-US" dirty="0"/>
              <a:t> 2011)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6884DA-9862-4898-BC1F-4CE790BE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 for sand fly ash (porosity of 45%)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</m:oMath>
                </a14:m>
                <a:r>
                  <a:rPr lang="en-US" dirty="0"/>
                  <a:t> is the regolith density, see DSNE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projectile (primaries) density, which can be integrated out over the density distribution from MEM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the primary mass, which can also be integrated out over the </a:t>
                </a:r>
                <a:r>
                  <a:rPr lang="en-US" dirty="0" err="1"/>
                  <a:t>Grun</a:t>
                </a:r>
                <a:r>
                  <a:rPr lang="en-US" dirty="0"/>
                  <a:t> differential flux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𝑖𝑚𝑝𝑎𝑐𝑡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𝑍𝑒𝑛𝑖𝑡h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 component of the projectile speed (speed and impact angle taken from MEM)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6884DA-9862-4898-BC1F-4CE790BE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131E-006F-40D1-BF0A-F6808A04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75EA-AE37-4C9D-850C-F45FEA6C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FEE9-34FC-4305-82E7-D2B536F4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4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9EBF-8AA3-437D-8BE8-86135CCC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and spherical geometry of secondary ejecta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304E-63B3-4989-B789-54E2F605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D9D6B-C179-4B4D-9757-C151B5F9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37AB-7BFE-4B19-8DDC-262957F0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BD6D3-1634-48D5-8A9D-90DAABF3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1590675"/>
            <a:ext cx="6343650" cy="474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3E569-02DC-4124-902A-E99D8DD7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47" y="2151606"/>
            <a:ext cx="24384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F3F50-0995-447C-9DF6-A0A453C1B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47" y="3028950"/>
            <a:ext cx="3495675" cy="80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40E16C-0937-472D-82B7-1D3D50725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747" y="3992019"/>
            <a:ext cx="4438650" cy="84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4C2B86-0847-4ED7-9986-2223AE872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050" y="4991100"/>
            <a:ext cx="1600200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2B149-6ECB-415D-ABE6-C6C390801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875" y="4803603"/>
            <a:ext cx="18764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4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8B17-7EFB-412A-895B-AE0E6BEA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46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Ejecta particle size distribution</a:t>
            </a:r>
            <a:br>
              <a:rPr lang="en-US" dirty="0"/>
            </a:br>
            <a:r>
              <a:rPr lang="en-US" dirty="0"/>
              <a:t>(Carrier 2003)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243E4-DF8A-4C72-9037-9ECE36BE1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50" y="1733549"/>
                <a:ext cx="4905375" cy="45815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Carrier 2003 gives the cumulative particle size distribution normalized by mass and not particle number</a:t>
                </a:r>
              </a:p>
              <a:p>
                <a:pPr lvl="1"/>
                <a:r>
                  <a:rPr lang="en-US" i="0" dirty="0"/>
                  <a:t>To convert to particle number, we need to evaluate the integral:</a:t>
                </a:r>
              </a:p>
              <a:p>
                <a:pPr lvl="1"/>
                <a:endParaRPr lang="en-US" i="0" dirty="0"/>
              </a:p>
              <a:p>
                <a:pPr lvl="1"/>
                <a:endParaRPr lang="en-US" i="0" dirty="0"/>
              </a:p>
              <a:p>
                <a:pPr lvl="1"/>
                <a:r>
                  <a:rPr lang="en-US" i="0" dirty="0"/>
                  <a:t>It can be shown that the cumulative particle size distribution normalized by number is (x in mm):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ej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9.216×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0.347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3.60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2.33</m:t>
                            </m:r>
                          </m:sup>
                        </m:sSup>
                      </m:den>
                    </m:f>
                  </m:oMath>
                </a14:m>
                <a:endParaRPr lang="en-US" i="0" dirty="0"/>
              </a:p>
              <a:p>
                <a:pPr lvl="1"/>
                <a:r>
                  <a:rPr lang="en-US" i="0" dirty="0"/>
                  <a:t>Note that SP-8013 gives: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ej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−3.6</m:t>
                        </m:r>
                      </m:sup>
                    </m:sSup>
                  </m:oMath>
                </a14:m>
                <a:endParaRPr lang="en-US" i="0" dirty="0"/>
              </a:p>
              <a:p>
                <a:pPr lvl="1"/>
                <a:endParaRPr lang="en-US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243E4-DF8A-4C72-9037-9ECE36BE1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50" y="1733549"/>
                <a:ext cx="4905375" cy="4581525"/>
              </a:xfrm>
              <a:blipFill>
                <a:blip r:embed="rId2"/>
                <a:stretch>
                  <a:fillRect l="-1118" t="-1729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344E-31E1-42F7-B5C8-3260CE5D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5F9D-EFF2-4822-8542-C4A5FE8F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8C99-3ED0-4CB8-974C-0CC2B349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119EE-19BA-4C8C-8D26-0BDE6264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28" y="1262062"/>
            <a:ext cx="5434932" cy="358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844E2-DFBA-412F-811A-7CF3765A3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101" y="3169543"/>
            <a:ext cx="2828925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2A30A-C58D-4F15-9747-FFB06448F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429" y="3202880"/>
            <a:ext cx="1352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F2CC-AF19-473D-A54E-A752E502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03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Ejecta zenith angle distribution</a:t>
            </a:r>
            <a:br>
              <a:rPr lang="en-US" dirty="0"/>
            </a:br>
            <a:r>
              <a:rPr lang="en-US" dirty="0"/>
              <a:t>(empirically from Gault &amp; </a:t>
            </a:r>
            <a:r>
              <a:rPr lang="en-US" dirty="0" err="1"/>
              <a:t>Wedekind</a:t>
            </a:r>
            <a:r>
              <a:rPr lang="en-US" dirty="0"/>
              <a:t> 1978)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D608-829C-48DF-961E-728E01B1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FDFB-8637-4BE7-8055-F2A98F76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F14A-5BE4-404C-85A5-A8BE7F07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63DAD-520A-4995-AC4E-854CE317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9712"/>
            <a:ext cx="6715125" cy="2276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726A4-7C8C-4747-9811-351775F0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35" y="1127786"/>
            <a:ext cx="3643312" cy="2744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8666D-9F73-42BA-BE70-174EB370F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3769518"/>
            <a:ext cx="5819775" cy="704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4B7A82-A0C0-4966-B468-139F6B71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8" y="5086350"/>
            <a:ext cx="6543675" cy="523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44B123-3EFF-4B8D-A4E8-8DAF5E8282EC}"/>
              </a:ext>
            </a:extLst>
          </p:cNvPr>
          <p:cNvSpPr txBox="1"/>
          <p:nvPr/>
        </p:nvSpPr>
        <p:spPr>
          <a:xfrm>
            <a:off x="728663" y="4474368"/>
            <a:ext cx="622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maximum ejecta zenith angle as a function of ejecta azimuth from the down stream direction of the primary impact: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FBEC4E-334C-4BC7-8530-6CF1CCFDE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4160" y="4978659"/>
            <a:ext cx="2409825" cy="35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232D59-FFD8-4A73-9E63-AFA06D1EB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1387" y="5282790"/>
            <a:ext cx="3095625" cy="638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B910EE-BD9C-451E-A70D-7467C945AE45}"/>
              </a:ext>
            </a:extLst>
          </p:cNvPr>
          <p:cNvSpPr txBox="1"/>
          <p:nvPr/>
        </p:nvSpPr>
        <p:spPr>
          <a:xfrm>
            <a:off x="7154160" y="3984573"/>
            <a:ext cx="309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Zenith angle distribution (formally, a beta distribution in cosine of the zenith angle):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F7086C-8BD0-4889-93E4-CFD41252937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34998" y="5601878"/>
            <a:ext cx="896389" cy="517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91A326-5DC3-4897-90EF-037015055035}"/>
              </a:ext>
            </a:extLst>
          </p:cNvPr>
          <p:cNvSpPr txBox="1"/>
          <p:nvPr/>
        </p:nvSpPr>
        <p:spPr>
          <a:xfrm>
            <a:off x="3589001" y="5786636"/>
            <a:ext cx="294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Defined so that </a:t>
            </a:r>
            <a:r>
              <a:rPr lang="el-GR" dirty="0"/>
              <a:t>α</a:t>
            </a:r>
            <a:r>
              <a:rPr lang="en-US" dirty="0"/>
              <a:t>_max is the peak of the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9B605-2C8A-4DD8-9A58-433DDB167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155" y="3905982"/>
            <a:ext cx="2125845" cy="15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0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5000-2731-457F-A7D6-71735284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Ejecta azimuth angle distribution</a:t>
            </a:r>
            <a:br>
              <a:rPr lang="en-US" dirty="0"/>
            </a:br>
            <a:r>
              <a:rPr lang="en-US" dirty="0"/>
              <a:t>(modified from Rival &amp; Mandeville 1999)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56AF86-73BE-43BA-BE4F-D2E20D04A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952" y="2659009"/>
            <a:ext cx="6038850" cy="76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2FD2-2572-4A84-B393-77CFAD35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ED9E-134E-4E77-8A27-5BA4A064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D6C3-EC6A-4763-990D-218E4A4A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CD1DB-13BD-4B80-AB7D-AB95F843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821108"/>
            <a:ext cx="634365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E3333-E66A-4833-B057-EBE03EE81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719" y="1647526"/>
            <a:ext cx="4333875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D16BA4-C02E-444D-B8EB-1778B439E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423" y="2866726"/>
            <a:ext cx="3476625" cy="752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D2728D9-2CEA-4FC5-A97E-238A5936DA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51" y="3487385"/>
                <a:ext cx="5874226" cy="28276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azimuth distribution is defined so that the downstream direction is preferred if the impact angle is not normal</a:t>
                </a:r>
              </a:p>
              <a:p>
                <a:r>
                  <a:rPr lang="en-US" dirty="0"/>
                  <a:t>If there is a normal impact, the azimuth distribution is isotropic</a:t>
                </a:r>
              </a:p>
              <a:p>
                <a:r>
                  <a:rPr lang="en-US" i="0" dirty="0"/>
                  <a:t>For </a:t>
                </a:r>
                <a:r>
                  <a:rPr lang="en-US" dirty="0"/>
                  <a:t>oblique impacts (greater than 60 degrees), the azimuth distribution begins to have a “butterfly” pattern (see </a:t>
                </a:r>
                <a:r>
                  <a:rPr lang="en-US" dirty="0" err="1"/>
                  <a:t>Shuvalov</a:t>
                </a:r>
                <a:r>
                  <a:rPr lang="en-US" dirty="0"/>
                  <a:t> 2011) with an exclusion zone in the upstream direction, defined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𝑒𝑧</m:t>
                        </m:r>
                      </m:sub>
                    </m:sSub>
                  </m:oMath>
                </a14:m>
                <a:endParaRPr lang="en-US" i="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D2728D9-2CEA-4FC5-A97E-238A5936D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1" y="3487385"/>
                <a:ext cx="5874226" cy="2827689"/>
              </a:xfrm>
              <a:prstGeom prst="rect">
                <a:avLst/>
              </a:prstGeom>
              <a:blipFill>
                <a:blip r:embed="rId6"/>
                <a:stretch>
                  <a:fillRect l="-830" t="-2802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97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CE28-3BBD-4E63-98C1-32CE6D05C1AF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07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6D59-8BD3-47D1-A6B5-FA48D0A60242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8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8237-671A-42E6-9F76-800DFE4A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273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Speed distribution as a function of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DDCF-F26E-4932-8829-AC2EC5EC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075" y="1722642"/>
            <a:ext cx="4895850" cy="2781300"/>
          </a:xfrm>
        </p:spPr>
        <p:txBody>
          <a:bodyPr/>
          <a:lstStyle/>
          <a:p>
            <a:r>
              <a:rPr lang="en-US" dirty="0"/>
              <a:t>Differential area</a:t>
            </a:r>
            <a:endParaRPr lang="en-US" i="0" dirty="0"/>
          </a:p>
          <a:p>
            <a:r>
              <a:rPr lang="en-US" dirty="0"/>
              <a:t>Azimuthal field-of-view</a:t>
            </a:r>
            <a:endParaRPr lang="en-US" i="0" dirty="0"/>
          </a:p>
          <a:p>
            <a:r>
              <a:rPr lang="en-US" dirty="0"/>
              <a:t>Ejecta speed distribution</a:t>
            </a:r>
          </a:p>
          <a:p>
            <a:endParaRPr lang="en-US" i="0" dirty="0"/>
          </a:p>
          <a:p>
            <a:r>
              <a:rPr lang="en-US" dirty="0"/>
              <a:t>Geometric factor</a:t>
            </a:r>
            <a:endParaRPr lang="en-US" i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54D1-5EAC-4B5C-A225-85018DB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AD30-88AA-4D5B-B1B9-20874B56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06C4-B86E-40E1-87FC-034555EE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23662-9641-4612-BF17-586144DF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776" y="914976"/>
            <a:ext cx="5308599" cy="58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79413-FAB7-4EE0-BC41-1F7070A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8" y="2032304"/>
            <a:ext cx="35433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7AB70-C0AA-427F-A34C-2214BABBF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997" y="2218041"/>
            <a:ext cx="223837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25627-77B3-4B8E-904B-74F8071B6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247" y="2777635"/>
            <a:ext cx="1762125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3C12CD-DD82-43AD-8320-EC2978645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472" y="1639968"/>
            <a:ext cx="339090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95B744-4D64-4B5B-8498-1D3E1CDBC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47" y="3369427"/>
            <a:ext cx="606742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19A17D-8F72-4D60-839A-92D7BC70F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24" y="4502430"/>
            <a:ext cx="2228850" cy="714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83B770-93F2-414F-BFC5-08494F034F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33" y="5200074"/>
            <a:ext cx="4676775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9A9718-4891-498F-9F84-CF18CC3AA9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977" y="3919496"/>
            <a:ext cx="6219190" cy="25648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3174CC-9A4E-4DE2-BBA3-AA372A8FA2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6457" y="3113820"/>
            <a:ext cx="2228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2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2EFB-9F6D-42D4-B621-2F9CD59B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5157"/>
            <a:ext cx="9601200" cy="1440557"/>
          </a:xfrm>
        </p:spPr>
        <p:txBody>
          <a:bodyPr/>
          <a:lstStyle/>
          <a:p>
            <a:r>
              <a:rPr lang="en-US" dirty="0"/>
              <a:t>Distance distribution as a function of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EE9E-EC3C-4CBA-8BB9-0FD075605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689727"/>
            <a:ext cx="9601200" cy="26094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speeds less than sqrt(2)/2 (or &lt; 0.7071 * </a:t>
            </a:r>
            <a:r>
              <a:rPr lang="en-US" dirty="0" err="1"/>
              <a:t>v_esc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A very specific distance (a ring around the ROI) contributes to a given ejecta speed</a:t>
            </a:r>
          </a:p>
          <a:p>
            <a:r>
              <a:rPr lang="en-US" dirty="0"/>
              <a:t>For speeds greater than 0.7071 * </a:t>
            </a:r>
            <a:r>
              <a:rPr lang="en-US" dirty="0" err="1"/>
              <a:t>v_esc</a:t>
            </a:r>
            <a:r>
              <a:rPr lang="en-US" dirty="0"/>
              <a:t> and less than ~0.9 * </a:t>
            </a:r>
            <a:r>
              <a:rPr lang="en-US" dirty="0" err="1"/>
              <a:t>v_esc</a:t>
            </a:r>
            <a:endParaRPr lang="en-US" dirty="0"/>
          </a:p>
          <a:p>
            <a:pPr lvl="1"/>
            <a:r>
              <a:rPr lang="en-US" i="0" dirty="0"/>
              <a:t>A range of distances from ~0.35 to 0.6 * circumference of Moon (like a hemispherical cap centered at the antipode) contribute to a given ejecta speed</a:t>
            </a:r>
          </a:p>
          <a:p>
            <a:r>
              <a:rPr lang="en-US" dirty="0"/>
              <a:t>For speeds greater than ~0.9 * </a:t>
            </a:r>
            <a:r>
              <a:rPr lang="en-US" dirty="0" err="1"/>
              <a:t>v_esc</a:t>
            </a:r>
            <a:endParaRPr lang="en-US" dirty="0"/>
          </a:p>
          <a:p>
            <a:pPr lvl="1"/>
            <a:r>
              <a:rPr lang="en-US" i="0" dirty="0"/>
              <a:t>Distances greater than ~0.4 * circumference of Moon, which is the entire Moon contributes to a given speed</a:t>
            </a:r>
          </a:p>
          <a:p>
            <a:pPr lvl="1"/>
            <a:endParaRPr lang="en-US" i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A701-68C8-4954-A96D-4F2B3C41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A807-731E-4ED6-AB83-AC12F9E8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D42D-2E21-4952-A04B-B30E5BA7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D40B4-1EF3-4AB3-B209-6E68CB21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064" y="899776"/>
            <a:ext cx="7743035" cy="27716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0A7AA-A2E1-49DA-999F-E2675D6B9F79}"/>
              </a:ext>
            </a:extLst>
          </p:cNvPr>
          <p:cNvCxnSpPr/>
          <p:nvPr/>
        </p:nvCxnSpPr>
        <p:spPr>
          <a:xfrm flipV="1">
            <a:off x="3180715" y="1973620"/>
            <a:ext cx="1869440" cy="965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9984D6-BD46-4DD5-938F-05421CA2C6AC}"/>
              </a:ext>
            </a:extLst>
          </p:cNvPr>
          <p:cNvSpPr txBox="1"/>
          <p:nvPr/>
        </p:nvSpPr>
        <p:spPr>
          <a:xfrm>
            <a:off x="1159379" y="2053361"/>
            <a:ext cx="2724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integral over the distance for each speed gives a weight of 1</a:t>
            </a:r>
          </a:p>
        </p:txBody>
      </p:sp>
    </p:spTree>
    <p:extLst>
      <p:ext uri="{BB962C8B-B14F-4D97-AF65-F5344CB8AC3E}">
        <p14:creationId xmlns:p14="http://schemas.microsoft.com/office/powerpoint/2010/main" val="4271948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8237-671A-42E6-9F76-800DFE4A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Secondary flux as a function of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DDCF-F26E-4932-8829-AC2EC5EC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086100"/>
            <a:ext cx="6429375" cy="2781300"/>
          </a:xfrm>
        </p:spPr>
        <p:txBody>
          <a:bodyPr/>
          <a:lstStyle/>
          <a:p>
            <a:r>
              <a:rPr lang="en-US" dirty="0"/>
              <a:t>The ejecta speed distribution as a function of distance from primary impact point follows a power-law for small distances</a:t>
            </a:r>
          </a:p>
          <a:p>
            <a:pPr lvl="1"/>
            <a:r>
              <a:rPr lang="en-US" i="0" dirty="0"/>
              <a:t>We see that the secondary fluxes are dominated by impacts that are close by (when taking into account the power-law speed distribution from 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54D1-5EAC-4B5C-A225-85018DBC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AD30-88AA-4D5B-B1B9-20874B56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906C4-B86E-40E1-87FC-034555EE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7C21B-194F-4F3B-8CD2-D993F03E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64" y="1195387"/>
            <a:ext cx="6781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2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D896-3D10-4DFE-9B00-5349DEB8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876424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Secondary flux from impacts over the whole Moon in terms of secondary flux from a single impact on the Moon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D38B-1B58-4D0A-810E-0E709676F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24073"/>
            <a:ext cx="5467350" cy="3848101"/>
          </a:xfrm>
        </p:spPr>
        <p:txBody>
          <a:bodyPr>
            <a:normAutofit/>
          </a:bodyPr>
          <a:lstStyle/>
          <a:p>
            <a:r>
              <a:rPr lang="en-US" dirty="0"/>
              <a:t>Secondary flux as a function of ejected angle from zenith</a:t>
            </a:r>
          </a:p>
          <a:p>
            <a:r>
              <a:rPr lang="en-US" dirty="0"/>
              <a:t>Secondary flux if all ejecta is ejected at 45 degrees</a:t>
            </a:r>
          </a:p>
          <a:p>
            <a:endParaRPr lang="en-US" dirty="0"/>
          </a:p>
          <a:p>
            <a:r>
              <a:rPr lang="en-US" dirty="0"/>
              <a:t>Secondary flux assuming isotopically ejected ejecta, shown to be comparable to ejecta only at 45 degrees</a:t>
            </a:r>
          </a:p>
          <a:p>
            <a:pPr lvl="1"/>
            <a:r>
              <a:rPr lang="en-US" i="0" dirty="0"/>
              <a:t>E.g., if </a:t>
            </a:r>
            <a:r>
              <a:rPr lang="en-US" i="0" dirty="0" err="1"/>
              <a:t>v_min</a:t>
            </a:r>
            <a:r>
              <a:rPr lang="en-US" i="0" dirty="0"/>
              <a:t> = 100 m/s, then the size of the ROI must be &lt;&lt; 5.2 meters, otherwise higher terms come into play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8356-0750-42E7-8158-E04E3B3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DC9E-004E-4181-86E8-362F1FDE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4586-CF4E-4E9F-8986-D2EEF582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6A6FE-C352-4E42-8580-BF31750E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5" y="2000248"/>
            <a:ext cx="44577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9A4F56-4620-458A-816C-FD0E1E3C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2864691"/>
            <a:ext cx="3429000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5DE69-6ACD-4A89-B5E8-210F94BD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3862486"/>
            <a:ext cx="4114800" cy="7905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DB8610-473B-40EF-BB48-200322BFE864}"/>
              </a:ext>
            </a:extLst>
          </p:cNvPr>
          <p:cNvCxnSpPr>
            <a:cxnSpLocks/>
          </p:cNvCxnSpPr>
          <p:nvPr/>
        </p:nvCxnSpPr>
        <p:spPr>
          <a:xfrm flipH="1" flipV="1">
            <a:off x="9877426" y="2693244"/>
            <a:ext cx="628649" cy="302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E99DD7-69DA-4F7A-946D-F99EF96A29D1}"/>
              </a:ext>
            </a:extLst>
          </p:cNvPr>
          <p:cNvSpPr txBox="1"/>
          <p:nvPr/>
        </p:nvSpPr>
        <p:spPr>
          <a:xfrm>
            <a:off x="10601324" y="2864691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HH11 scaling laws</a:t>
            </a:r>
          </a:p>
        </p:txBody>
      </p:sp>
    </p:spTree>
    <p:extLst>
      <p:ext uri="{BB962C8B-B14F-4D97-AF65-F5344CB8AC3E}">
        <p14:creationId xmlns:p14="http://schemas.microsoft.com/office/powerpoint/2010/main" val="284606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9A6E-ABEC-4B48-91F6-6D079816639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5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E391-21C4-4D75-8816-07FDD7A433E6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7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A3ACA7A-600F-45B4-A5F4-5414916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59" y="1371600"/>
            <a:ext cx="5536765" cy="4152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55085-8E7E-4073-91B3-529BE696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413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DSNE Rev H Lunar Ejecta Model</a:t>
            </a:r>
            <a:br>
              <a:rPr lang="en-US" dirty="0"/>
            </a:br>
            <a:r>
              <a:rPr lang="en-US" dirty="0"/>
              <a:t>NASA SP-8013 (1969)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E00A-C4D9-4FEC-96E7-36F31867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DF01-66E7-498E-BCE9-62F68E49614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36A2-C033-4B22-8B65-BBB333EB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3A70-7F30-44C1-A909-B0A7FD98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7E896A7-15BD-411C-906E-1AB59CC9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99" y="1368285"/>
            <a:ext cx="5536765" cy="4152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4895F0-5806-49E9-8B27-7B886016B8C1}"/>
              </a:ext>
            </a:extLst>
          </p:cNvPr>
          <p:cNvSpPr txBox="1"/>
          <p:nvPr/>
        </p:nvSpPr>
        <p:spPr>
          <a:xfrm>
            <a:off x="1401098" y="5441645"/>
            <a:ext cx="501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speed [both] = 20 km/s</a:t>
            </a:r>
          </a:p>
          <a:p>
            <a:r>
              <a:rPr lang="en-US" dirty="0"/>
              <a:t>Density [NASA SP-8013] = 0.5 g/cm^3</a:t>
            </a:r>
          </a:p>
          <a:p>
            <a:r>
              <a:rPr lang="en-US" dirty="0"/>
              <a:t>Density [</a:t>
            </a:r>
            <a:r>
              <a:rPr lang="en-US" dirty="0" err="1"/>
              <a:t>Grun</a:t>
            </a:r>
            <a:r>
              <a:rPr lang="en-US" dirty="0"/>
              <a:t> et al 1985] = 2.5 g/cm^3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2B27F-485E-4338-BBC2-EF020FD5E335}"/>
              </a:ext>
            </a:extLst>
          </p:cNvPr>
          <p:cNvSpPr txBox="1"/>
          <p:nvPr/>
        </p:nvSpPr>
        <p:spPr>
          <a:xfrm>
            <a:off x="7050157" y="5492493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= 2.5 g/cm^3</a:t>
            </a:r>
          </a:p>
        </p:txBody>
      </p:sp>
    </p:spTree>
    <p:extLst>
      <p:ext uri="{BB962C8B-B14F-4D97-AF65-F5344CB8AC3E}">
        <p14:creationId xmlns:p14="http://schemas.microsoft.com/office/powerpoint/2010/main" val="26772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86B9-AC17-406A-8F1A-D664DC9B45B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/>
              <a:t>Zook 1967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den>
                        </m:f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−1.92</m:t>
                        </m:r>
                      </m:sup>
                    </m:sSubSup>
                  </m:oMath>
                </a14:m>
                <a:r>
                  <a:rPr lang="en-US" i="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&gt;0.1 </m:t>
                    </m:r>
                  </m:oMath>
                </a14:m>
                <a:r>
                  <a:rPr lang="en-US" i="0" dirty="0"/>
                  <a:t>km/s</a:t>
                </a:r>
              </a:p>
              <a:p>
                <a:pPr lvl="1"/>
                <a:r>
                  <a:rPr lang="en-US" i="0" dirty="0"/>
                  <a:t>The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/>
                  <a:t> is the power-law index of</a:t>
                </a:r>
              </a:p>
              <a:p>
                <a:pPr marL="530352" lvl="1" indent="0">
                  <a:buNone/>
                </a:pPr>
                <a:r>
                  <a:rPr lang="en-US" i="0" dirty="0"/>
                  <a:t>	the primary flux curve (see previous slide)</a:t>
                </a:r>
              </a:p>
              <a:p>
                <a:pPr lvl="1"/>
                <a:r>
                  <a:rPr lang="en-US" i="0" dirty="0"/>
                  <a:t>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i="0" dirty="0"/>
                  <a:t> ranges from 0.3-0.7 (Zook ‘67)</a:t>
                </a:r>
              </a:p>
              <a:p>
                <a:pPr lvl="2"/>
                <a:r>
                  <a:rPr lang="en-US" i="0" dirty="0"/>
                  <a:t>In general,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i="0" dirty="0"/>
                  <a:t> (Gault et al. 1963), property of</a:t>
                </a:r>
              </a:p>
              <a:p>
                <a:pPr marL="987552" lvl="2" indent="0">
                  <a:buNone/>
                </a:pPr>
                <a:r>
                  <a:rPr lang="en-US" sz="2000" dirty="0"/>
                  <a:t>the target material</a:t>
                </a:r>
              </a:p>
              <a:p>
                <a:r>
                  <a:rPr lang="en-US" dirty="0"/>
                  <a:t>Implicitly,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which defines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E97B4-45B4-40C4-B3CF-E85FE9B6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83" y="2128159"/>
            <a:ext cx="5026739" cy="38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 err="1"/>
              <a:t>Krivov</a:t>
            </a:r>
            <a:r>
              <a:rPr lang="en-US" dirty="0"/>
              <a:t> et al. 2003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207" y="1711186"/>
                <a:ext cx="9601200" cy="4086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1,100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sil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i="0" dirty="0"/>
                  <a:t> is the power-law exponent to the crater volume vs. impact kinetic energy</a:t>
                </a:r>
              </a:p>
              <a:p>
                <a:pPr lvl="2"/>
                <a:r>
                  <a:rPr lang="en-US" dirty="0"/>
                  <a:t>Figure 7 of </a:t>
                </a:r>
                <a:r>
                  <a:rPr lang="en-US" dirty="0" err="1"/>
                  <a:t>Koschny</a:t>
                </a:r>
                <a:r>
                  <a:rPr lang="en-US" dirty="0"/>
                  <a:t> &amp; </a:t>
                </a:r>
                <a:r>
                  <a:rPr lang="en-US" dirty="0" err="1"/>
                  <a:t>Grun</a:t>
                </a:r>
                <a:r>
                  <a:rPr lang="en-US" dirty="0"/>
                  <a:t> 2001 show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=1.23</m:t>
                    </m:r>
                  </m:oMath>
                </a14:m>
                <a:r>
                  <a:rPr lang="en-US" dirty="0"/>
                  <a:t> for ice-silicate targets</a:t>
                </a:r>
              </a:p>
              <a:p>
                <a:pPr lvl="2"/>
                <a:r>
                  <a:rPr lang="en-US" dirty="0"/>
                  <a:t>Moore et al. 1963 give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=1.02</m:t>
                    </m:r>
                  </m:oMath>
                </a14:m>
                <a:r>
                  <a:rPr lang="en-US" dirty="0"/>
                  <a:t> for basalt targets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i="0" dirty="0"/>
                  <a:t> is the ejecta mass distribution (CDF) slope (akin to our analysis of Carrier 2003)</a:t>
                </a:r>
              </a:p>
              <a:p>
                <a:pPr lvl="2"/>
                <a:r>
                  <a:rPr lang="en-US" dirty="0"/>
                  <a:t>Plausible slopes range from 0.5 to 1 (see </a:t>
                </a:r>
                <a:r>
                  <a:rPr lang="en-US" dirty="0" err="1"/>
                  <a:t>Krivov</a:t>
                </a:r>
                <a:r>
                  <a:rPr lang="en-US" dirty="0"/>
                  <a:t> &amp; </a:t>
                </a:r>
                <a:r>
                  <a:rPr lang="en-US" dirty="0" err="1"/>
                  <a:t>Jurewicz</a:t>
                </a:r>
                <a:r>
                  <a:rPr lang="en-US" dirty="0"/>
                  <a:t> 1999)</a:t>
                </a:r>
              </a:p>
              <a:p>
                <a:pPr lvl="2"/>
                <a:r>
                  <a:rPr lang="en-US" dirty="0"/>
                  <a:t>The most likely slope is ~0.8 (see </a:t>
                </a:r>
                <a:r>
                  <a:rPr lang="en-US" dirty="0" err="1"/>
                  <a:t>Krivov</a:t>
                </a:r>
                <a:r>
                  <a:rPr lang="en-US" dirty="0"/>
                  <a:t> et al. 2000)</a:t>
                </a:r>
              </a:p>
              <a:p>
                <a:pPr lvl="3"/>
                <a:r>
                  <a:rPr lang="en-US" i="0" dirty="0"/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~0.8</m:t>
                    </m:r>
                  </m:oMath>
                </a14:m>
                <a:r>
                  <a:rPr lang="en-US" i="0" dirty="0"/>
                  <a:t> corresponds to &lt; 7E-5 g particles if using Carrier 2003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i="0" dirty="0"/>
                  <a:t> is the speed CDF slope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is for hard-surface targets,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is for regolith-like targets (i.e., porous) (see </a:t>
                </a:r>
                <a:r>
                  <a:rPr lang="en-US" dirty="0" err="1"/>
                  <a:t>Krivov</a:t>
                </a:r>
                <a:r>
                  <a:rPr lang="en-US" dirty="0"/>
                  <a:t> et al. 2003)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07" y="1711186"/>
                <a:ext cx="9601200" cy="4086639"/>
              </a:xfrm>
              <a:prstGeom prst="rect">
                <a:avLst/>
              </a:prstGeom>
              <a:blipFill>
                <a:blip r:embed="rId2"/>
                <a:stretch>
                  <a:fillRect r="-762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8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 err="1"/>
              <a:t>Housen</a:t>
            </a:r>
            <a:r>
              <a:rPr lang="en-US" dirty="0"/>
              <a:t> &amp; </a:t>
            </a:r>
            <a:r>
              <a:rPr lang="en-US" dirty="0" err="1"/>
              <a:t>Holsapple</a:t>
            </a:r>
            <a:r>
              <a:rPr lang="en-US" dirty="0"/>
              <a:t> 2011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206" y="1711186"/>
                <a:ext cx="6503919" cy="4086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𝜋𝜌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bSup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 are determined by the target properties. For all cases studied,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b="0" dirty="0"/>
                  <a:t>, see </a:t>
                </a:r>
                <a:r>
                  <a:rPr lang="en-US" b="0" dirty="0" err="1"/>
                  <a:t>Housen</a:t>
                </a:r>
                <a:r>
                  <a:rPr lang="en-US" b="0" dirty="0"/>
                  <a:t> &amp; </a:t>
                </a:r>
                <a:r>
                  <a:rPr lang="en-US" b="0" dirty="0" err="1"/>
                  <a:t>Holsapple</a:t>
                </a:r>
                <a:r>
                  <a:rPr lang="en-US" b="0" dirty="0"/>
                  <a:t> 2011</a:t>
                </a:r>
              </a:p>
              <a:p>
                <a:pPr lvl="1"/>
                <a:r>
                  <a:rPr lang="en-US" dirty="0"/>
                  <a:t>The ejecta mass CDF term is derived from Carrier 2003, where the small and large scale ejecta mass is compared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~51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b="0" dirty="0"/>
                  <a:t> for a regolith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=3.1</m:t>
                    </m:r>
                  </m:oMath>
                </a14:m>
                <a:r>
                  <a:rPr lang="en-US" b="0" dirty="0"/>
                  <a:t> g/cc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60532AD-DF50-4D59-8DC9-6C3FF448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06" y="1711186"/>
                <a:ext cx="6503919" cy="40866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32E98BD-78BC-447A-BAC7-2AC53B9C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659" y="2189844"/>
            <a:ext cx="4806903" cy="27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9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A76-87D9-450F-B52E-05F4138BDCA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555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4219</TotalTime>
  <Words>2472</Words>
  <Application>Microsoft Office PowerPoint</Application>
  <PresentationFormat>Widescreen</PresentationFormat>
  <Paragraphs>307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Cambria Math</vt:lpstr>
      <vt:lpstr>Franklin Gothic Book</vt:lpstr>
      <vt:lpstr>Crop</vt:lpstr>
      <vt:lpstr>Lunar Meteoroid Ejecta Model</vt:lpstr>
      <vt:lpstr>Overview</vt:lpstr>
      <vt:lpstr>Overview</vt:lpstr>
      <vt:lpstr>DSNE Rev H Lunar Ejecta Model NASA SP-8013 (1969) </vt:lpstr>
      <vt:lpstr>Overview</vt:lpstr>
      <vt:lpstr>Impact-Ejecta Scaling Models Zook 1967</vt:lpstr>
      <vt:lpstr>Impact-Ejecta Scaling Models Krivov et al. 2003</vt:lpstr>
      <vt:lpstr>Impact-Ejecta Scaling Models Housen &amp; Holsapple 2011</vt:lpstr>
      <vt:lpstr>Overview</vt:lpstr>
      <vt:lpstr>Sporadic meteoroid flux (Grun et al. 1985)</vt:lpstr>
      <vt:lpstr>Sporadic meteoroid flux (low and high density populations in MEM)</vt:lpstr>
      <vt:lpstr>Sporadic meteoroid flux and latitudinal dependence on the lunar surface</vt:lpstr>
      <vt:lpstr>Near Earth Object (NEO) flux (Brown et al. 2002) at the lunar surface</vt:lpstr>
      <vt:lpstr>PowerPoint Presentation</vt:lpstr>
      <vt:lpstr>Impact-ejecta scaling model (Housen &amp; Holsapple 2011)</vt:lpstr>
      <vt:lpstr>Trajectory and spherical geometry of secondary ejecta</vt:lpstr>
      <vt:lpstr>Ejecta particle size distribution (Carrier 2003)</vt:lpstr>
      <vt:lpstr>Ejecta zenith angle distribution (empirically from Gault &amp; Wedekind 1978)</vt:lpstr>
      <vt:lpstr>Ejecta azimuth angle distribution (modified from Rival &amp; Mandeville 1999)</vt:lpstr>
      <vt:lpstr>Overview</vt:lpstr>
      <vt:lpstr>Speed distribution as a function of distance</vt:lpstr>
      <vt:lpstr>Distance distribution as a function of speed</vt:lpstr>
      <vt:lpstr>Secondary flux as a function of distance</vt:lpstr>
      <vt:lpstr>Secondary flux from impacts over the whole Moon in terms of secondary flux from a single impact on the Moon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Secondary Ejecta Model</dc:title>
  <dc:creator>DeStefano, Anthony M. (MSFC-EV44)</dc:creator>
  <cp:lastModifiedBy>DeStefano, Anthony M. (MSFC-EV44)</cp:lastModifiedBy>
  <cp:revision>71</cp:revision>
  <dcterms:created xsi:type="dcterms:W3CDTF">2020-10-14T18:15:06Z</dcterms:created>
  <dcterms:modified xsi:type="dcterms:W3CDTF">2020-10-26T22:14:24Z</dcterms:modified>
</cp:coreProperties>
</file>