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78" r:id="rId22"/>
    <p:sldId id="279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10/23/2020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460-4F39-47EC-AE72-C5BC52F3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72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Sporadic meteoroid flux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Grun</a:t>
            </a:r>
            <a:r>
              <a:rPr lang="en-US" dirty="0"/>
              <a:t> et al. 1985)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MEM3 is valid for interplanetary fluxes with masses greater than 1E-6 grams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 in this case is normalized to 1 at 1E-6 grams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fluxes [#/m^2/</a:t>
                </a:r>
                <a:r>
                  <a:rPr lang="en-US" dirty="0" err="1"/>
                  <a:t>yr</a:t>
                </a:r>
                <a:r>
                  <a:rPr lang="en-US" dirty="0"/>
                  <a:t>] in the range 1E-6 to 10 grams can be fit by a double power-law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2.264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0.852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accounting for all primary masses, the differential </a:t>
                </a:r>
                <a:r>
                  <a:rPr lang="en-US" dirty="0" err="1"/>
                  <a:t>Grun</a:t>
                </a:r>
                <a:r>
                  <a:rPr lang="en-US" dirty="0"/>
                  <a:t> flux [#/m^2/</a:t>
                </a:r>
                <a:r>
                  <a:rPr lang="en-US" dirty="0" err="1"/>
                  <a:t>yr</a:t>
                </a:r>
                <a:r>
                  <a:rPr lang="en-US" dirty="0"/>
                  <a:t>/g] is integrated over with the mass dependence of the particular scaling law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3.0309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1.80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  <a:blipFill>
                <a:blip r:embed="rId2"/>
                <a:stretch>
                  <a:fillRect l="-1008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8D8-F1E3-4271-AB24-7D910E1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310A-6BE3-4FFE-8070-A7F11E06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971-E89E-4032-951C-B6841C6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E8477-4D9E-47C2-8E33-822405F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1" y="1876751"/>
            <a:ext cx="5536765" cy="41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8DA-7D83-4331-8848-8EDBFC55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7643"/>
            <a:ext cx="9601200" cy="1485900"/>
          </a:xfrm>
        </p:spPr>
        <p:txBody>
          <a:bodyPr/>
          <a:lstStyle/>
          <a:p>
            <a:r>
              <a:rPr lang="en-US" dirty="0"/>
              <a:t>Sporadic meteoroid flux (low and high density populations in MEM)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D88-EEB0-4F10-815A-8F8704A3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406B-1B7A-4042-B4B4-6F11B56B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E203-BA42-4DB0-AD10-D21C37C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2741-0306-4694-A8F3-82F20C47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" y="1882158"/>
            <a:ext cx="57435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20781-5F13-4C9E-990C-D8EC9302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683543"/>
            <a:ext cx="6440849" cy="4276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22BC3-4E70-42F1-8AA4-9D581A36C2A1}"/>
              </a:ext>
            </a:extLst>
          </p:cNvPr>
          <p:cNvSpPr txBox="1"/>
          <p:nvPr/>
        </p:nvSpPr>
        <p:spPr>
          <a:xfrm>
            <a:off x="1057275" y="55492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Moorhead 2019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9595-CD19-497A-80F6-7BC426B6ADF9}"/>
              </a:ext>
            </a:extLst>
          </p:cNvPr>
          <p:cNvCxnSpPr>
            <a:cxnSpLocks/>
          </p:cNvCxnSpPr>
          <p:nvPr/>
        </p:nvCxnSpPr>
        <p:spPr>
          <a:xfrm flipH="1">
            <a:off x="8858250" y="1436984"/>
            <a:ext cx="259495" cy="11823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0C377-5C16-4F8B-BF92-26DDF015F9C1}"/>
              </a:ext>
            </a:extLst>
          </p:cNvPr>
          <p:cNvCxnSpPr>
            <a:cxnSpLocks/>
          </p:cNvCxnSpPr>
          <p:nvPr/>
        </p:nvCxnSpPr>
        <p:spPr>
          <a:xfrm flipH="1">
            <a:off x="9639300" y="1608032"/>
            <a:ext cx="1106608" cy="1342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87BDE-5739-4246-B904-452B4B781109}"/>
              </a:ext>
            </a:extLst>
          </p:cNvPr>
          <p:cNvSpPr txBox="1"/>
          <p:nvPr/>
        </p:nvSpPr>
        <p:spPr>
          <a:xfrm>
            <a:off x="8489049" y="1067652"/>
            <a:ext cx="16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Apex &amp; toroidal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93910-75DC-4378-B043-D08B5A4CF854}"/>
              </a:ext>
            </a:extLst>
          </p:cNvPr>
          <p:cNvSpPr txBox="1"/>
          <p:nvPr/>
        </p:nvSpPr>
        <p:spPr>
          <a:xfrm>
            <a:off x="10095464" y="1295649"/>
            <a:ext cx="19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Helion/</a:t>
            </a:r>
            <a:r>
              <a:rPr lang="en-US" dirty="0" err="1"/>
              <a:t>antihelion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1A76F-0BB9-4436-8D54-1FFDF9D144CB}"/>
              </a:ext>
            </a:extLst>
          </p:cNvPr>
          <p:cNvSpPr txBox="1"/>
          <p:nvPr/>
        </p:nvSpPr>
        <p:spPr>
          <a:xfrm>
            <a:off x="2088356" y="3069389"/>
            <a:ext cx="13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6907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A50-B41A-41E8-BE8B-03A6039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912"/>
            <a:ext cx="11206480" cy="1592208"/>
          </a:xfrm>
        </p:spPr>
        <p:txBody>
          <a:bodyPr/>
          <a:lstStyle/>
          <a:p>
            <a:r>
              <a:rPr lang="en-US" dirty="0"/>
              <a:t>Sporadic meteoroid flux and latitudinal dependence on the lunar surface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B941A3-A2F6-4532-BA34-6383F3C7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47" y="1240790"/>
            <a:ext cx="3535680" cy="26517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4EA8-1D41-40FF-9EE5-45DD8EE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F481-9052-4680-A1FE-61E5CD9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93D-FD88-4989-B365-CF1AB0B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70529-3F6C-4F59-A6AD-B548B7F2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08" y="1240790"/>
            <a:ext cx="3535680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45999-7F47-4048-85EB-6A574F0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08" y="1240790"/>
            <a:ext cx="3535680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E7E9-B399-478B-9752-D8FB5FFE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" y="3912493"/>
            <a:ext cx="3535680" cy="2651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CA1-6352-4FAA-9515-BE7B10F68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80" y="3912493"/>
            <a:ext cx="3535680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00429-92E4-481A-BDCB-1A4DC7CA1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063" y="3912493"/>
            <a:ext cx="3535680" cy="2651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FF2B9-A7C1-4ECD-8A86-E43A66BAF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063" y="1159380"/>
            <a:ext cx="3752850" cy="200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89100B-21CD-41ED-B850-B7EBBAAD8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280" y="3881695"/>
            <a:ext cx="3714750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3A4C4D-DF33-4132-B43D-5160E2399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4380" y="1168906"/>
            <a:ext cx="3705225" cy="180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53495-ED09-4A2C-B2D9-5A59F0B933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4380" y="3890774"/>
            <a:ext cx="3733800" cy="180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EA2A85-248E-4B90-8FC3-928B0FAB2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697" y="1164142"/>
            <a:ext cx="3705225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C12F3B-2081-43FA-8543-82112BC84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322" y="3890774"/>
            <a:ext cx="3733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9B89-24E6-4E33-A4AA-46DF0431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3337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Near Earth Object (NEO) flux (Brown et al. 2002) at the lunar surface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4BF12-2837-434C-BE06-25D11969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3" y="2583755"/>
            <a:ext cx="4765431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A69D-5266-4F12-85BA-36F1335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5492-EFAA-4545-8D41-804A6DCF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B330-2330-47B7-84D7-7F84AD7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EE2C-F34D-4B26-9CC2-D1AAC13A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847849"/>
            <a:ext cx="3933825" cy="447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C5079-8879-454F-870E-2D7EF512E093}"/>
              </a:ext>
            </a:extLst>
          </p:cNvPr>
          <p:cNvSpPr txBox="1">
            <a:spLocks/>
          </p:cNvSpPr>
          <p:nvPr/>
        </p:nvSpPr>
        <p:spPr>
          <a:xfrm>
            <a:off x="6538915" y="1664593"/>
            <a:ext cx="4838700" cy="482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Althea Moorhead (see memo OSMA/MEO/Lunar-001) computed the NEO flux at the lunar surface based on Brown et al. 2002 and velocity distribution of bolides reported by the Center for Near Earth Object Studies (CNEOS)</a:t>
            </a:r>
          </a:p>
          <a:p>
            <a:r>
              <a:rPr lang="en-US" dirty="0"/>
              <a:t>In </a:t>
            </a:r>
            <a:r>
              <a:rPr lang="en-US" dirty="0" err="1"/>
              <a:t>LuMEM</a:t>
            </a:r>
            <a:r>
              <a:rPr lang="en-US" dirty="0"/>
              <a:t>, we approximate the angular distribution of fluxes at the lunar surface by the high density population of MEM</a:t>
            </a:r>
          </a:p>
          <a:p>
            <a:pPr lvl="1"/>
            <a:r>
              <a:rPr lang="en-US" dirty="0"/>
              <a:t>The high density population in MEM comes from the equatorial plane, similar to the NEOs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CBF-F186-49F6-830F-A5A5673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70E2-8C1D-4C85-892C-BCE2DA43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520E-DEB5-41FE-A15A-E5D916C2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71C3D2-BF18-48D2-A3D0-E7E7E21465DE}"/>
              </a:ext>
            </a:extLst>
          </p:cNvPr>
          <p:cNvSpPr txBox="1">
            <a:spLocks/>
          </p:cNvSpPr>
          <p:nvPr/>
        </p:nvSpPr>
        <p:spPr>
          <a:xfrm>
            <a:off x="904240" y="510149"/>
            <a:ext cx="11206480" cy="159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NEO flux and latitudinal dependence on the lunar surface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4FA6F-5A01-4164-BB8D-E253700F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102357"/>
            <a:ext cx="3840480" cy="2880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1F8DC-0960-4F5F-BF98-3AAF99E7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102357"/>
            <a:ext cx="3840480" cy="2880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6E82-092B-45DB-9F95-545351CE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840" y="2102357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75B-0D57-4D12-8E0A-F98922A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Impact-ejecta scaling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for sand fly ash (porosity of 45%)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is the regolith density, see DSNE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projectile (primaries) density, which can be integrated out over the density distribution from MEM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primary mass, which can also be integrated out over the </a:t>
                </a:r>
                <a:r>
                  <a:rPr lang="en-US" dirty="0" err="1"/>
                  <a:t>Grun</a:t>
                </a:r>
                <a:r>
                  <a:rPr lang="en-US" dirty="0"/>
                  <a:t> differential flux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𝑍𝑒𝑛𝑖𝑡h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 component of the projectile speed (speed and impact angle taken from MEM)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131E-006F-40D1-BF0A-F6808A04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75EA-AE37-4C9D-850C-F45FEA6C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FEE9-34FC-4305-82E7-D2B536F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9EBF-8AA3-437D-8BE8-86135CC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and spherical geometry of secondary ejecta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04E-63B3-4989-B789-54E2F605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D6B-C179-4B4D-9757-C151B5F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37AB-7BFE-4B19-8DDC-262957F0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BD6D3-1634-48D5-8A9D-90DAABF3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590675"/>
            <a:ext cx="634365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3E569-02DC-4124-902A-E99D8DD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7" y="2151606"/>
            <a:ext cx="24384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F50-0995-447C-9DF6-A0A453C1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7" y="3028950"/>
            <a:ext cx="3495675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0E16C-0937-472D-82B7-1D3D5072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47" y="3992019"/>
            <a:ext cx="4438650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C2B86-0847-4ED7-9986-2223AE872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4991100"/>
            <a:ext cx="1600200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2B149-6ECB-415D-ABE6-C6C390801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5" y="4803603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B17-7EFB-412A-895B-AE0E6BE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46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Ejecta particle size distribution</a:t>
            </a:r>
            <a:br>
              <a:rPr lang="en-US" dirty="0"/>
            </a:br>
            <a:r>
              <a:rPr lang="en-US" dirty="0"/>
              <a:t>(Carrier 2003)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Carrier 2003 gives the cumulative particle size distribution normalized by mass and not particle number</a:t>
                </a:r>
              </a:p>
              <a:p>
                <a:pPr lvl="1"/>
                <a:r>
                  <a:rPr lang="en-US" i="0" dirty="0"/>
                  <a:t>To convert to particle number, we need to evaluate the integral:</a:t>
                </a:r>
              </a:p>
              <a:p>
                <a:pPr lvl="1"/>
                <a:endParaRPr lang="en-US" i="0" dirty="0"/>
              </a:p>
              <a:p>
                <a:pPr lvl="1"/>
                <a:endParaRPr lang="en-US" i="0" dirty="0"/>
              </a:p>
              <a:p>
                <a:pPr lvl="1"/>
                <a:r>
                  <a:rPr lang="en-US" i="0" dirty="0"/>
                  <a:t>It can be shown that the cumulative particle size distribution normalized by number is (x in mm):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9.216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0.347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3.60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2.33</m:t>
                            </m:r>
                          </m:sup>
                        </m:sSup>
                      </m:den>
                    </m:f>
                  </m:oMath>
                </a14:m>
                <a:endParaRPr lang="en-US" i="0" dirty="0"/>
              </a:p>
              <a:p>
                <a:pPr lvl="1"/>
                <a:r>
                  <a:rPr lang="en-US" i="0" dirty="0"/>
                  <a:t>Note that SP-8013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−3.6</m:t>
                        </m:r>
                      </m:sup>
                    </m:sSup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  <a:blipFill>
                <a:blip r:embed="rId2"/>
                <a:stretch>
                  <a:fillRect l="-1118" t="-1729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344E-31E1-42F7-B5C8-3260CE5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F9D-EFF2-4822-8542-C4A5FE8F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8C99-3ED0-4CB8-974C-0CC2B349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119EE-19BA-4C8C-8D26-0BDE6264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28" y="1262062"/>
            <a:ext cx="5434932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44E2-DFBA-412F-811A-7CF3765A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01" y="3169543"/>
            <a:ext cx="2828925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2A30A-C58D-4F15-9747-FFB06448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9" y="3202880"/>
            <a:ext cx="135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2CC-AF19-473D-A54E-A752E502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03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zenith angle distribution</a:t>
            </a:r>
            <a:br>
              <a:rPr lang="en-US" dirty="0"/>
            </a:br>
            <a:r>
              <a:rPr lang="en-US" dirty="0"/>
              <a:t>(empirically from Gault &amp; </a:t>
            </a:r>
            <a:r>
              <a:rPr lang="en-US" dirty="0" err="1"/>
              <a:t>Wedekind</a:t>
            </a:r>
            <a:r>
              <a:rPr lang="en-US" dirty="0"/>
              <a:t> 1978)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D608-829C-48DF-961E-728E01B1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FDFB-8637-4BE7-8055-F2A98F76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F14A-5BE4-404C-85A5-A8BE7F0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63DAD-520A-4995-AC4E-854CE31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9712"/>
            <a:ext cx="6715125" cy="22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726A4-7C8C-4747-9811-351775F0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35" y="1127786"/>
            <a:ext cx="3643312" cy="274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8666D-9F73-42BA-BE70-174EB370F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769518"/>
            <a:ext cx="5819775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B7A82-A0C0-4966-B468-139F6B71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8" y="5086350"/>
            <a:ext cx="654367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4B123-3EFF-4B8D-A4E8-8DAF5E8282EC}"/>
              </a:ext>
            </a:extLst>
          </p:cNvPr>
          <p:cNvSpPr txBox="1"/>
          <p:nvPr/>
        </p:nvSpPr>
        <p:spPr>
          <a:xfrm>
            <a:off x="728663" y="4474368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maximum ejecta zenith angle as a function of ejecta azimuth from the down stream direction of the primary impact: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BEC4E-334C-4BC7-8530-6CF1CCFDE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160" y="4978659"/>
            <a:ext cx="240982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32D59-FFD8-4A73-9E63-AFA06D1EB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387" y="5282790"/>
            <a:ext cx="3095625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0EE-BD9C-451E-A70D-7467C945AE45}"/>
              </a:ext>
            </a:extLst>
          </p:cNvPr>
          <p:cNvSpPr txBox="1"/>
          <p:nvPr/>
        </p:nvSpPr>
        <p:spPr>
          <a:xfrm>
            <a:off x="7154160" y="3984573"/>
            <a:ext cx="309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Zenith angle distribution (formally, a beta distribution in cosine of the zenith angle):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F7086C-8BD0-4889-93E4-CFD41252937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4998" y="5601878"/>
            <a:ext cx="896389" cy="517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91A326-5DC3-4897-90EF-037015055035}"/>
              </a:ext>
            </a:extLst>
          </p:cNvPr>
          <p:cNvSpPr txBox="1"/>
          <p:nvPr/>
        </p:nvSpPr>
        <p:spPr>
          <a:xfrm>
            <a:off x="3589001" y="5786636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so that </a:t>
            </a:r>
            <a:r>
              <a:rPr lang="el-GR" dirty="0"/>
              <a:t>α</a:t>
            </a:r>
            <a:r>
              <a:rPr lang="en-US" dirty="0"/>
              <a:t>_max is the peak of the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9B605-2C8A-4DD8-9A58-433DDB16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155" y="3905982"/>
            <a:ext cx="2125845" cy="15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000-2731-457F-A7D6-71735284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azimuth angle distribution</a:t>
            </a:r>
            <a:br>
              <a:rPr lang="en-US" dirty="0"/>
            </a:br>
            <a:r>
              <a:rPr lang="en-US" dirty="0"/>
              <a:t>(modified from Rival &amp; Mandeville 1999)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6AF86-73BE-43BA-BE4F-D2E20D04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52" y="2659009"/>
            <a:ext cx="6038850" cy="76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2FD2-2572-4A84-B393-77CFAD35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ED9E-134E-4E77-8A27-5BA4A064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6C3-EC6A-4763-990D-218E4A4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D1DB-13BD-4B80-AB7D-AB95F84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21108"/>
            <a:ext cx="63436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3333-E66A-4833-B057-EBE03EE8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19" y="1647526"/>
            <a:ext cx="4333875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16BA4-C02E-444D-B8EB-1778B439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423" y="2866726"/>
            <a:ext cx="3476625" cy="752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azimuth distribution is defined so that the downstream direction is preferred if the impact angle is not normal</a:t>
                </a:r>
              </a:p>
              <a:p>
                <a:r>
                  <a:rPr lang="en-US" dirty="0"/>
                  <a:t>If there is a normal impact, the azimuth distribution is isotropic</a:t>
                </a:r>
              </a:p>
              <a:p>
                <a:r>
                  <a:rPr lang="en-US" i="0" dirty="0"/>
                  <a:t>For </a:t>
                </a:r>
                <a:r>
                  <a:rPr lang="en-US" dirty="0"/>
                  <a:t>oblique impacts (greater than 60 degrees), the azimuth distribution begins to have a “butterfly” pattern (see </a:t>
                </a:r>
                <a:r>
                  <a:rPr lang="en-US" dirty="0" err="1"/>
                  <a:t>Shuvalov</a:t>
                </a:r>
                <a:r>
                  <a:rPr lang="en-US" dirty="0"/>
                  <a:t> 2011) with an exclusion zone in the upstream direction, defined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sub>
                    </m:sSub>
                  </m:oMath>
                </a14:m>
                <a:endParaRPr lang="en-US" i="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  <a:blipFill>
                <a:blip r:embed="rId6"/>
                <a:stretch>
                  <a:fillRect l="-830" t="-2802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2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Speed distribution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5" y="1722642"/>
            <a:ext cx="4895850" cy="2781300"/>
          </a:xfrm>
        </p:spPr>
        <p:txBody>
          <a:bodyPr/>
          <a:lstStyle/>
          <a:p>
            <a:r>
              <a:rPr lang="en-US" dirty="0"/>
              <a:t>Differential area</a:t>
            </a:r>
            <a:endParaRPr lang="en-US" i="0" dirty="0"/>
          </a:p>
          <a:p>
            <a:r>
              <a:rPr lang="en-US" dirty="0"/>
              <a:t>Azimuthal field-of-view</a:t>
            </a:r>
            <a:endParaRPr lang="en-US" i="0" dirty="0"/>
          </a:p>
          <a:p>
            <a:r>
              <a:rPr lang="en-US" dirty="0"/>
              <a:t>Ejecta speed distribution</a:t>
            </a:r>
          </a:p>
          <a:p>
            <a:endParaRPr lang="en-US" i="0" dirty="0"/>
          </a:p>
          <a:p>
            <a:r>
              <a:rPr lang="en-US" dirty="0"/>
              <a:t>Geometric factor</a:t>
            </a:r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23662-9641-4612-BF17-586144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6" y="914976"/>
            <a:ext cx="5308599" cy="58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79413-FAB7-4EE0-BC41-1F7070A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2032304"/>
            <a:ext cx="35433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7AB70-C0AA-427F-A34C-2214BABB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97" y="2218041"/>
            <a:ext cx="223837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25627-77B3-4B8E-904B-74F8071B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247" y="2777635"/>
            <a:ext cx="1762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C12CD-DD82-43AD-8320-EC2978645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72" y="1639968"/>
            <a:ext cx="3390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5B744-4D64-4B5B-8498-1D3E1CDBC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7" y="3369427"/>
            <a:ext cx="60674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9A17D-8F72-4D60-839A-92D7BC70F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24" y="4502430"/>
            <a:ext cx="222885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3B770-93F2-414F-BFC5-08494F034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33" y="5200074"/>
            <a:ext cx="467677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9A9718-4891-498F-9F84-CF18CC3AA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977" y="3919496"/>
            <a:ext cx="6219190" cy="25648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174CC-9A4E-4DE2-BBA3-AA372A8FA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6457" y="3113820"/>
            <a:ext cx="2228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86100"/>
            <a:ext cx="6429375" cy="2781300"/>
          </a:xfrm>
        </p:spPr>
        <p:txBody>
          <a:bodyPr/>
          <a:lstStyle/>
          <a:p>
            <a:r>
              <a:rPr lang="en-US" dirty="0"/>
              <a:t>The ejecta speed distribution as a function of distance from primary impact point follows a power-law for small distances</a:t>
            </a:r>
          </a:p>
          <a:p>
            <a:pPr lvl="1"/>
            <a:r>
              <a:rPr lang="en-US" i="0" dirty="0"/>
              <a:t>We see that the secondary fluxes are dominated by impacts that are close by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7C21B-194F-4F3B-8CD2-D993F03E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4" y="1195387"/>
            <a:ext cx="6781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4137</TotalTime>
  <Words>2210</Words>
  <Application>Microsoft Office PowerPoint</Application>
  <PresentationFormat>Widescreen</PresentationFormat>
  <Paragraphs>286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Overview</vt:lpstr>
      <vt:lpstr>Sporadic meteoroid flux (Grun et al. 1985)</vt:lpstr>
      <vt:lpstr>Sporadic meteoroid flux (low and high density populations in MEM)</vt:lpstr>
      <vt:lpstr>Sporadic meteoroid flux and latitudinal dependence on the lunar surface</vt:lpstr>
      <vt:lpstr>Near Earth Object (NEO) flux (Brown et al. 2002) at the lunar surface</vt:lpstr>
      <vt:lpstr>PowerPoint Presentation</vt:lpstr>
      <vt:lpstr>Impact-ejecta scaling model (Housen &amp; Holsapple 2011)</vt:lpstr>
      <vt:lpstr>Trajectory and spherical geometry of secondary ejecta</vt:lpstr>
      <vt:lpstr>Ejecta particle size distribution (Carrier 2003)</vt:lpstr>
      <vt:lpstr>Ejecta zenith angle distribution (empirically from Gault &amp; Wedekind 1978)</vt:lpstr>
      <vt:lpstr>Ejecta azimuth angle distribution (modified from Rival &amp; Mandeville 1999)</vt:lpstr>
      <vt:lpstr>Overview</vt:lpstr>
      <vt:lpstr>Speed distribution as a function of distance</vt:lpstr>
      <vt:lpstr>Secondary flux as a function of distance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66</cp:revision>
  <dcterms:created xsi:type="dcterms:W3CDTF">2020-10-14T18:15:06Z</dcterms:created>
  <dcterms:modified xsi:type="dcterms:W3CDTF">2020-10-23T22:47:40Z</dcterms:modified>
</cp:coreProperties>
</file>