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44" d="100"/>
          <a:sy n="44" d="100"/>
        </p:scale>
        <p:origin x="6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0A479-8249-4BF0-8C7A-7B9C6B850D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F1BB56-1E5E-445E-B662-C007745CD9F2}">
      <dgm:prSet/>
      <dgm:spPr/>
      <dgm:t>
        <a:bodyPr/>
        <a:lstStyle/>
        <a:p>
          <a:r>
            <a:rPr lang="en-US"/>
            <a:t>Primary flux sources</a:t>
          </a:r>
        </a:p>
      </dgm:t>
    </dgm:pt>
    <dgm:pt modelId="{0A6BCFB6-AC12-4482-8B68-0C4F4E2FE381}" type="parTrans" cxnId="{52BF2BBA-81B3-44B2-A8BE-3706BE92D8CF}">
      <dgm:prSet/>
      <dgm:spPr/>
      <dgm:t>
        <a:bodyPr/>
        <a:lstStyle/>
        <a:p>
          <a:endParaRPr lang="en-US"/>
        </a:p>
      </dgm:t>
    </dgm:pt>
    <dgm:pt modelId="{036BD5FF-30AB-4CCF-B826-A67E147E71D3}" type="sibTrans" cxnId="{52BF2BBA-81B3-44B2-A8BE-3706BE92D8CF}">
      <dgm:prSet/>
      <dgm:spPr/>
      <dgm:t>
        <a:bodyPr/>
        <a:lstStyle/>
        <a:p>
          <a:endParaRPr lang="en-US"/>
        </a:p>
      </dgm:t>
    </dgm:pt>
    <dgm:pt modelId="{7E54B427-64CE-46A7-87A5-EFA0FC918C4B}">
      <dgm:prSet/>
      <dgm:spPr/>
      <dgm:t>
        <a:bodyPr/>
        <a:lstStyle/>
        <a:p>
          <a:r>
            <a:rPr lang="en-US"/>
            <a:t>Converting to secondary fluxes</a:t>
          </a:r>
        </a:p>
      </dgm:t>
    </dgm:pt>
    <dgm:pt modelId="{80C085C6-650B-4A26-9FF7-90886D9A5120}" type="parTrans" cxnId="{9F416FC0-8ED0-423A-9BCE-E3A013364727}">
      <dgm:prSet/>
      <dgm:spPr/>
      <dgm:t>
        <a:bodyPr/>
        <a:lstStyle/>
        <a:p>
          <a:endParaRPr lang="en-US"/>
        </a:p>
      </dgm:t>
    </dgm:pt>
    <dgm:pt modelId="{A28AEA2A-D70B-4191-8D05-A214FA67ACDB}" type="sibTrans" cxnId="{9F416FC0-8ED0-423A-9BCE-E3A013364727}">
      <dgm:prSet/>
      <dgm:spPr/>
      <dgm:t>
        <a:bodyPr/>
        <a:lstStyle/>
        <a:p>
          <a:endParaRPr lang="en-US"/>
        </a:p>
      </dgm:t>
    </dgm:pt>
    <dgm:pt modelId="{DAF9B7DE-22F1-4F5E-83FB-07B08EC3A713}">
      <dgm:prSet/>
      <dgm:spPr/>
      <dgm:t>
        <a:bodyPr/>
        <a:lstStyle/>
        <a:p>
          <a:r>
            <a:rPr lang="en-US"/>
            <a:t>Secondary Ejecta from Primary Impact Location to a Region-of-Interest (ROI)</a:t>
          </a:r>
        </a:p>
      </dgm:t>
    </dgm:pt>
    <dgm:pt modelId="{7ABC0DC9-B019-4620-B16E-F20A88CA3402}" type="parTrans" cxnId="{86CC64E0-D99F-4D93-9D62-A17249CA4D18}">
      <dgm:prSet/>
      <dgm:spPr/>
      <dgm:t>
        <a:bodyPr/>
        <a:lstStyle/>
        <a:p>
          <a:endParaRPr lang="en-US"/>
        </a:p>
      </dgm:t>
    </dgm:pt>
    <dgm:pt modelId="{5FFE0660-C3CB-4958-A184-DFA5D7E4B87C}" type="sibTrans" cxnId="{86CC64E0-D99F-4D93-9D62-A17249CA4D18}">
      <dgm:prSet/>
      <dgm:spPr/>
      <dgm:t>
        <a:bodyPr/>
        <a:lstStyle/>
        <a:p>
          <a:endParaRPr lang="en-US"/>
        </a:p>
      </dgm:t>
    </dgm:pt>
    <dgm:pt modelId="{5B5CD047-C425-4C6F-A13D-D6D63CBF7C9A}">
      <dgm:prSet/>
      <dgm:spPr/>
      <dgm:t>
        <a:bodyPr/>
        <a:lstStyle/>
        <a:p>
          <a:r>
            <a:rPr lang="en-US"/>
            <a:t>Angular Distributions of Secondary EJecta</a:t>
          </a:r>
        </a:p>
      </dgm:t>
    </dgm:pt>
    <dgm:pt modelId="{1239792B-7B39-4174-B23F-6149A9E94FEE}" type="parTrans" cxnId="{46AFC9E3-4822-4D7E-8E23-FBA84D81833C}">
      <dgm:prSet/>
      <dgm:spPr/>
      <dgm:t>
        <a:bodyPr/>
        <a:lstStyle/>
        <a:p>
          <a:endParaRPr lang="en-US"/>
        </a:p>
      </dgm:t>
    </dgm:pt>
    <dgm:pt modelId="{373F0DBF-1E16-441D-95EA-DEC473177A02}" type="sibTrans" cxnId="{46AFC9E3-4822-4D7E-8E23-FBA84D81833C}">
      <dgm:prSet/>
      <dgm:spPr/>
      <dgm:t>
        <a:bodyPr/>
        <a:lstStyle/>
        <a:p>
          <a:endParaRPr lang="en-US"/>
        </a:p>
      </dgm:t>
    </dgm:pt>
    <dgm:pt modelId="{62E8E561-AD4A-4E5F-8182-F591091D0987}">
      <dgm:prSet/>
      <dgm:spPr/>
      <dgm:t>
        <a:bodyPr/>
        <a:lstStyle/>
        <a:p>
          <a:r>
            <a:rPr lang="en-US"/>
            <a:t>Preliminary Secondary Ejecta Flux</a:t>
          </a:r>
        </a:p>
      </dgm:t>
    </dgm:pt>
    <dgm:pt modelId="{DEF76CB7-8217-4D76-8A87-1376FFC41627}" type="parTrans" cxnId="{92857A96-5A6C-4B64-B106-76C0DBF4C8D8}">
      <dgm:prSet/>
      <dgm:spPr/>
      <dgm:t>
        <a:bodyPr/>
        <a:lstStyle/>
        <a:p>
          <a:endParaRPr lang="en-US"/>
        </a:p>
      </dgm:t>
    </dgm:pt>
    <dgm:pt modelId="{DE2F053E-84B9-48C5-8609-797DEECD7501}" type="sibTrans" cxnId="{92857A96-5A6C-4B64-B106-76C0DBF4C8D8}">
      <dgm:prSet/>
      <dgm:spPr/>
      <dgm:t>
        <a:bodyPr/>
        <a:lstStyle/>
        <a:p>
          <a:endParaRPr lang="en-US"/>
        </a:p>
      </dgm:t>
    </dgm:pt>
    <dgm:pt modelId="{3C85B401-98CA-4EAB-8985-A6BFC22CAE5E}" type="pres">
      <dgm:prSet presAssocID="{6580A479-8249-4BF0-8C7A-7B9C6B850DD3}" presName="outerComposite" presStyleCnt="0">
        <dgm:presLayoutVars>
          <dgm:chMax val="5"/>
          <dgm:dir/>
          <dgm:resizeHandles val="exact"/>
        </dgm:presLayoutVars>
      </dgm:prSet>
      <dgm:spPr/>
    </dgm:pt>
    <dgm:pt modelId="{8EA60287-F08A-406B-B47E-AB62133DFF1E}" type="pres">
      <dgm:prSet presAssocID="{6580A479-8249-4BF0-8C7A-7B9C6B850DD3}" presName="dummyMaxCanvas" presStyleCnt="0">
        <dgm:presLayoutVars/>
      </dgm:prSet>
      <dgm:spPr/>
    </dgm:pt>
    <dgm:pt modelId="{3724226C-5C28-4449-8245-7F463D04CD9D}" type="pres">
      <dgm:prSet presAssocID="{6580A479-8249-4BF0-8C7A-7B9C6B850DD3}" presName="FiveNodes_1" presStyleLbl="node1" presStyleIdx="0" presStyleCnt="5">
        <dgm:presLayoutVars>
          <dgm:bulletEnabled val="1"/>
        </dgm:presLayoutVars>
      </dgm:prSet>
      <dgm:spPr/>
    </dgm:pt>
    <dgm:pt modelId="{6EA8F47F-9FA4-4E28-BA57-D86F9FFBB6CB}" type="pres">
      <dgm:prSet presAssocID="{6580A479-8249-4BF0-8C7A-7B9C6B850DD3}" presName="FiveNodes_2" presStyleLbl="node1" presStyleIdx="1" presStyleCnt="5">
        <dgm:presLayoutVars>
          <dgm:bulletEnabled val="1"/>
        </dgm:presLayoutVars>
      </dgm:prSet>
      <dgm:spPr/>
    </dgm:pt>
    <dgm:pt modelId="{79F5F44F-D285-45DE-94C8-EF21A0D2366C}" type="pres">
      <dgm:prSet presAssocID="{6580A479-8249-4BF0-8C7A-7B9C6B850DD3}" presName="FiveNodes_3" presStyleLbl="node1" presStyleIdx="2" presStyleCnt="5">
        <dgm:presLayoutVars>
          <dgm:bulletEnabled val="1"/>
        </dgm:presLayoutVars>
      </dgm:prSet>
      <dgm:spPr/>
    </dgm:pt>
    <dgm:pt modelId="{037F67D7-911F-49F1-9D61-37EB53D85083}" type="pres">
      <dgm:prSet presAssocID="{6580A479-8249-4BF0-8C7A-7B9C6B850DD3}" presName="FiveNodes_4" presStyleLbl="node1" presStyleIdx="3" presStyleCnt="5">
        <dgm:presLayoutVars>
          <dgm:bulletEnabled val="1"/>
        </dgm:presLayoutVars>
      </dgm:prSet>
      <dgm:spPr/>
    </dgm:pt>
    <dgm:pt modelId="{9C9147BC-9C46-4960-BDCC-C663764E1AC5}" type="pres">
      <dgm:prSet presAssocID="{6580A479-8249-4BF0-8C7A-7B9C6B850DD3}" presName="FiveNodes_5" presStyleLbl="node1" presStyleIdx="4" presStyleCnt="5">
        <dgm:presLayoutVars>
          <dgm:bulletEnabled val="1"/>
        </dgm:presLayoutVars>
      </dgm:prSet>
      <dgm:spPr/>
    </dgm:pt>
    <dgm:pt modelId="{1F8D950E-8762-420F-AB07-2CE4CEF2E6A7}" type="pres">
      <dgm:prSet presAssocID="{6580A479-8249-4BF0-8C7A-7B9C6B850DD3}" presName="FiveConn_1-2" presStyleLbl="fgAccFollowNode1" presStyleIdx="0" presStyleCnt="4">
        <dgm:presLayoutVars>
          <dgm:bulletEnabled val="1"/>
        </dgm:presLayoutVars>
      </dgm:prSet>
      <dgm:spPr/>
    </dgm:pt>
    <dgm:pt modelId="{5B02E74E-6AC8-4AE2-A7E7-284183247567}" type="pres">
      <dgm:prSet presAssocID="{6580A479-8249-4BF0-8C7A-7B9C6B850DD3}" presName="FiveConn_2-3" presStyleLbl="fgAccFollowNode1" presStyleIdx="1" presStyleCnt="4">
        <dgm:presLayoutVars>
          <dgm:bulletEnabled val="1"/>
        </dgm:presLayoutVars>
      </dgm:prSet>
      <dgm:spPr/>
    </dgm:pt>
    <dgm:pt modelId="{DEFAEB41-F194-48F5-834E-6AE9CDBC0D75}" type="pres">
      <dgm:prSet presAssocID="{6580A479-8249-4BF0-8C7A-7B9C6B850DD3}" presName="FiveConn_3-4" presStyleLbl="fgAccFollowNode1" presStyleIdx="2" presStyleCnt="4">
        <dgm:presLayoutVars>
          <dgm:bulletEnabled val="1"/>
        </dgm:presLayoutVars>
      </dgm:prSet>
      <dgm:spPr/>
    </dgm:pt>
    <dgm:pt modelId="{883015FB-26D5-4391-94C7-DE99F2F2D376}" type="pres">
      <dgm:prSet presAssocID="{6580A479-8249-4BF0-8C7A-7B9C6B850DD3}" presName="FiveConn_4-5" presStyleLbl="fgAccFollowNode1" presStyleIdx="3" presStyleCnt="4">
        <dgm:presLayoutVars>
          <dgm:bulletEnabled val="1"/>
        </dgm:presLayoutVars>
      </dgm:prSet>
      <dgm:spPr/>
    </dgm:pt>
    <dgm:pt modelId="{DD024399-8D3A-4BBB-AF0A-3CE2AA5F3FEA}" type="pres">
      <dgm:prSet presAssocID="{6580A479-8249-4BF0-8C7A-7B9C6B850DD3}" presName="FiveNodes_1_text" presStyleLbl="node1" presStyleIdx="4" presStyleCnt="5">
        <dgm:presLayoutVars>
          <dgm:bulletEnabled val="1"/>
        </dgm:presLayoutVars>
      </dgm:prSet>
      <dgm:spPr/>
    </dgm:pt>
    <dgm:pt modelId="{0361E8BD-11E9-4FF3-A3A0-B4ADD77A94FC}" type="pres">
      <dgm:prSet presAssocID="{6580A479-8249-4BF0-8C7A-7B9C6B850DD3}" presName="FiveNodes_2_text" presStyleLbl="node1" presStyleIdx="4" presStyleCnt="5">
        <dgm:presLayoutVars>
          <dgm:bulletEnabled val="1"/>
        </dgm:presLayoutVars>
      </dgm:prSet>
      <dgm:spPr/>
    </dgm:pt>
    <dgm:pt modelId="{1EBE8D16-B051-441D-8ADE-420E3B514B6F}" type="pres">
      <dgm:prSet presAssocID="{6580A479-8249-4BF0-8C7A-7B9C6B850DD3}" presName="FiveNodes_3_text" presStyleLbl="node1" presStyleIdx="4" presStyleCnt="5">
        <dgm:presLayoutVars>
          <dgm:bulletEnabled val="1"/>
        </dgm:presLayoutVars>
      </dgm:prSet>
      <dgm:spPr/>
    </dgm:pt>
    <dgm:pt modelId="{20F53433-F3D5-47BB-BC36-3E4F8D5DDB32}" type="pres">
      <dgm:prSet presAssocID="{6580A479-8249-4BF0-8C7A-7B9C6B850DD3}" presName="FiveNodes_4_text" presStyleLbl="node1" presStyleIdx="4" presStyleCnt="5">
        <dgm:presLayoutVars>
          <dgm:bulletEnabled val="1"/>
        </dgm:presLayoutVars>
      </dgm:prSet>
      <dgm:spPr/>
    </dgm:pt>
    <dgm:pt modelId="{D740E6D5-3A41-4D2A-8DEB-EB213956B481}" type="pres">
      <dgm:prSet presAssocID="{6580A479-8249-4BF0-8C7A-7B9C6B850DD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305F104-42C0-44EF-BE4F-8B58C36F1370}" type="presOf" srcId="{5B5CD047-C425-4C6F-A13D-D6D63CBF7C9A}" destId="{037F67D7-911F-49F1-9D61-37EB53D85083}" srcOrd="0" destOrd="0" presId="urn:microsoft.com/office/officeart/2005/8/layout/vProcess5"/>
    <dgm:cxn modelId="{A78BFA26-8FBC-4FA5-9979-1032F70C4011}" type="presOf" srcId="{78F1BB56-1E5E-445E-B662-C007745CD9F2}" destId="{DD024399-8D3A-4BBB-AF0A-3CE2AA5F3FEA}" srcOrd="1" destOrd="0" presId="urn:microsoft.com/office/officeart/2005/8/layout/vProcess5"/>
    <dgm:cxn modelId="{95DB133D-3C20-403A-BAE9-2491A4101EFC}" type="presOf" srcId="{78F1BB56-1E5E-445E-B662-C007745CD9F2}" destId="{3724226C-5C28-4449-8245-7F463D04CD9D}" srcOrd="0" destOrd="0" presId="urn:microsoft.com/office/officeart/2005/8/layout/vProcess5"/>
    <dgm:cxn modelId="{E822965B-BBE3-417D-A064-12E7C583730F}" type="presOf" srcId="{5FFE0660-C3CB-4958-A184-DFA5D7E4B87C}" destId="{DEFAEB41-F194-48F5-834E-6AE9CDBC0D75}" srcOrd="0" destOrd="0" presId="urn:microsoft.com/office/officeart/2005/8/layout/vProcess5"/>
    <dgm:cxn modelId="{BB21F45B-618E-4B47-B6D9-AA8797B56651}" type="presOf" srcId="{036BD5FF-30AB-4CCF-B826-A67E147E71D3}" destId="{1F8D950E-8762-420F-AB07-2CE4CEF2E6A7}" srcOrd="0" destOrd="0" presId="urn:microsoft.com/office/officeart/2005/8/layout/vProcess5"/>
    <dgm:cxn modelId="{F803F060-59F1-48C1-A463-274C0984348B}" type="presOf" srcId="{DAF9B7DE-22F1-4F5E-83FB-07B08EC3A713}" destId="{1EBE8D16-B051-441D-8ADE-420E3B514B6F}" srcOrd="1" destOrd="0" presId="urn:microsoft.com/office/officeart/2005/8/layout/vProcess5"/>
    <dgm:cxn modelId="{E32C7371-CAA1-4D72-AC91-FFFEF6FC5332}" type="presOf" srcId="{5B5CD047-C425-4C6F-A13D-D6D63CBF7C9A}" destId="{20F53433-F3D5-47BB-BC36-3E4F8D5DDB32}" srcOrd="1" destOrd="0" presId="urn:microsoft.com/office/officeart/2005/8/layout/vProcess5"/>
    <dgm:cxn modelId="{B364DC75-7EC2-43EA-8A61-D7E826C786AF}" type="presOf" srcId="{DAF9B7DE-22F1-4F5E-83FB-07B08EC3A713}" destId="{79F5F44F-D285-45DE-94C8-EF21A0D2366C}" srcOrd="0" destOrd="0" presId="urn:microsoft.com/office/officeart/2005/8/layout/vProcess5"/>
    <dgm:cxn modelId="{26917C8E-D721-4DB8-883D-33BF1C8C5ADE}" type="presOf" srcId="{7E54B427-64CE-46A7-87A5-EFA0FC918C4B}" destId="{0361E8BD-11E9-4FF3-A3A0-B4ADD77A94FC}" srcOrd="1" destOrd="0" presId="urn:microsoft.com/office/officeart/2005/8/layout/vProcess5"/>
    <dgm:cxn modelId="{92857A96-5A6C-4B64-B106-76C0DBF4C8D8}" srcId="{6580A479-8249-4BF0-8C7A-7B9C6B850DD3}" destId="{62E8E561-AD4A-4E5F-8182-F591091D0987}" srcOrd="4" destOrd="0" parTransId="{DEF76CB7-8217-4D76-8A87-1376FFC41627}" sibTransId="{DE2F053E-84B9-48C5-8609-797DEECD7501}"/>
    <dgm:cxn modelId="{91F7F098-A97F-4C70-8D1A-94A9F3AB1165}" type="presOf" srcId="{7E54B427-64CE-46A7-87A5-EFA0FC918C4B}" destId="{6EA8F47F-9FA4-4E28-BA57-D86F9FFBB6CB}" srcOrd="0" destOrd="0" presId="urn:microsoft.com/office/officeart/2005/8/layout/vProcess5"/>
    <dgm:cxn modelId="{18BFBAA2-AD4B-4F65-A114-8766F5128676}" type="presOf" srcId="{62E8E561-AD4A-4E5F-8182-F591091D0987}" destId="{9C9147BC-9C46-4960-BDCC-C663764E1AC5}" srcOrd="0" destOrd="0" presId="urn:microsoft.com/office/officeart/2005/8/layout/vProcess5"/>
    <dgm:cxn modelId="{52BF2BBA-81B3-44B2-A8BE-3706BE92D8CF}" srcId="{6580A479-8249-4BF0-8C7A-7B9C6B850DD3}" destId="{78F1BB56-1E5E-445E-B662-C007745CD9F2}" srcOrd="0" destOrd="0" parTransId="{0A6BCFB6-AC12-4482-8B68-0C4F4E2FE381}" sibTransId="{036BD5FF-30AB-4CCF-B826-A67E147E71D3}"/>
    <dgm:cxn modelId="{9F416FC0-8ED0-423A-9BCE-E3A013364727}" srcId="{6580A479-8249-4BF0-8C7A-7B9C6B850DD3}" destId="{7E54B427-64CE-46A7-87A5-EFA0FC918C4B}" srcOrd="1" destOrd="0" parTransId="{80C085C6-650B-4A26-9FF7-90886D9A5120}" sibTransId="{A28AEA2A-D70B-4191-8D05-A214FA67ACDB}"/>
    <dgm:cxn modelId="{BEFDC2C3-C77D-44C2-A5D4-30744357451D}" type="presOf" srcId="{6580A479-8249-4BF0-8C7A-7B9C6B850DD3}" destId="{3C85B401-98CA-4EAB-8985-A6BFC22CAE5E}" srcOrd="0" destOrd="0" presId="urn:microsoft.com/office/officeart/2005/8/layout/vProcess5"/>
    <dgm:cxn modelId="{40F3F2D9-CB86-4613-80A8-69F38077B64A}" type="presOf" srcId="{A28AEA2A-D70B-4191-8D05-A214FA67ACDB}" destId="{5B02E74E-6AC8-4AE2-A7E7-284183247567}" srcOrd="0" destOrd="0" presId="urn:microsoft.com/office/officeart/2005/8/layout/vProcess5"/>
    <dgm:cxn modelId="{316C78DC-6682-492F-9B1F-EA3167DB57E1}" type="presOf" srcId="{373F0DBF-1E16-441D-95EA-DEC473177A02}" destId="{883015FB-26D5-4391-94C7-DE99F2F2D376}" srcOrd="0" destOrd="0" presId="urn:microsoft.com/office/officeart/2005/8/layout/vProcess5"/>
    <dgm:cxn modelId="{86CC64E0-D99F-4D93-9D62-A17249CA4D18}" srcId="{6580A479-8249-4BF0-8C7A-7B9C6B850DD3}" destId="{DAF9B7DE-22F1-4F5E-83FB-07B08EC3A713}" srcOrd="2" destOrd="0" parTransId="{7ABC0DC9-B019-4620-B16E-F20A88CA3402}" sibTransId="{5FFE0660-C3CB-4958-A184-DFA5D7E4B87C}"/>
    <dgm:cxn modelId="{46AFC9E3-4822-4D7E-8E23-FBA84D81833C}" srcId="{6580A479-8249-4BF0-8C7A-7B9C6B850DD3}" destId="{5B5CD047-C425-4C6F-A13D-D6D63CBF7C9A}" srcOrd="3" destOrd="0" parTransId="{1239792B-7B39-4174-B23F-6149A9E94FEE}" sibTransId="{373F0DBF-1E16-441D-95EA-DEC473177A02}"/>
    <dgm:cxn modelId="{C7164AFE-E9DE-4BCE-A58C-681CC40BF5D3}" type="presOf" srcId="{62E8E561-AD4A-4E5F-8182-F591091D0987}" destId="{D740E6D5-3A41-4D2A-8DEB-EB213956B481}" srcOrd="1" destOrd="0" presId="urn:microsoft.com/office/officeart/2005/8/layout/vProcess5"/>
    <dgm:cxn modelId="{1E4077AF-61F9-4828-962E-D62F52BAB268}" type="presParOf" srcId="{3C85B401-98CA-4EAB-8985-A6BFC22CAE5E}" destId="{8EA60287-F08A-406B-B47E-AB62133DFF1E}" srcOrd="0" destOrd="0" presId="urn:microsoft.com/office/officeart/2005/8/layout/vProcess5"/>
    <dgm:cxn modelId="{C9B69BDF-5977-4EBF-B3F7-EFB512D829BB}" type="presParOf" srcId="{3C85B401-98CA-4EAB-8985-A6BFC22CAE5E}" destId="{3724226C-5C28-4449-8245-7F463D04CD9D}" srcOrd="1" destOrd="0" presId="urn:microsoft.com/office/officeart/2005/8/layout/vProcess5"/>
    <dgm:cxn modelId="{30C29AA4-92F6-4130-9A81-B53973A83B58}" type="presParOf" srcId="{3C85B401-98CA-4EAB-8985-A6BFC22CAE5E}" destId="{6EA8F47F-9FA4-4E28-BA57-D86F9FFBB6CB}" srcOrd="2" destOrd="0" presId="urn:microsoft.com/office/officeart/2005/8/layout/vProcess5"/>
    <dgm:cxn modelId="{8BA92FE8-03A3-44A9-9995-9200CA2E8FE9}" type="presParOf" srcId="{3C85B401-98CA-4EAB-8985-A6BFC22CAE5E}" destId="{79F5F44F-D285-45DE-94C8-EF21A0D2366C}" srcOrd="3" destOrd="0" presId="urn:microsoft.com/office/officeart/2005/8/layout/vProcess5"/>
    <dgm:cxn modelId="{FC02A4AA-97FB-46EC-ADEA-DC6F22E5B5B5}" type="presParOf" srcId="{3C85B401-98CA-4EAB-8985-A6BFC22CAE5E}" destId="{037F67D7-911F-49F1-9D61-37EB53D85083}" srcOrd="4" destOrd="0" presId="urn:microsoft.com/office/officeart/2005/8/layout/vProcess5"/>
    <dgm:cxn modelId="{EE09B4AA-3C3A-4EF6-BF7E-C596B9C8EDFF}" type="presParOf" srcId="{3C85B401-98CA-4EAB-8985-A6BFC22CAE5E}" destId="{9C9147BC-9C46-4960-BDCC-C663764E1AC5}" srcOrd="5" destOrd="0" presId="urn:microsoft.com/office/officeart/2005/8/layout/vProcess5"/>
    <dgm:cxn modelId="{CBD53760-C3A3-453D-B237-4E065F219C54}" type="presParOf" srcId="{3C85B401-98CA-4EAB-8985-A6BFC22CAE5E}" destId="{1F8D950E-8762-420F-AB07-2CE4CEF2E6A7}" srcOrd="6" destOrd="0" presId="urn:microsoft.com/office/officeart/2005/8/layout/vProcess5"/>
    <dgm:cxn modelId="{52B3BB2E-3602-473F-8EA4-56D55F90336E}" type="presParOf" srcId="{3C85B401-98CA-4EAB-8985-A6BFC22CAE5E}" destId="{5B02E74E-6AC8-4AE2-A7E7-284183247567}" srcOrd="7" destOrd="0" presId="urn:microsoft.com/office/officeart/2005/8/layout/vProcess5"/>
    <dgm:cxn modelId="{CD3959BD-9815-4668-A158-3FB027C9A45E}" type="presParOf" srcId="{3C85B401-98CA-4EAB-8985-A6BFC22CAE5E}" destId="{DEFAEB41-F194-48F5-834E-6AE9CDBC0D75}" srcOrd="8" destOrd="0" presId="urn:microsoft.com/office/officeart/2005/8/layout/vProcess5"/>
    <dgm:cxn modelId="{B39EA0E0-32E6-43F6-BF3C-B070A4AF44B1}" type="presParOf" srcId="{3C85B401-98CA-4EAB-8985-A6BFC22CAE5E}" destId="{883015FB-26D5-4391-94C7-DE99F2F2D376}" srcOrd="9" destOrd="0" presId="urn:microsoft.com/office/officeart/2005/8/layout/vProcess5"/>
    <dgm:cxn modelId="{7A35876E-EEA8-4956-8082-CDADB0F0BA0C}" type="presParOf" srcId="{3C85B401-98CA-4EAB-8985-A6BFC22CAE5E}" destId="{DD024399-8D3A-4BBB-AF0A-3CE2AA5F3FEA}" srcOrd="10" destOrd="0" presId="urn:microsoft.com/office/officeart/2005/8/layout/vProcess5"/>
    <dgm:cxn modelId="{75188383-A5D2-44F3-983C-D14711D5EA75}" type="presParOf" srcId="{3C85B401-98CA-4EAB-8985-A6BFC22CAE5E}" destId="{0361E8BD-11E9-4FF3-A3A0-B4ADD77A94FC}" srcOrd="11" destOrd="0" presId="urn:microsoft.com/office/officeart/2005/8/layout/vProcess5"/>
    <dgm:cxn modelId="{4A9E53D3-ABB2-4012-AADE-23E90D512B9A}" type="presParOf" srcId="{3C85B401-98CA-4EAB-8985-A6BFC22CAE5E}" destId="{1EBE8D16-B051-441D-8ADE-420E3B514B6F}" srcOrd="12" destOrd="0" presId="urn:microsoft.com/office/officeart/2005/8/layout/vProcess5"/>
    <dgm:cxn modelId="{910D266C-D437-40E3-B206-B40D056FBB91}" type="presParOf" srcId="{3C85B401-98CA-4EAB-8985-A6BFC22CAE5E}" destId="{20F53433-F3D5-47BB-BC36-3E4F8D5DDB32}" srcOrd="13" destOrd="0" presId="urn:microsoft.com/office/officeart/2005/8/layout/vProcess5"/>
    <dgm:cxn modelId="{BC831335-6FF6-4C45-8056-FA25E9F76630}" type="presParOf" srcId="{3C85B401-98CA-4EAB-8985-A6BFC22CAE5E}" destId="{D740E6D5-3A41-4D2A-8DEB-EB213956B48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4226C-5C28-4449-8245-7F463D04CD9D}">
      <dsp:nvSpPr>
        <dsp:cNvPr id="0" name=""/>
        <dsp:cNvSpPr/>
      </dsp:nvSpPr>
      <dsp:spPr>
        <a:xfrm>
          <a:off x="0" y="0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Primary flux sources</a:t>
          </a:r>
        </a:p>
      </dsp:txBody>
      <dsp:txXfrm>
        <a:off x="27820" y="27820"/>
        <a:ext cx="3600628" cy="894193"/>
      </dsp:txXfrm>
    </dsp:sp>
    <dsp:sp modelId="{6EA8F47F-9FA4-4E28-BA57-D86F9FFBB6CB}">
      <dsp:nvSpPr>
        <dsp:cNvPr id="0" name=""/>
        <dsp:cNvSpPr/>
      </dsp:nvSpPr>
      <dsp:spPr>
        <a:xfrm>
          <a:off x="353714" y="1081754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Converting to secondary fluxes</a:t>
          </a:r>
        </a:p>
      </dsp:txBody>
      <dsp:txXfrm>
        <a:off x="381534" y="1109574"/>
        <a:ext cx="3709957" cy="894193"/>
      </dsp:txXfrm>
    </dsp:sp>
    <dsp:sp modelId="{79F5F44F-D285-45DE-94C8-EF21A0D2366C}">
      <dsp:nvSpPr>
        <dsp:cNvPr id="0" name=""/>
        <dsp:cNvSpPr/>
      </dsp:nvSpPr>
      <dsp:spPr>
        <a:xfrm>
          <a:off x="707429" y="2163508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Secondary Ejecta from Primary Impact Location to a Region-of-Interest (ROI)</a:t>
          </a:r>
        </a:p>
      </dsp:txBody>
      <dsp:txXfrm>
        <a:off x="735249" y="2191328"/>
        <a:ext cx="3709957" cy="894193"/>
      </dsp:txXfrm>
    </dsp:sp>
    <dsp:sp modelId="{037F67D7-911F-49F1-9D61-37EB53D85083}">
      <dsp:nvSpPr>
        <dsp:cNvPr id="0" name=""/>
        <dsp:cNvSpPr/>
      </dsp:nvSpPr>
      <dsp:spPr>
        <a:xfrm>
          <a:off x="1061144" y="3245262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Angular Distributions of Secondary EJecta</a:t>
          </a:r>
        </a:p>
      </dsp:txBody>
      <dsp:txXfrm>
        <a:off x="1088964" y="3273082"/>
        <a:ext cx="3709957" cy="894193"/>
      </dsp:txXfrm>
    </dsp:sp>
    <dsp:sp modelId="{9C9147BC-9C46-4960-BDCC-C663764E1AC5}">
      <dsp:nvSpPr>
        <dsp:cNvPr id="0" name=""/>
        <dsp:cNvSpPr/>
      </dsp:nvSpPr>
      <dsp:spPr>
        <a:xfrm>
          <a:off x="1414859" y="4327017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Preliminary Secondary Ejecta Flux</a:t>
          </a:r>
        </a:p>
      </dsp:txBody>
      <dsp:txXfrm>
        <a:off x="1442679" y="4354837"/>
        <a:ext cx="3709957" cy="894193"/>
      </dsp:txXfrm>
    </dsp:sp>
    <dsp:sp modelId="{1F8D950E-8762-420F-AB07-2CE4CEF2E6A7}">
      <dsp:nvSpPr>
        <dsp:cNvPr id="0" name=""/>
        <dsp:cNvSpPr/>
      </dsp:nvSpPr>
      <dsp:spPr>
        <a:xfrm>
          <a:off x="4119312" y="693905"/>
          <a:ext cx="617391" cy="617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58225" y="693905"/>
        <a:ext cx="339565" cy="464587"/>
      </dsp:txXfrm>
    </dsp:sp>
    <dsp:sp modelId="{5B02E74E-6AC8-4AE2-A7E7-284183247567}">
      <dsp:nvSpPr>
        <dsp:cNvPr id="0" name=""/>
        <dsp:cNvSpPr/>
      </dsp:nvSpPr>
      <dsp:spPr>
        <a:xfrm>
          <a:off x="4473026" y="1775660"/>
          <a:ext cx="617391" cy="617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11939" y="1775660"/>
        <a:ext cx="339565" cy="464587"/>
      </dsp:txXfrm>
    </dsp:sp>
    <dsp:sp modelId="{DEFAEB41-F194-48F5-834E-6AE9CDBC0D75}">
      <dsp:nvSpPr>
        <dsp:cNvPr id="0" name=""/>
        <dsp:cNvSpPr/>
      </dsp:nvSpPr>
      <dsp:spPr>
        <a:xfrm>
          <a:off x="4826741" y="2841583"/>
          <a:ext cx="617391" cy="617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965654" y="2841583"/>
        <a:ext cx="339565" cy="464587"/>
      </dsp:txXfrm>
    </dsp:sp>
    <dsp:sp modelId="{883015FB-26D5-4391-94C7-DE99F2F2D376}">
      <dsp:nvSpPr>
        <dsp:cNvPr id="0" name=""/>
        <dsp:cNvSpPr/>
      </dsp:nvSpPr>
      <dsp:spPr>
        <a:xfrm>
          <a:off x="5180456" y="3933891"/>
          <a:ext cx="617391" cy="617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319369" y="3933891"/>
        <a:ext cx="339565" cy="464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A3AAB-CACE-4A4F-BD1F-7F81A9B43D1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3F1F1-F42F-4198-B559-3C046F58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6A05-CA67-40C6-9D6F-CA40F51FECD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2A06-D32B-464F-B6A1-C364AD6A3B3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FDCC-F4B1-4345-B212-E9C065C2B17D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FACB-C65C-4289-A7C0-3FB8F413D48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232B-433C-4F34-8E1E-7C6AAF8D3BC0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8D37-AD8C-442F-8BFF-95241EB4B5C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50FE-B1FA-4FBD-8AD7-73675FAD057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697A-7872-4981-84A7-DCCDC052E94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E30E-8A17-4246-BFFD-07F958B7597A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FDBC-B3A0-40CC-96D1-3A77F508F11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9D98913-3551-4E84-8D1A-740FF2CB9A6B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1BA47B5-0ABA-4E2A-8999-A4872D22110F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towardsdatascience.com/beta-distribution-intuition-examples-and-derivation-cf00f4db57a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e/e1/FullMoon2010.jpg">
            <a:extLst>
              <a:ext uri="{FF2B5EF4-FFF2-40B4-BE49-F238E27FC236}">
                <a16:creationId xmlns:a16="http://schemas.microsoft.com/office/drawing/2014/main" id="{01557519-A20D-4C13-92FD-5A7B7D475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8" b="27378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8113A-0596-4827-AD98-8F1389FB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dirty="0"/>
              <a:t>Lunar Secondary Ejecta Model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CAF3D-477B-44D0-AD83-A1DA77E8C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Anthony M. DeStefano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NASA/MSFC/EV44 Natural Environments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89ED-C327-47E4-ADC5-A32D4BAD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0DD36-E51F-4EBF-A7EB-57D416A53EFE}" type="datetime1">
              <a:rPr lang="en-US" smtClean="0"/>
              <a:pPr>
                <a:spcAft>
                  <a:spcPts val="600"/>
                </a:spcAft>
              </a:pPr>
              <a:t>6/18/2020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9F2DB-A18F-44F9-A0B3-6F1CBEA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11FF1-2A28-4341-AB70-12F21BE9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Preliminary Secondary Ejecta Flux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A354FAE-2A5F-4FAC-ACBD-50CA33C4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Comparing with the 1969 Model</a:t>
            </a:r>
          </a:p>
          <a:p>
            <a:r>
              <a:rPr lang="en-US" dirty="0">
                <a:solidFill>
                  <a:schemeClr val="bg1"/>
                </a:solidFill>
              </a:rPr>
              <a:t>For a limiting mass of 10E-6 grams for speeds between 0.1 and 0.25 km/s: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 Model = 2.5E-5 #/m^2/</a:t>
            </a:r>
            <a:r>
              <a:rPr lang="en-US" dirty="0" err="1">
                <a:solidFill>
                  <a:schemeClr val="bg1"/>
                </a:solidFill>
              </a:rPr>
              <a:t>yr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Our model = 3.5E-7 #/m^2/</a:t>
            </a:r>
            <a:r>
              <a:rPr lang="en-US" dirty="0" err="1">
                <a:solidFill>
                  <a:schemeClr val="bg1"/>
                </a:solidFill>
              </a:rPr>
              <a:t>yr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We predict a decrease in secondary fluxes by a few orders of magnitude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</a:rPr>
              <a:t>In agreement with Caleb </a:t>
            </a:r>
            <a:r>
              <a:rPr lang="en-US" b="1" u="sng" dirty="0" err="1">
                <a:solidFill>
                  <a:schemeClr val="bg1"/>
                </a:solidFill>
              </a:rPr>
              <a:t>Fassett’s</a:t>
            </a:r>
            <a:r>
              <a:rPr lang="en-US" b="1" u="sng" dirty="0">
                <a:solidFill>
                  <a:schemeClr val="bg1"/>
                </a:solidFill>
              </a:rPr>
              <a:t> and </a:t>
            </a:r>
            <a:r>
              <a:rPr lang="en-US" b="1" u="sng" dirty="0" err="1">
                <a:solidFill>
                  <a:schemeClr val="bg1"/>
                </a:solidFill>
              </a:rPr>
              <a:t>Bjorman’s</a:t>
            </a:r>
            <a:r>
              <a:rPr lang="en-US" b="1" u="sng" dirty="0">
                <a:solidFill>
                  <a:schemeClr val="bg1"/>
                </a:solidFill>
              </a:rPr>
              <a:t>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F04E0E-5254-45C2-BE08-68F6AA0C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48" y="643467"/>
            <a:ext cx="7066845" cy="53001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3512-FDC2-4FF2-A9E3-E416C7EB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238816"/>
            <a:ext cx="2753746" cy="3239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A6A4FACB-C65C-4289-A7C0-3FB8F413D48E}" type="datetime1">
              <a:rPr lang="en-US">
                <a:solidFill>
                  <a:schemeClr val="bg1">
                    <a:alpha val="70000"/>
                  </a:schemeClr>
                </a:solidFill>
              </a:rPr>
              <a:pPr algn="l">
                <a:spcAft>
                  <a:spcPts val="600"/>
                </a:spcAft>
              </a:pPr>
              <a:t>6/18/2020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691F-9AC8-4CC4-810F-3C70EF61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A5B20-CD0D-40CC-AC1B-80F29FA34533}"/>
              </a:ext>
            </a:extLst>
          </p:cNvPr>
          <p:cNvSpPr txBox="1"/>
          <p:nvPr/>
        </p:nvSpPr>
        <p:spPr>
          <a:xfrm rot="19451297">
            <a:off x="5226356" y="2233304"/>
            <a:ext cx="608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ighlight>
                  <a:srgbClr val="C0C0C0"/>
                </a:highlight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7777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4AF52-366A-40E3-A504-7FBFA81C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5551-0105-4BCB-AF69-7CA388AB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238816"/>
            <a:ext cx="2753746" cy="323968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6A4FACB-C65C-4289-A7C0-3FB8F413D48E}" type="datetime1">
              <a:rPr lang="en-US">
                <a:solidFill>
                  <a:srgbClr val="000001">
                    <a:alpha val="70000"/>
                  </a:srgbClr>
                </a:solidFill>
              </a:rPr>
              <a:pPr algn="l">
                <a:spcAft>
                  <a:spcPts val="600"/>
                </a:spcAft>
              </a:pPr>
              <a:t>6/18/2020</a:t>
            </a:fld>
            <a:endParaRPr lang="en-US">
              <a:solidFill>
                <a:srgbClr val="000001">
                  <a:alpha val="70000"/>
                </a:srgbClr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6A0FC-B034-4BFA-B2BF-3E06BC19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47989A-5899-4818-BB00-8FB50127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437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2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4B52-E3D1-45BB-8870-6C9A583C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Flux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94A7-F045-407E-BBE5-1E18649A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400"/>
            <a:ext cx="7729728" cy="4145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Meteoroid Engineering Model (MEM) – DSNE Rev. G Section 3.3.6</a:t>
            </a:r>
          </a:p>
          <a:p>
            <a:pPr lvl="1"/>
            <a:r>
              <a:rPr lang="en-US" dirty="0"/>
              <a:t>Sporadic meteoroid complex (1E-6 to 10 grams) (background meteoroid, no meteoroid showers)</a:t>
            </a:r>
          </a:p>
          <a:p>
            <a:pPr lvl="1"/>
            <a:r>
              <a:rPr lang="en-US" dirty="0"/>
              <a:t>1) High density population (peak ~3800 kg/m^3) – </a:t>
            </a:r>
            <a:r>
              <a:rPr lang="en-US" dirty="0" err="1"/>
              <a:t>helion</a:t>
            </a:r>
            <a:r>
              <a:rPr lang="en-US" dirty="0"/>
              <a:t> and anti-</a:t>
            </a:r>
            <a:r>
              <a:rPr lang="en-US" dirty="0" err="1"/>
              <a:t>helion</a:t>
            </a:r>
            <a:endParaRPr lang="en-US" dirty="0"/>
          </a:p>
          <a:p>
            <a:pPr lvl="1"/>
            <a:r>
              <a:rPr lang="en-US" dirty="0"/>
              <a:t>2) Low density population (peak ~1000 kg/m^3)  – toroidal and apex</a:t>
            </a:r>
          </a:p>
          <a:p>
            <a:pPr marL="457200" lvl="2" indent="0">
              <a:buNone/>
            </a:pPr>
            <a:r>
              <a:rPr lang="en-US" dirty="0"/>
              <a:t>Full angular (altitude and azimuth) and speed distribution + density, and mass distributions (</a:t>
            </a:r>
            <a:r>
              <a:rPr lang="en-US" dirty="0" err="1"/>
              <a:t>Grun</a:t>
            </a:r>
            <a:r>
              <a:rPr lang="en-US" dirty="0"/>
              <a:t> et al. 1985)</a:t>
            </a:r>
          </a:p>
          <a:p>
            <a:r>
              <a:rPr lang="en-US" dirty="0"/>
              <a:t>Near Earth Objects (NEO) – Brown et al. 2002 and CNEOS</a:t>
            </a:r>
          </a:p>
          <a:p>
            <a:pPr lvl="1"/>
            <a:r>
              <a:rPr lang="en-US" dirty="0"/>
              <a:t>Small asteroids and comets (0.1 to 1000 meters in diameter)</a:t>
            </a:r>
          </a:p>
          <a:p>
            <a:pPr lvl="1"/>
            <a:r>
              <a:rPr lang="en-US" dirty="0"/>
              <a:t>Single density of 3000 kg/m^3</a:t>
            </a:r>
          </a:p>
          <a:p>
            <a:pPr lvl="1"/>
            <a:r>
              <a:rPr lang="en-US" dirty="0"/>
              <a:t>Speed distribution from analysis of CNEOS data</a:t>
            </a:r>
          </a:p>
          <a:p>
            <a:pPr lvl="1"/>
            <a:r>
              <a:rPr lang="en-US" dirty="0"/>
              <a:t>Full angular distribution is adapted from the MEM high density population, (roughly similar orbital origin) renormalizing the speed distribution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5318-4D50-4334-A782-5C37D1D5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FACB-C65C-4289-A7C0-3FB8F413D48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CC924-0424-46FE-8279-C7092B40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F2C0-A2F4-4675-A1CD-848FAE47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14" y="1755460"/>
            <a:ext cx="1859575" cy="29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EF0E1-618A-4EA6-B7AC-9CE8D6FD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Primary Flux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B1F8-938B-4900-B8F8-E113D850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compute the primary fluxes for a range of latitudes on the Moon</a:t>
            </a:r>
          </a:p>
          <a:p>
            <a:r>
              <a:rPr lang="en-US" dirty="0">
                <a:solidFill>
                  <a:schemeClr val="bg1"/>
                </a:solidFill>
              </a:rPr>
              <a:t>The impact angle-speed flux distribution is highly dependent on impact latitude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1E16-C73B-47E1-922C-22711D18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238816"/>
            <a:ext cx="2753746" cy="323968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6A4FACB-C65C-4289-A7C0-3FB8F413D48E}" type="datetime1">
              <a:rPr lang="en-US">
                <a:solidFill>
                  <a:schemeClr val="bg1">
                    <a:alpha val="70000"/>
                  </a:schemeClr>
                </a:solidFill>
              </a:rPr>
              <a:pPr algn="l">
                <a:spcAft>
                  <a:spcPts val="600"/>
                </a:spcAft>
              </a:pPr>
              <a:t>6/18/2020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3F377-2D23-4CF2-BCCF-BC16A5F7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FF37C7-D027-4E61-B7AA-D1F31433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54" y="0"/>
            <a:ext cx="4210114" cy="31575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1A9783-22D4-45D1-A458-5ED0D6F9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454" y="0"/>
            <a:ext cx="4210114" cy="31575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3BE6EC-6472-4091-8F4B-85A8D1F37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654" y="3157586"/>
            <a:ext cx="4054380" cy="30407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D1151A-0779-4459-8A05-F797CCADE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487" y="3012882"/>
            <a:ext cx="4054379" cy="30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9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75E54-B332-454F-B15C-D2D20025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Converting to Secondary Fluxes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8C97-62F2-41C2-9906-69150A55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Housen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Holsapple</a:t>
            </a:r>
            <a:r>
              <a:rPr lang="en-US" dirty="0">
                <a:solidFill>
                  <a:schemeClr val="bg1"/>
                </a:solidFill>
              </a:rPr>
              <a:t> 2011 scaling laws</a:t>
            </a:r>
          </a:p>
          <a:p>
            <a:r>
              <a:rPr lang="en-US" dirty="0">
                <a:solidFill>
                  <a:schemeClr val="bg1"/>
                </a:solidFill>
              </a:rPr>
              <a:t>M(&gt;v) is the </a:t>
            </a:r>
            <a:r>
              <a:rPr lang="en-US" b="1" dirty="0">
                <a:solidFill>
                  <a:schemeClr val="bg1"/>
                </a:solidFill>
              </a:rPr>
              <a:t>secondary mass ejected faster than v </a:t>
            </a:r>
            <a:r>
              <a:rPr lang="en-US" dirty="0">
                <a:solidFill>
                  <a:schemeClr val="bg1"/>
                </a:solidFill>
              </a:rPr>
              <a:t>as a function of projectile and target properties</a:t>
            </a:r>
          </a:p>
          <a:p>
            <a:r>
              <a:rPr lang="en-US" dirty="0">
                <a:solidFill>
                  <a:schemeClr val="bg1"/>
                </a:solidFill>
              </a:rPr>
              <a:t>Technical detail: We can integrate out: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Projectile mass </a:t>
            </a:r>
            <a:r>
              <a:rPr lang="en-US" i="1" dirty="0">
                <a:solidFill>
                  <a:schemeClr val="bg1"/>
                </a:solidFill>
              </a:rPr>
              <a:t>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Projectile density </a:t>
            </a:r>
            <a:r>
              <a:rPr lang="en-US" i="1" dirty="0">
                <a:solidFill>
                  <a:schemeClr val="bg1"/>
                </a:solidFill>
              </a:rPr>
              <a:t>delta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87297-DF88-4062-8650-9A0B7BD3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82725"/>
            <a:ext cx="6250769" cy="35316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34C6-D692-40D1-A746-062F9E9B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238816"/>
            <a:ext cx="2753746" cy="323968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6A4FACB-C65C-4289-A7C0-3FB8F413D48E}" type="datetime1">
              <a:rPr lang="en-US">
                <a:solidFill>
                  <a:schemeClr val="bg1">
                    <a:alpha val="70000"/>
                  </a:schemeClr>
                </a:solidFill>
              </a:rPr>
              <a:pPr algn="l">
                <a:spcAft>
                  <a:spcPts val="600"/>
                </a:spcAft>
              </a:pPr>
              <a:t>6/18/2020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650CF-4B7F-4FFC-9BC5-67E2CE3F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2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761"/>
            <a:ext cx="12192000" cy="3431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EDDE7-42B8-46DD-AD2F-9EFA5880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Secondary Ejecta from Primary Impact Location to a Region-of-Interest (ROI)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55751F-7826-4DF4-9AFF-5C79DFA2A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78" b="2"/>
          <a:stretch/>
        </p:blipFill>
        <p:spPr>
          <a:xfrm>
            <a:off x="4059956" y="-3"/>
            <a:ext cx="4059916" cy="342675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0E0672-FE39-488C-A0A9-ADC8C9CC6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6143"/>
          <a:stretch/>
        </p:blipFill>
        <p:spPr>
          <a:xfrm>
            <a:off x="731" y="1123"/>
            <a:ext cx="4066032" cy="3426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6F7D95-45F4-4A06-AE62-8A8566B96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51" r="-3" b="-3"/>
          <a:stretch/>
        </p:blipFill>
        <p:spPr>
          <a:xfrm>
            <a:off x="8119872" y="-1"/>
            <a:ext cx="4072128" cy="342900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D7767D-7C14-4C68-8BB9-76853C24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a given impact, only a small fraction of the ejecta reaches a ROI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323E-EFE4-4D80-A949-DBA9C31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4FACB-C65C-4289-A7C0-3FB8F413D48E}" type="datetime1">
              <a:rPr lang="en-US" smtClean="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6/18/2020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22A95-2CA2-4CE7-AA48-EDBC52F0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F2B8CA-062C-4C81-A0EE-4110F1993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825" y="5226086"/>
            <a:ext cx="4202982" cy="13718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3CB1DB-2DDD-46E2-8456-3BE57A6FF97D}"/>
              </a:ext>
            </a:extLst>
          </p:cNvPr>
          <p:cNvSpPr txBox="1"/>
          <p:nvPr/>
        </p:nvSpPr>
        <p:spPr>
          <a:xfrm>
            <a:off x="5929792" y="5173369"/>
            <a:ext cx="3839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 distance from impact to ROI</a:t>
            </a:r>
          </a:p>
          <a:p>
            <a:r>
              <a:rPr lang="en-US" dirty="0"/>
              <a:t>rm: radius of Moon</a:t>
            </a:r>
          </a:p>
          <a:p>
            <a:r>
              <a:rPr lang="en-US" dirty="0"/>
              <a:t>v: ejecta speed</a:t>
            </a:r>
          </a:p>
          <a:p>
            <a:r>
              <a:rPr lang="en-US" dirty="0" err="1"/>
              <a:t>v_esc</a:t>
            </a:r>
            <a:r>
              <a:rPr lang="en-US" dirty="0"/>
              <a:t> = lunar escape speed</a:t>
            </a:r>
          </a:p>
          <a:p>
            <a:r>
              <a:rPr lang="en-US" dirty="0"/>
              <a:t>gamma = ejecta zenith angle</a:t>
            </a:r>
          </a:p>
        </p:txBody>
      </p:sp>
    </p:spTree>
    <p:extLst>
      <p:ext uri="{BB962C8B-B14F-4D97-AF65-F5344CB8AC3E}">
        <p14:creationId xmlns:p14="http://schemas.microsoft.com/office/powerpoint/2010/main" val="311013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1CBB9-FD11-47FE-AD23-F2815794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Secondary Ejecta from Primary Impact Location to a Region-of-Interest (ROI)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6B9A3B-46CA-4DD3-82DC-8EC790A2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30"/>
            <a:ext cx="6250769" cy="46880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009B-EEE3-49D3-9B06-EFBAC44E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6A4FACB-C65C-4289-A7C0-3FB8F413D48E}" type="datetime1">
              <a:rPr lang="en-US">
                <a:solidFill>
                  <a:schemeClr val="bg1">
                    <a:alpha val="70000"/>
                  </a:schemeClr>
                </a:solidFill>
              </a:rPr>
              <a:pPr algn="l">
                <a:spcAft>
                  <a:spcPts val="600"/>
                </a:spcAft>
              </a:pPr>
              <a:t>6/18/2020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046B3-8CAD-4700-B6D3-3448738E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88F538-8CAC-412A-A32A-CC1580710C1B}"/>
              </a:ext>
            </a:extLst>
          </p:cNvPr>
          <p:cNvSpPr txBox="1">
            <a:spLocks/>
          </p:cNvSpPr>
          <p:nvPr/>
        </p:nvSpPr>
        <p:spPr>
          <a:xfrm>
            <a:off x="643468" y="4206240"/>
            <a:ext cx="3363974" cy="184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ejecta speeds and zenith angles between the two black curves are valid speed-angle combinations that will reach a particular ROI</a:t>
            </a:r>
          </a:p>
        </p:txBody>
      </p:sp>
    </p:spTree>
    <p:extLst>
      <p:ext uri="{BB962C8B-B14F-4D97-AF65-F5344CB8AC3E}">
        <p14:creationId xmlns:p14="http://schemas.microsoft.com/office/powerpoint/2010/main" val="89560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A2855-788F-4E4F-AFBB-6BB6200E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Angular Distributions of Secondary </a:t>
            </a:r>
            <a:r>
              <a:rPr lang="en-US" sz="2400" dirty="0" err="1">
                <a:solidFill>
                  <a:schemeClr val="bg1"/>
                </a:solidFill>
              </a:rPr>
              <a:t>EJecta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F1B45E-61F1-4150-81B4-7A42B5982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706" y="197746"/>
            <a:ext cx="4186926" cy="681384"/>
          </a:xfrm>
          <a:prstGeom prst="rect">
            <a:avLst/>
          </a:prstGeom>
        </p:spPr>
      </p:pic>
      <p:pic>
        <p:nvPicPr>
          <p:cNvPr id="2050" name="Picture 2" descr="https://miro.medium.com/max/882/1*n1q2lm3-2Npx2AMCWUaYMQ.png">
            <a:extLst>
              <a:ext uri="{FF2B5EF4-FFF2-40B4-BE49-F238E27FC236}">
                <a16:creationId xmlns:a16="http://schemas.microsoft.com/office/drawing/2014/main" id="{A4044AFB-256E-4A7F-A76A-03788DF5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99222"/>
            <a:ext cx="6250769" cy="45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5DA8-7E33-4C98-B4A4-0482349F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238816"/>
            <a:ext cx="2753746" cy="323968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6A4FACB-C65C-4289-A7C0-3FB8F413D48E}" type="datetime1">
              <a:rPr lang="en-US">
                <a:solidFill>
                  <a:schemeClr val="bg1">
                    <a:alpha val="70000"/>
                  </a:schemeClr>
                </a:solidFill>
              </a:rPr>
              <a:pPr algn="l">
                <a:spcAft>
                  <a:spcPts val="600"/>
                </a:spcAft>
              </a:pPr>
              <a:t>6/18/2020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C4A62-5B54-4FB8-AF98-8F620DFE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67236-3F8E-46EA-9772-B489822DF869}"/>
              </a:ext>
            </a:extLst>
          </p:cNvPr>
          <p:cNvSpPr txBox="1"/>
          <p:nvPr/>
        </p:nvSpPr>
        <p:spPr>
          <a:xfrm>
            <a:off x="5899572" y="5904072"/>
            <a:ext cx="5557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4"/>
              </a:rPr>
              <a:t>https://towardsdatascience.com/beta-distribution-intuition-examples-and-derivation-cf00f4db57af</a:t>
            </a: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FACB6-8F25-4DD6-9132-CF7365BA2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621" y="108988"/>
            <a:ext cx="2760085" cy="9736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1AA365A-B425-499B-B01E-DC28047BC11B}"/>
              </a:ext>
            </a:extLst>
          </p:cNvPr>
          <p:cNvSpPr txBox="1">
            <a:spLocks/>
          </p:cNvSpPr>
          <p:nvPr/>
        </p:nvSpPr>
        <p:spPr>
          <a:xfrm>
            <a:off x="643468" y="2641600"/>
            <a:ext cx="3363974" cy="3412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Using a Beta distribution for the </a:t>
            </a:r>
            <a:r>
              <a:rPr lang="en-US" u="sng" dirty="0">
                <a:solidFill>
                  <a:schemeClr val="bg1"/>
                </a:solidFill>
              </a:rPr>
              <a:t>ejecta zenith angle </a:t>
            </a:r>
            <a:r>
              <a:rPr lang="en-US" dirty="0">
                <a:solidFill>
                  <a:schemeClr val="bg1"/>
                </a:solidFill>
              </a:rPr>
              <a:t>allows for </a:t>
            </a:r>
            <a:r>
              <a:rPr lang="en-US" b="1" dirty="0">
                <a:solidFill>
                  <a:schemeClr val="bg1"/>
                </a:solidFill>
              </a:rPr>
              <a:t>fine-tuning of the peak </a:t>
            </a:r>
            <a:r>
              <a:rPr lang="en-US" dirty="0">
                <a:solidFill>
                  <a:schemeClr val="bg1"/>
                </a:solidFill>
              </a:rPr>
              <a:t>in addition to </a:t>
            </a:r>
            <a:r>
              <a:rPr lang="en-US" b="1" dirty="0">
                <a:solidFill>
                  <a:schemeClr val="bg1"/>
                </a:solidFill>
              </a:rPr>
              <a:t>analytic solutions </a:t>
            </a:r>
            <a:r>
              <a:rPr lang="en-US" dirty="0">
                <a:solidFill>
                  <a:schemeClr val="bg1"/>
                </a:solidFill>
              </a:rPr>
              <a:t>via integration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often a delta function at 45 degrees or a gaussian distribution centered on 45 degrees is used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Different impact angles will produce ejecta distributions with a different peak-angle (Gault and </a:t>
            </a:r>
            <a:r>
              <a:rPr lang="en-US" dirty="0" err="1">
                <a:solidFill>
                  <a:schemeClr val="bg1"/>
                </a:solidFill>
              </a:rPr>
              <a:t>Wedekind</a:t>
            </a:r>
            <a:r>
              <a:rPr lang="en-US" dirty="0">
                <a:solidFill>
                  <a:schemeClr val="bg1"/>
                </a:solidFill>
              </a:rPr>
              <a:t> 1978)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281744-0524-4722-B130-2E1D03EB8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094" y="1086774"/>
            <a:ext cx="2206955" cy="8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82E860-F296-47BE-9F89-D1C30A5D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87" y="3377509"/>
            <a:ext cx="3724086" cy="27340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E3351-66BE-4C49-A631-06C5FA27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Angular Distributions of Secondary </a:t>
            </a:r>
            <a:r>
              <a:rPr lang="en-US"/>
              <a:t>EJecta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38333-2880-459B-8C8C-DB2F2273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584223"/>
            <a:ext cx="4671595" cy="14715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DCAA-5B41-4E13-9E6A-4EC1E691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Shown to the left an example of an azimuth distribution for the ejecta taken from Rival and Mandeville 1999.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As the impact angle departs from the zenith, the azimuth distribution becomes more asymmetric, favoring the downstream direction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oblique impacts, there is an exclusion zone where very little ejecta is seen upstream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874D-459E-4B91-9E86-21068FB4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4FACB-C65C-4289-A7C0-3FB8F413D48E}" type="datetime1">
              <a:rPr lang="en-US" smtClean="0"/>
              <a:pPr>
                <a:spcAft>
                  <a:spcPts val="600"/>
                </a:spcAft>
              </a:pPr>
              <a:t>6/18/2020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68619-2007-4E0D-A75F-17A96CF4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02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Lunar Secondary Ejecta Model Overview</vt:lpstr>
      <vt:lpstr>Outline</vt:lpstr>
      <vt:lpstr>Primary Flux Sources</vt:lpstr>
      <vt:lpstr>Primary Flux Sources</vt:lpstr>
      <vt:lpstr>Converting to Secondary Fluxes</vt:lpstr>
      <vt:lpstr>Secondary Ejecta from Primary Impact Location to a Region-of-Interest (ROI)</vt:lpstr>
      <vt:lpstr>Secondary Ejecta from Primary Impact Location to a Region-of-Interest (ROI)</vt:lpstr>
      <vt:lpstr>Angular Distributions of Secondary EJecta</vt:lpstr>
      <vt:lpstr>Angular Distributions of Secondary EJecta</vt:lpstr>
      <vt:lpstr>Preliminary Secondary Ejecta Flux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Secondary Ejecta Model Overview</dc:title>
  <dc:creator>DeStefano, Anthony M. (MSFC-EV44)</dc:creator>
  <cp:lastModifiedBy>DeStefano, Anthony M. (MSFC-EV44)</cp:lastModifiedBy>
  <cp:revision>1</cp:revision>
  <dcterms:created xsi:type="dcterms:W3CDTF">2020-06-18T18:53:22Z</dcterms:created>
  <dcterms:modified xsi:type="dcterms:W3CDTF">2020-06-18T18:53:31Z</dcterms:modified>
</cp:coreProperties>
</file>