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8" r:id="rId6"/>
    <p:sldId id="264" r:id="rId7"/>
    <p:sldId id="265" r:id="rId8"/>
    <p:sldId id="263" r:id="rId9"/>
    <p:sldId id="269" r:id="rId10"/>
    <p:sldId id="261" r:id="rId11"/>
    <p:sldId id="262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AFE1-2E45-4772-808E-56DF0C8004D6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1EE7-50F7-4E48-9601-EEC1BD0E3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AFC5-264B-45DB-B077-796666795E78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1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E5E6-2809-4566-BCD3-CD1DF5227FFE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9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6BE82-CCA3-4200-99BA-9CAE6E4556D2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4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1761-0F93-4BE7-8841-582323E809B1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780-5BAC-46B1-8987-3697AC78CEBE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8971-024B-49C8-BF81-F5A3CAA5E91D}" type="datetime1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D58-9517-450A-BFB2-DA1E19B7FE05}" type="datetime1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5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A978-5E26-430E-A3D4-FBB1AC2C0B02}" type="datetime1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6076F-B6BC-4B45-A3A2-53A15F905A53}" type="datetime1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1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EE50-7EE5-4902-9DA5-B635BE586D29}" type="datetime1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0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94AF-5462-4726-9EA8-27D6CF2C9ACD}" type="datetime1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C74D-61B8-44B7-A14D-8D08646AE3F5}" type="datetime1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7546-8195-4338-B1D7-EA014800C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premier pas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Suite du traitement des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51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La programmation </a:t>
            </a:r>
            <a:r>
              <a:rPr lang="fr-FR" b="1" dirty="0"/>
              <a:t>orientée objet</a:t>
            </a:r>
            <a:r>
              <a:rPr lang="fr-FR" dirty="0"/>
              <a:t> </a:t>
            </a:r>
            <a:r>
              <a:rPr lang="fr-FR" dirty="0" smtClean="0"/>
              <a:t>est </a:t>
            </a:r>
            <a:r>
              <a:rPr lang="fr-FR" dirty="0"/>
              <a:t>un style de programmation dans lequel les données et les opérations qui les manipulent sont organisées en </a:t>
            </a:r>
            <a:r>
              <a:rPr lang="fr-FR" b="1" dirty="0"/>
              <a:t>classes et méthodes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Un objet est comparable à une variable qui appartient à une classe bien définit. </a:t>
            </a:r>
            <a:r>
              <a:rPr lang="fr-FR" b="1" dirty="0" smtClean="0"/>
              <a:t>En python tout est objet.</a:t>
            </a:r>
          </a:p>
          <a:p>
            <a:pPr lvl="1"/>
            <a:r>
              <a:rPr lang="fr-FR" dirty="0" smtClean="0"/>
              <a:t>Une class est un type d’objet (Chaîne de caractère, valeur numérique, liste, …) auquel on peut appliquer des méthodes qui lui sont propre après avoir fait une instanciation.</a:t>
            </a:r>
          </a:p>
          <a:p>
            <a:pPr lvl="1"/>
            <a:r>
              <a:rPr lang="fr-FR" dirty="0" smtClean="0"/>
              <a:t>Les méthodes sont des fonctions qui sont associées de manière explicite à une classe. Elles ont comme particularité un accès privilégié aux données de la classe elle-même.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pratique ça marche comment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err="1" smtClean="0"/>
              <a:t>maListe.append</a:t>
            </a:r>
            <a:r>
              <a:rPr lang="fr-FR" i="1" dirty="0"/>
              <a:t>( x ) ajoute l'élément x à la fin de </a:t>
            </a:r>
            <a:r>
              <a:rPr lang="fr-FR" i="1" dirty="0" err="1"/>
              <a:t>maListe</a:t>
            </a:r>
            <a:endParaRPr lang="fr-FR" i="1" dirty="0"/>
          </a:p>
          <a:p>
            <a:r>
              <a:rPr lang="fr-FR" i="1" dirty="0" err="1"/>
              <a:t>maListe</a:t>
            </a:r>
            <a:r>
              <a:rPr lang="fr-FR" i="1" dirty="0" smtClean="0"/>
              <a:t>[i</a:t>
            </a:r>
            <a:r>
              <a:rPr lang="fr-FR" i="1" dirty="0"/>
              <a:t>] donne le </a:t>
            </a:r>
            <a:r>
              <a:rPr lang="fr-FR" i="1" dirty="0" err="1"/>
              <a:t>ième</a:t>
            </a:r>
            <a:r>
              <a:rPr lang="fr-FR" i="1" dirty="0"/>
              <a:t> élément de </a:t>
            </a:r>
            <a:r>
              <a:rPr lang="fr-FR" i="1" dirty="0" err="1"/>
              <a:t>maListe</a:t>
            </a:r>
            <a:endParaRPr lang="fr-FR" i="1" dirty="0"/>
          </a:p>
          <a:p>
            <a:r>
              <a:rPr lang="fr-FR" i="1" dirty="0" err="1"/>
              <a:t>maListe</a:t>
            </a:r>
            <a:r>
              <a:rPr lang="fr-FR" i="1" dirty="0" err="1" smtClean="0"/>
              <a:t>.insert</a:t>
            </a:r>
            <a:r>
              <a:rPr lang="fr-FR" i="1" dirty="0"/>
              <a:t>( i</a:t>
            </a:r>
            <a:r>
              <a:rPr lang="fr-FR" i="1" dirty="0" smtClean="0"/>
              <a:t>, </a:t>
            </a:r>
            <a:r>
              <a:rPr lang="fr-FR" i="1" dirty="0"/>
              <a:t>x ) insère x à la position </a:t>
            </a:r>
            <a:r>
              <a:rPr lang="fr-FR" i="1" dirty="0" smtClean="0"/>
              <a:t>i dans </a:t>
            </a:r>
            <a:r>
              <a:rPr lang="fr-FR" i="1" dirty="0" err="1" smtClean="0"/>
              <a:t>maListe</a:t>
            </a:r>
            <a:endParaRPr lang="fr-FR" i="1" dirty="0" smtClean="0"/>
          </a:p>
          <a:p>
            <a:r>
              <a:rPr lang="fr-FR" i="1" dirty="0" err="1" smtClean="0"/>
              <a:t>maListe.remove</a:t>
            </a:r>
            <a:r>
              <a:rPr lang="fr-FR" i="1" dirty="0"/>
              <a:t>( x ) supprime le premier élément égal à x s'il y est</a:t>
            </a:r>
          </a:p>
          <a:p>
            <a:r>
              <a:rPr lang="fr-FR" i="1" dirty="0" err="1"/>
              <a:t>maListe</a:t>
            </a:r>
            <a:r>
              <a:rPr lang="fr-FR" i="1" dirty="0" err="1" smtClean="0"/>
              <a:t>.count</a:t>
            </a:r>
            <a:r>
              <a:rPr lang="fr-FR" i="1" dirty="0"/>
              <a:t>( x ) compte le nb d'occurrences de x dans </a:t>
            </a:r>
            <a:r>
              <a:rPr lang="fr-FR" i="1" dirty="0" err="1"/>
              <a:t>maListe</a:t>
            </a:r>
            <a:endParaRPr lang="fr-FR" i="1" dirty="0"/>
          </a:p>
          <a:p>
            <a:r>
              <a:rPr lang="fr-FR" i="1" dirty="0" err="1"/>
              <a:t>maListe</a:t>
            </a:r>
            <a:r>
              <a:rPr lang="fr-FR" i="1" dirty="0" err="1" smtClean="0"/>
              <a:t>.sort</a:t>
            </a:r>
            <a:r>
              <a:rPr lang="fr-FR" i="1" dirty="0"/>
              <a:t>() tri </a:t>
            </a:r>
            <a:r>
              <a:rPr lang="fr-FR" i="1" dirty="0" err="1"/>
              <a:t>maListe</a:t>
            </a:r>
            <a:endParaRPr lang="fr-FR" i="1" dirty="0"/>
          </a:p>
          <a:p>
            <a:r>
              <a:rPr lang="fr-FR" i="1" dirty="0" err="1"/>
              <a:t>maListe</a:t>
            </a:r>
            <a:r>
              <a:rPr lang="fr-FR" i="1" dirty="0" err="1" smtClean="0"/>
              <a:t>.reverse</a:t>
            </a:r>
            <a:r>
              <a:rPr lang="fr-FR" i="1" dirty="0"/>
              <a:t>() renverse l'ordre de </a:t>
            </a:r>
            <a:r>
              <a:rPr lang="fr-FR" i="1" dirty="0" err="1"/>
              <a:t>maListe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Ecrire un programme qui à partir d’une saisie d’un nombre vous dit s’il est paire ou impaire.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Etant donné les longueurs des cotés d’un triangle (hypoténuse, coté adjacent) écrire un programme qui vérifie si un triangle est rectangle.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Créer </a:t>
            </a:r>
            <a:r>
              <a:rPr lang="fr-FR" dirty="0" smtClean="0"/>
              <a:t>un programme qui donne le prix TTC après avoir saisie le prix HT. Ce programme doit se répéter pour pouvoir entrer plusieurs prix à la suite et ne s’arrêter que si l’utilisateur rentre </a:t>
            </a:r>
            <a:r>
              <a:rPr lang="fr-FR" dirty="0" smtClean="0"/>
              <a:t>0.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Soit les listes L1 = [2, 7, 3, 1, 5, 7, 1] et L2 = [8, 5, 9, 4, 1, 1, 5]. Produisez une liste L3 qui contient une seul et unique fois tout les éléments de L1 et L2.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Ecrire </a:t>
            </a:r>
            <a:r>
              <a:rPr lang="fr-FR" dirty="0" smtClean="0"/>
              <a:t>un programme qui vérifie si la liste [1, 2, 3, 4, 3, 2, 1] </a:t>
            </a:r>
            <a:r>
              <a:rPr lang="fr-FR" dirty="0" smtClean="0"/>
              <a:t>et un </a:t>
            </a:r>
            <a:r>
              <a:rPr lang="fr-FR" dirty="0" smtClean="0"/>
              <a:t>palindrome.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conditions</a:t>
            </a:r>
          </a:p>
          <a:p>
            <a:r>
              <a:rPr lang="fr-FR" dirty="0" smtClean="0"/>
              <a:t>Les listes</a:t>
            </a:r>
          </a:p>
          <a:p>
            <a:r>
              <a:rPr lang="fr-FR" dirty="0" smtClean="0"/>
              <a:t>Les boucles</a:t>
            </a:r>
          </a:p>
          <a:p>
            <a:r>
              <a:rPr lang="fr-FR" dirty="0" smtClean="0"/>
              <a:t>Objets et méthodes</a:t>
            </a:r>
          </a:p>
          <a:p>
            <a:r>
              <a:rPr lang="fr-FR" dirty="0" smtClean="0"/>
              <a:t>Applications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4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Les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79863"/>
            <a:ext cx="10515600" cy="52764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if test </a:t>
            </a:r>
            <a:r>
              <a:rPr lang="fr-FR" dirty="0"/>
              <a:t>: effectue les instructions qui suivent si le test est respecté.</a:t>
            </a:r>
          </a:p>
          <a:p>
            <a:pPr marL="0" indent="0">
              <a:buNone/>
            </a:pPr>
            <a:r>
              <a:rPr lang="fr-FR" dirty="0"/>
              <a:t>On remarque que les instructions qu’on veut exécuter dans la structure conditionnelle ne </a:t>
            </a:r>
            <a:r>
              <a:rPr lang="fr-FR" dirty="0" smtClean="0"/>
              <a:t>sont pas </a:t>
            </a:r>
            <a:r>
              <a:rPr lang="fr-FR" dirty="0"/>
              <a:t>alignées avec le if mais sont en retraits : on dit que ces instructions sont indentées.</a:t>
            </a:r>
          </a:p>
          <a:p>
            <a:pPr marL="0" indent="0">
              <a:buNone/>
            </a:pPr>
            <a:r>
              <a:rPr lang="fr-FR" dirty="0"/>
              <a:t>• Structure conditionnelle sous Python</a:t>
            </a:r>
          </a:p>
          <a:p>
            <a:pPr marL="457200" lvl="1" indent="0">
              <a:buNone/>
            </a:pPr>
            <a:endParaRPr lang="fr-FR" i="1" dirty="0" smtClean="0"/>
          </a:p>
          <a:p>
            <a:pPr marL="457200" lvl="1" indent="0">
              <a:buNone/>
            </a:pPr>
            <a:endParaRPr lang="fr-FR" i="1" dirty="0"/>
          </a:p>
          <a:p>
            <a:pPr marL="457200" lvl="1" indent="0">
              <a:buNone/>
            </a:pPr>
            <a:endParaRPr lang="fr-FR" i="1" dirty="0" smtClean="0"/>
          </a:p>
          <a:p>
            <a:pPr marL="457200" lvl="1" indent="0">
              <a:buNone/>
            </a:pPr>
            <a:endParaRPr lang="fr-FR" i="1" dirty="0" smtClean="0"/>
          </a:p>
          <a:p>
            <a:pPr marL="457200" lvl="1" indent="0">
              <a:buNone/>
            </a:pPr>
            <a:endParaRPr lang="fr-FR" i="1" dirty="0"/>
          </a:p>
          <a:p>
            <a:pPr marL="457200" lvl="1" indent="0">
              <a:buNone/>
            </a:pPr>
            <a:endParaRPr lang="fr-FR" i="1" dirty="0" smtClean="0"/>
          </a:p>
          <a:p>
            <a:pPr marL="457200" lvl="1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Cela effectue les instructions1 lorsque le test est vérifié, sinon effectue les instructions2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La ligne qui précède l’indentation se finit toujours par deux points. Appuyer sur la touche</a:t>
            </a:r>
          </a:p>
          <a:p>
            <a:pPr marL="0" indent="0">
              <a:buNone/>
            </a:pPr>
            <a:r>
              <a:rPr lang="fr-FR" dirty="0"/>
              <a:t>Entrée après avoir tapé « : » effectue automatiquement l’indentation.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628" y="2808468"/>
            <a:ext cx="5905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/>
          <a:lstStyle/>
          <a:p>
            <a:r>
              <a:rPr lang="fr-FR" dirty="0" smtClean="0"/>
              <a:t>Les conditions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10491"/>
            <a:ext cx="10515600" cy="5145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i="1" dirty="0" smtClean="0"/>
          </a:p>
          <a:p>
            <a:pPr marL="457200" lvl="1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/>
              <a:t>Cela effectue les instructions1 indentées lorsque le test1 est vérifié, sinon effectue le test2 et, </a:t>
            </a:r>
            <a:r>
              <a:rPr lang="fr-FR" dirty="0" smtClean="0"/>
              <a:t>si celui-ci </a:t>
            </a:r>
            <a:r>
              <a:rPr lang="fr-FR" dirty="0"/>
              <a:t>est vérifié, effectue les instructions2 indentées.</a:t>
            </a:r>
          </a:p>
          <a:p>
            <a:pPr marL="0" indent="0">
              <a:buNone/>
            </a:pPr>
            <a:r>
              <a:rPr lang="fr-FR" dirty="0"/>
              <a:t>Remarques :</a:t>
            </a:r>
          </a:p>
          <a:p>
            <a:pPr marL="0" indent="0">
              <a:buNone/>
            </a:pPr>
            <a:r>
              <a:rPr lang="fr-FR" dirty="0"/>
              <a:t>• On peut enchaîner autant de "</a:t>
            </a:r>
            <a:r>
              <a:rPr lang="fr-FR" dirty="0" err="1"/>
              <a:t>elif</a:t>
            </a:r>
            <a:r>
              <a:rPr lang="fr-FR" dirty="0"/>
              <a:t>" que nécessaire.</a:t>
            </a:r>
          </a:p>
          <a:p>
            <a:pPr marL="0" indent="0">
              <a:buNone/>
            </a:pPr>
            <a:r>
              <a:rPr lang="fr-FR" dirty="0"/>
              <a:t>• On peut terminer une série de "</a:t>
            </a:r>
            <a:r>
              <a:rPr lang="fr-FR" dirty="0" err="1"/>
              <a:t>elif</a:t>
            </a:r>
            <a:r>
              <a:rPr lang="fr-FR" dirty="0"/>
              <a:t>" par un "</a:t>
            </a:r>
            <a:r>
              <a:rPr lang="fr-FR" dirty="0" err="1"/>
              <a:t>else</a:t>
            </a:r>
            <a:r>
              <a:rPr lang="fr-FR" dirty="0"/>
              <a:t>" afin d’être sûr de traiter tous les cas.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66" y="1224416"/>
            <a:ext cx="6048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Liste</a:t>
            </a:r>
            <a:r>
              <a:rPr lang="fr-FR" dirty="0" smtClean="0"/>
              <a:t> : Variable contenant une liste </a:t>
            </a:r>
            <a:r>
              <a:rPr lang="fr-FR" b="1" dirty="0" smtClean="0"/>
              <a:t>ordonnée</a:t>
            </a:r>
            <a:r>
              <a:rPr lang="fr-FR" dirty="0" smtClean="0"/>
              <a:t> d'éléments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84" y="2556896"/>
            <a:ext cx="582930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92" y="3776663"/>
            <a:ext cx="2152650" cy="24003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1368"/>
            <a:ext cx="3124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for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51792"/>
              </p:ext>
            </p:extLst>
          </p:nvPr>
        </p:nvGraphicFramePr>
        <p:xfrm>
          <a:off x="838200" y="1698172"/>
          <a:ext cx="10683240" cy="3876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1620">
                  <a:extLst>
                    <a:ext uri="{9D8B030D-6E8A-4147-A177-3AD203B41FA5}">
                      <a16:colId xmlns:a16="http://schemas.microsoft.com/office/drawing/2014/main" val="3214182336"/>
                    </a:ext>
                  </a:extLst>
                </a:gridCol>
                <a:gridCol w="5341620">
                  <a:extLst>
                    <a:ext uri="{9D8B030D-6E8A-4147-A177-3AD203B41FA5}">
                      <a16:colId xmlns:a16="http://schemas.microsoft.com/office/drawing/2014/main" val="1919128297"/>
                    </a:ext>
                  </a:extLst>
                </a:gridCol>
              </a:tblGrid>
              <a:tr h="13904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FR" sz="2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Pour tout </a:t>
                      </a:r>
                      <a:r>
                        <a:rPr lang="fr-FR" sz="2400" dirty="0" smtClean="0"/>
                        <a:t>éléments</a:t>
                      </a:r>
                      <a:r>
                        <a:rPr lang="fr-FR" sz="2400" baseline="0" dirty="0" smtClean="0"/>
                        <a:t> i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2400" dirty="0" smtClean="0"/>
                        <a:t>dans </a:t>
                      </a:r>
                      <a:r>
                        <a:rPr lang="fr-FR" sz="2400" dirty="0" err="1" smtClean="0"/>
                        <a:t>maListe</a:t>
                      </a:r>
                      <a:r>
                        <a:rPr lang="fr-FR" sz="2400" dirty="0" smtClean="0"/>
                        <a:t> :</a:t>
                      </a:r>
                      <a:endParaRPr lang="fr-FR" sz="2400" dirty="0" smtClean="0"/>
                    </a:p>
                    <a:p>
                      <a:r>
                        <a:rPr lang="fr-FR" sz="2400" dirty="0" smtClean="0"/>
                        <a:t>      afficher </a:t>
                      </a:r>
                      <a:r>
                        <a:rPr lang="fr-FR" sz="2400" dirty="0" smtClean="0"/>
                        <a:t>le </a:t>
                      </a:r>
                      <a:r>
                        <a:rPr lang="fr-FR" sz="2400" dirty="0" err="1" smtClean="0"/>
                        <a:t>ième</a:t>
                      </a:r>
                      <a:r>
                        <a:rPr lang="fr-FR" sz="2400" dirty="0" smtClean="0"/>
                        <a:t> élément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9156402"/>
                  </a:ext>
                </a:extLst>
              </a:tr>
              <a:tr h="248614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FR" sz="2400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sz="2400" dirty="0" smtClean="0"/>
                    </a:p>
                    <a:p>
                      <a:endParaRPr lang="fr-FR" sz="2400" dirty="0" smtClean="0"/>
                    </a:p>
                    <a:p>
                      <a:r>
                        <a:rPr lang="fr-FR" sz="2400" dirty="0" smtClean="0"/>
                        <a:t>Pour tout i dans </a:t>
                      </a:r>
                      <a:r>
                        <a:rPr lang="fr-FR" sz="2400" dirty="0" smtClean="0"/>
                        <a:t>la chaîne</a:t>
                      </a:r>
                      <a:r>
                        <a:rPr lang="fr-FR" sz="2400" baseline="0" dirty="0" smtClean="0"/>
                        <a:t> de caractère a :</a:t>
                      </a:r>
                      <a:endParaRPr lang="fr-FR" sz="2400" dirty="0" smtClean="0"/>
                    </a:p>
                    <a:p>
                      <a:r>
                        <a:rPr lang="fr-FR" sz="2400" dirty="0" smtClean="0"/>
                        <a:t>      afficher </a:t>
                      </a:r>
                      <a:r>
                        <a:rPr lang="fr-FR" sz="2400" dirty="0" smtClean="0"/>
                        <a:t>la </a:t>
                      </a:r>
                      <a:r>
                        <a:rPr lang="fr-FR" sz="2400" dirty="0" err="1" smtClean="0"/>
                        <a:t>ième</a:t>
                      </a:r>
                      <a:r>
                        <a:rPr lang="fr-FR" sz="2400" dirty="0" smtClean="0"/>
                        <a:t> lettre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6576878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45227"/>
            <a:ext cx="2381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boucle </a:t>
            </a:r>
            <a:r>
              <a:rPr lang="fr-FR" dirty="0" err="1" smtClean="0"/>
              <a:t>while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342032"/>
              </p:ext>
            </p:extLst>
          </p:nvPr>
        </p:nvGraphicFramePr>
        <p:xfrm>
          <a:off x="838200" y="1825625"/>
          <a:ext cx="105156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8909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7480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Tant que x </a:t>
                      </a:r>
                      <a:r>
                        <a:rPr lang="fr-FR" dirty="0" smtClean="0"/>
                        <a:t>est </a:t>
                      </a:r>
                      <a:r>
                        <a:rPr lang="fr-FR" dirty="0" smtClean="0"/>
                        <a:t>inférieur à 10</a:t>
                      </a:r>
                    </a:p>
                    <a:p>
                      <a:r>
                        <a:rPr lang="fr-FR" dirty="0" smtClean="0"/>
                        <a:t>      afficher « x à pour valeur </a:t>
                      </a:r>
                      <a:r>
                        <a:rPr lang="fr-FR" dirty="0" smtClean="0"/>
                        <a:t>», </a:t>
                      </a:r>
                      <a:r>
                        <a:rPr lang="fr-FR" dirty="0" smtClean="0"/>
                        <a:t>la </a:t>
                      </a:r>
                      <a:r>
                        <a:rPr lang="fr-FR" dirty="0" smtClean="0"/>
                        <a:t>de valeur </a:t>
                      </a:r>
                      <a:r>
                        <a:rPr lang="fr-FR" dirty="0" smtClean="0"/>
                        <a:t>x</a:t>
                      </a:r>
                      <a:br>
                        <a:rPr lang="fr-FR" dirty="0" smtClean="0"/>
                      </a:br>
                      <a:r>
                        <a:rPr lang="fr-FR" baseline="0" dirty="0" smtClean="0"/>
                        <a:t>      </a:t>
                      </a:r>
                      <a:r>
                        <a:rPr lang="fr-FR" baseline="0" dirty="0" err="1" smtClean="0"/>
                        <a:t>x</a:t>
                      </a:r>
                      <a:r>
                        <a:rPr lang="fr-FR" baseline="0" dirty="0" smtClean="0"/>
                        <a:t> prend la valeur </a:t>
                      </a:r>
                      <a:r>
                        <a:rPr lang="fr-FR" baseline="0" dirty="0" smtClean="0"/>
                        <a:t>x multiplié par 2</a:t>
                      </a:r>
                      <a:endParaRPr lang="fr-FR" baseline="0" dirty="0" smtClean="0"/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Afficher « Fin »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693644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52" y="1825625"/>
            <a:ext cx="36766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range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/>
              <a:t>L’instruction </a:t>
            </a:r>
            <a:r>
              <a:rPr lang="fr-FR" u="sng" dirty="0"/>
              <a:t>range(</a:t>
            </a:r>
            <a:r>
              <a:rPr lang="fr-FR" u="sng" dirty="0" err="1"/>
              <a:t>début,fin,pas</a:t>
            </a:r>
            <a:r>
              <a:rPr lang="fr-FR" u="sng" dirty="0"/>
              <a:t>) génère une </a:t>
            </a:r>
            <a:r>
              <a:rPr lang="fr-FR" u="sng" dirty="0" smtClean="0"/>
              <a:t>suite </a:t>
            </a:r>
            <a:r>
              <a:rPr lang="fr-FR" u="sng" dirty="0"/>
              <a:t>d’entiers (les paramètres début et pas sont optionnels</a:t>
            </a:r>
            <a:r>
              <a:rPr lang="fr-FR" u="sng" dirty="0" smtClean="0"/>
              <a:t>)</a:t>
            </a:r>
          </a:p>
          <a:p>
            <a:pPr marL="0" indent="0">
              <a:buNone/>
            </a:pPr>
            <a:endParaRPr lang="fr-FR" u="sng" dirty="0"/>
          </a:p>
          <a:p>
            <a:pPr lvl="1"/>
            <a:r>
              <a:rPr lang="fr-FR" dirty="0" smtClean="0"/>
              <a:t>Dans </a:t>
            </a:r>
            <a:r>
              <a:rPr lang="fr-FR" dirty="0"/>
              <a:t>l’intervalle [0 ; fin[ si un seul paramètre est </a:t>
            </a:r>
            <a:r>
              <a:rPr lang="fr-FR" dirty="0" smtClean="0"/>
              <a:t>renseigné. range(5</a:t>
            </a:r>
            <a:r>
              <a:rPr lang="fr-FR" dirty="0"/>
              <a:t>) va créer la </a:t>
            </a:r>
            <a:r>
              <a:rPr lang="fr-FR" dirty="0" smtClean="0"/>
              <a:t>suite </a:t>
            </a:r>
            <a:r>
              <a:rPr lang="fr-FR" dirty="0"/>
              <a:t>[0, 1, 2, 3, 4] de 5 </a:t>
            </a:r>
            <a:r>
              <a:rPr lang="fr-FR" dirty="0" smtClean="0"/>
              <a:t>termes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l’intervalle [début ; fin[ si 2 paramètres sont renseignés</a:t>
            </a:r>
          </a:p>
          <a:p>
            <a:pPr lvl="1"/>
            <a:r>
              <a:rPr lang="fr-FR" dirty="0" smtClean="0"/>
              <a:t>range(1,5</a:t>
            </a:r>
            <a:r>
              <a:rPr lang="fr-FR" dirty="0"/>
              <a:t>) va créer la </a:t>
            </a:r>
            <a:r>
              <a:rPr lang="fr-FR" dirty="0" smtClean="0"/>
              <a:t>suite </a:t>
            </a:r>
            <a:r>
              <a:rPr lang="fr-FR" dirty="0"/>
              <a:t>[1, 2, 3, 4], le premier terme sera </a:t>
            </a:r>
            <a:r>
              <a:rPr lang="fr-FR" dirty="0" smtClean="0"/>
              <a:t>1 </a:t>
            </a:r>
            <a:r>
              <a:rPr lang="fr-FR" dirty="0"/>
              <a:t>et le dernier </a:t>
            </a:r>
            <a:r>
              <a:rPr lang="fr-FR" dirty="0" smtClean="0"/>
              <a:t>5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l’intervalle [début ; fin[ mais de pas en pas, si les 3 paramètres sont renseignés.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0A1-B4F8-47ED-A819-2C708CD507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range()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6117"/>
            <a:ext cx="2305050" cy="18288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Rafik LACHAAL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7546-8195-4338-B1D7-EA014800CDD4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05" y="2126117"/>
            <a:ext cx="2971800" cy="18002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772" y="2126117"/>
            <a:ext cx="3019425" cy="1400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5" y="4628356"/>
            <a:ext cx="4514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29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633</Words>
  <Application>Microsoft Office PowerPoint</Application>
  <PresentationFormat>Grand écran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Python premier pas</vt:lpstr>
      <vt:lpstr>Sommaire</vt:lpstr>
      <vt:lpstr>Les conditions</vt:lpstr>
      <vt:lpstr>Les conditions</vt:lpstr>
      <vt:lpstr>Les listes</vt:lpstr>
      <vt:lpstr>La boucle for</vt:lpstr>
      <vt:lpstr>La boucle while</vt:lpstr>
      <vt:lpstr>La fonction range()</vt:lpstr>
      <vt:lpstr>La fonction range()</vt:lpstr>
      <vt:lpstr>Objets et méthodes</vt:lpstr>
      <vt:lpstr>En pratique ça marche comment</vt:lpstr>
      <vt:lpstr>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premier pas</dc:title>
  <dc:creator>Rafik L</dc:creator>
  <cp:lastModifiedBy>Rafik L</cp:lastModifiedBy>
  <cp:revision>17</cp:revision>
  <dcterms:created xsi:type="dcterms:W3CDTF">2020-06-27T17:07:33Z</dcterms:created>
  <dcterms:modified xsi:type="dcterms:W3CDTF">2020-06-28T22:01:57Z</dcterms:modified>
</cp:coreProperties>
</file>